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163"/>
  </p:notesMasterIdLst>
  <p:sldIdLst>
    <p:sldId id="256" r:id="rId3"/>
    <p:sldId id="257" r:id="rId4"/>
    <p:sldId id="263" r:id="rId5"/>
    <p:sldId id="264" r:id="rId6"/>
    <p:sldId id="265" r:id="rId7"/>
    <p:sldId id="266" r:id="rId8"/>
    <p:sldId id="267" r:id="rId9"/>
    <p:sldId id="268" r:id="rId10"/>
    <p:sldId id="269" r:id="rId11"/>
    <p:sldId id="270" r:id="rId12"/>
    <p:sldId id="271" r:id="rId13"/>
    <p:sldId id="272" r:id="rId14"/>
    <p:sldId id="273" r:id="rId15"/>
    <p:sldId id="276" r:id="rId16"/>
    <p:sldId id="277" r:id="rId17"/>
    <p:sldId id="278" r:id="rId18"/>
    <p:sldId id="279" r:id="rId19"/>
    <p:sldId id="280" r:id="rId20"/>
    <p:sldId id="281" r:id="rId21"/>
    <p:sldId id="282" r:id="rId22"/>
    <p:sldId id="283" r:id="rId23"/>
    <p:sldId id="284" r:id="rId24"/>
    <p:sldId id="285" r:id="rId25"/>
    <p:sldId id="286"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Lst>
  <p:sldSz cx="9144000" cy="5143500" type="screen16x9"/>
  <p:notesSz cx="6858000" cy="9144000"/>
  <p:embeddedFontLst>
    <p:embeddedFont>
      <p:font typeface="Raleway" pitchFamily="2" charset="0"/>
      <p:regular r:id="rId164"/>
      <p:bold r:id="rId165"/>
      <p:italic r:id="rId166"/>
      <p:boldItalic r:id="rId167"/>
    </p:embeddedFont>
    <p:embeddedFont>
      <p:font typeface="Roboto" panose="02000000000000000000" pitchFamily="2" charset="0"/>
      <p:regular r:id="rId168"/>
      <p:bold r:id="rId169"/>
      <p:italic r:id="rId170"/>
      <p:boldItalic r:id="rId171"/>
    </p:embeddedFont>
    <p:embeddedFont>
      <p:font typeface="Sorts Mill Goudy" panose="020B0604020202020204" charset="0"/>
      <p:regular r:id="rId172"/>
      <p:italic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11D792-CD06-411A-9494-A5E744053203}">
  <a:tblStyle styleId="{DE11D792-CD06-411A-9494-A5E74405320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0470E51-DB85-4861-ACAD-1BBE4E5CAED0}"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6044C8-6AF9-4656-932B-F92C602FFF82}"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008" y="4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font" Target="fonts/font7.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font" Target="fonts/font8.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tableStyles" Target="tableStyles.xml"/><Relationship Id="rId172" Type="http://schemas.openxmlformats.org/officeDocument/2006/relationships/font" Target="fonts/font9.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font" Target="fonts/font1.fntdata"/><Relationship Id="rId16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font" Target="fonts/font2.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font" Target="fonts/font3.fntdata"/><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young Lee" userId="ce8a7094915f1104" providerId="LiveId" clId="{CD113422-8225-4C75-A98B-BB5BC51E68C8}"/>
    <pc:docChg chg="delSld">
      <pc:chgData name="Jiyoung Lee" userId="ce8a7094915f1104" providerId="LiveId" clId="{CD113422-8225-4C75-A98B-BB5BC51E68C8}" dt="2025-08-27T00:09:15.283" v="8" actId="47"/>
      <pc:docMkLst>
        <pc:docMk/>
      </pc:docMkLst>
      <pc:sldChg chg="del">
        <pc:chgData name="Jiyoung Lee" userId="ce8a7094915f1104" providerId="LiveId" clId="{CD113422-8225-4C75-A98B-BB5BC51E68C8}" dt="2025-08-27T00:08:59.572" v="0" actId="47"/>
        <pc:sldMkLst>
          <pc:docMk/>
          <pc:sldMk cId="0" sldId="258"/>
        </pc:sldMkLst>
      </pc:sldChg>
      <pc:sldChg chg="del">
        <pc:chgData name="Jiyoung Lee" userId="ce8a7094915f1104" providerId="LiveId" clId="{CD113422-8225-4C75-A98B-BB5BC51E68C8}" dt="2025-08-27T00:09:00.586" v="1" actId="47"/>
        <pc:sldMkLst>
          <pc:docMk/>
          <pc:sldMk cId="0" sldId="259"/>
        </pc:sldMkLst>
      </pc:sldChg>
      <pc:sldChg chg="del">
        <pc:chgData name="Jiyoung Lee" userId="ce8a7094915f1104" providerId="LiveId" clId="{CD113422-8225-4C75-A98B-BB5BC51E68C8}" dt="2025-08-27T00:09:01.176" v="2" actId="47"/>
        <pc:sldMkLst>
          <pc:docMk/>
          <pc:sldMk cId="0" sldId="260"/>
        </pc:sldMkLst>
      </pc:sldChg>
      <pc:sldChg chg="del">
        <pc:chgData name="Jiyoung Lee" userId="ce8a7094915f1104" providerId="LiveId" clId="{CD113422-8225-4C75-A98B-BB5BC51E68C8}" dt="2025-08-27T00:09:01.663" v="3" actId="47"/>
        <pc:sldMkLst>
          <pc:docMk/>
          <pc:sldMk cId="0" sldId="261"/>
        </pc:sldMkLst>
      </pc:sldChg>
      <pc:sldChg chg="del">
        <pc:chgData name="Jiyoung Lee" userId="ce8a7094915f1104" providerId="LiveId" clId="{CD113422-8225-4C75-A98B-BB5BC51E68C8}" dt="2025-08-27T00:09:02.198" v="4" actId="47"/>
        <pc:sldMkLst>
          <pc:docMk/>
          <pc:sldMk cId="0" sldId="262"/>
        </pc:sldMkLst>
      </pc:sldChg>
      <pc:sldChg chg="del">
        <pc:chgData name="Jiyoung Lee" userId="ce8a7094915f1104" providerId="LiveId" clId="{CD113422-8225-4C75-A98B-BB5BC51E68C8}" dt="2025-08-27T00:09:07.317" v="5" actId="47"/>
        <pc:sldMkLst>
          <pc:docMk/>
          <pc:sldMk cId="0" sldId="274"/>
        </pc:sldMkLst>
      </pc:sldChg>
      <pc:sldChg chg="del">
        <pc:chgData name="Jiyoung Lee" userId="ce8a7094915f1104" providerId="LiveId" clId="{CD113422-8225-4C75-A98B-BB5BC51E68C8}" dt="2025-08-27T00:09:08.083" v="6" actId="47"/>
        <pc:sldMkLst>
          <pc:docMk/>
          <pc:sldMk cId="0" sldId="275"/>
        </pc:sldMkLst>
      </pc:sldChg>
      <pc:sldChg chg="del">
        <pc:chgData name="Jiyoung Lee" userId="ce8a7094915f1104" providerId="LiveId" clId="{CD113422-8225-4C75-A98B-BB5BC51E68C8}" dt="2025-08-27T00:09:15.283" v="8" actId="47"/>
        <pc:sldMkLst>
          <pc:docMk/>
          <pc:sldMk cId="0" sldId="287"/>
        </pc:sldMkLst>
      </pc:sldChg>
      <pc:sldChg chg="del">
        <pc:chgData name="Jiyoung Lee" userId="ce8a7094915f1104" providerId="LiveId" clId="{CD113422-8225-4C75-A98B-BB5BC51E68C8}" dt="2025-08-27T00:09:14.324" v="7" actId="47"/>
        <pc:sldMkLst>
          <pc:docMk/>
          <pc:sldMk cId="0"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1f95f21d0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31f95f21d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2af324c5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2af324c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323730e1e3e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323730e1e3e_1_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g323730e1e3e_1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323730e1e3e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323730e1e3e_1_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9" name="Google Shape;1119;g323730e1e3e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323730e1e3e_1_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6" name="Google Shape;1126;g323730e1e3e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323730e1e3e_1_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4" name="Google Shape;1134;g323730e1e3e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323730e1e3e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323730e1e3e_1_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4" name="Google Shape;1144;g323730e1e3e_1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23730e1e3e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23730e1e3e_1_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2" name="Google Shape;1152;g323730e1e3e_1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323730e1e3e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323730e1e3e_1_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8" name="Google Shape;1158;g323730e1e3e_1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23730e1e3e_1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3" name="Google Shape;1163;g323730e1e3e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323730e1e3e_1_1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g323730e1e3e_1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33a6e9cff68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0" name="Google Shape;1180;g33a6e9cff6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2b09787a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2b09787a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23730e1e3e_1_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g323730e1e3e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23730e1e3e_1_1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3" name="Google Shape;1193;g323730e1e3e_1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323730e1e3e_1_1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2" name="Google Shape;1202;g323730e1e3e_1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23730e1e3e_1_2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5" name="Google Shape;1305;g323730e1e3e_1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323730e1e3e_1_3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8" name="Google Shape;1408;g323730e1e3e_1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323730e1e3e_1_3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0" name="Google Shape;1420;g323730e1e3e_1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323730e1e3e_1_3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8" name="Google Shape;1428;g323730e1e3e_1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323730e1e3e_1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323730e1e3e_1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323730e1e3e_1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7" name="Google Shape;1447;g323730e1e3e_1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323730e1e3e_1_3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8" name="Google Shape;1458;g323730e1e3e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af324c5c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2af324c5c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323730e1e3e_1_3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6" name="Google Shape;1466;g323730e1e3e_1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323730e1e3e_1_3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5" name="Google Shape;1475;g323730e1e3e_1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323730e1e3e_1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323730e1e3e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323730e1e3e_1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323730e1e3e_1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323730e1e3e_1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323730e1e3e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323730e1e3e_1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323730e1e3e_1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323730e1e3e_1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323730e1e3e_1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323730e1e3e_1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323730e1e3e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323730e1e3e_1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323730e1e3e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323730e1e3e_1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323730e1e3e_1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2af324c5c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2af324c5c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23730e1e3e_1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23730e1e3e_1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323730e1e3e_1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323730e1e3e_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323730e1e3e_1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323730e1e3e_1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323730e1e3e_1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323730e1e3e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323730e1e3e_1_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323730e1e3e_1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23730e1e3e_1_4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6" name="Google Shape;1566;g323730e1e3e_1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323730e1e3e_1_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323730e1e3e_1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323730e1e3e_1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323730e1e3e_1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23730e1e3e_1_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23730e1e3e_1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23730e1e3e_1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23730e1e3e_1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ea548017e0_0_3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1ea548017e0_0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323730e1e3e_1_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323730e1e3e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323730e1e3e_1_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323730e1e3e_1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323730e1e3e_1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323730e1e3e_1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323730e1e3e_1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323730e1e3e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323730e1e3e_1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323730e1e3e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23730e1e3e_1_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23730e1e3e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323730e1e3e_1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323730e1e3e_1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323730e1e3e_1_5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7" name="Google Shape;1637;g323730e1e3e_1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323730e1e3e_1_5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4" name="Google Shape;1644;g323730e1e3e_1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323730e1e3e_1_5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3" name="Google Shape;1653;g323730e1e3e_1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b24b44d24b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2b24b44d24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323730e1e3e_1_6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6" name="Google Shape;1756;g323730e1e3e_1_6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323730e1e3e_1_7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9" name="Google Shape;1859;g323730e1e3e_1_7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323730e1e3e_1_7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1" name="Google Shape;1871;g323730e1e3e_1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323730e1e3e_1_7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9" name="Google Shape;1879;g323730e1e3e_1_7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323730e1e3e_1_7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6" name="Google Shape;1886;g323730e1e3e_1_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323730e1e3e_1_7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5" name="Google Shape;1895;g323730e1e3e_1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323730e1e3e_1_7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3" name="Google Shape;1903;g323730e1e3e_1_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323730e1e3e_1_8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6" name="Google Shape;2006;g323730e1e3e_1_8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323730e1e3e_1_9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9" name="Google Shape;2109;g323730e1e3e_1_9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340ec0a86e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340ec0a86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b24b44d24b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g2b24b44d24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g3442d9dc53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9" name="Google Shape;2129;g3442d9dc5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b24b44d24b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2b24b44d24b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b24b44d24b_0_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2b24b44d24b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b24b44d24b_0_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2b24b44d24b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1f95f21d08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31f95f21d0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b24b44d24b_0_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2b24b44d24b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b24b44d24b_0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g2b24b44d24b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b24b44d24b_0_1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2b24b44d24b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b24b44d24b_0_1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g2b24b44d24b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b4f1235387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g2b4f123538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a50f6018d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a50f6018d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b4f1235387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g2b4f123538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d7a153df0c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d7a153df0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d7a153df0c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2d7a153df0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250683c8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250683c8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1f95f21d08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31f95f21d0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b4f12353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b4f12353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d7d2c68ea5_1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2d7d2c68ea5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d7d2c68ea5_1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g2d7d2c68ea5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d7d2c68ea5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d7d2c68ea5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d7d2c68ea5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d7d2c68ea5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d7d2c68ea5_1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d7d2c68ea5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d7d2c68ea5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d7d2c68ea5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d7d2c68ea5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d7d2c68ea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d7d2c68ea5_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d7d2c68ea5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d7d2c68ea5_1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d7d2c68ea5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1f95f21d08_0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31f95f21d08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d7d2c68ea5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d7d2c68ea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d7d2c68ea5_1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2d7d2c68ea5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d7d2c68ea5_1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g2d7d2c68ea5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d7d2c68ea5_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d7d2c68ea5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d7d2c68ea5_1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d7d2c68ea5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d7d2c68ea5_1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d7d2c68ea5_1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d7d2c68ea5_1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d7d2c68ea5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d7d2c68ea5_1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d7d2c68ea5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d7d2c68ea5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d7d2c68ea5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d7d2c68ea5_1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d7d2c68ea5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1f95f21d08_0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31f95f21d08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d7d2c68ea5_1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d7d2c68ea5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f2e437020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g1f2e43702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f2e437020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1f2e437020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f2e4370202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4" name="Google Shape;764;g1f2e437020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f2e437020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f2e437020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f2e437020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f2e437020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f2e437020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f2e437020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f2e4370202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1f2e437020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f2e4370202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f2e437020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f2e437020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f2e437020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1f95f21d08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31f95f21d08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c187d6508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c187d650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c187d65084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c187d6508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c2b6cfd00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c2b6cfd00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c2b6cfd006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2c2b6cfd00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c2b6cfd00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c2b6cfd00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c2b6cfd006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c2b6cfd006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c2b6cfd00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1" name="Google Shape;861;g2c2b6cfd00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c2b6cfd006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8" name="Google Shape;868;g2c2b6cfd00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c2b6cfd006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2c2b6cfd00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c2b6cfd006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2c2b6cfd006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1f95f21d08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31f95f21d08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c2b6cfd006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c2b6cfd00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c2b6cfd006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c2b6cfd006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c2b6cfd006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2c2b6cfd00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c2b6cfd006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c2b6cfd00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c2b6cfd006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c2b6cfd00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c2b6cfd006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2c2b6cfd006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c2b6cfd006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c2b6cfd006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c2b6cfd006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2c2b6cfd006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c2b6cfd006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2c2b6cfd00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c2b6cfd006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2c2b6cfd00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293d6e548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3293d6e54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c2b6cfd006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c2b6cfd00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c2b6cfd006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c2b6cfd006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c2b6cfd006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c2b6cfd006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2c2b6cfd00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2c2b6cfd00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c2b6cfd006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2c2b6cfd00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c2b6cfd006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2c2b6cfd00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c44880b1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c44880b1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c2b6cfd006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c2b6cfd00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1f95f21d08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31f95f21d0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1f95f21d08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31f95f21d08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f95f21d08_0_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31f95f21d08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1f95f21d08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31f95f21d0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RILEY SLIDE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31f95f21d0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31f95f21d0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23730e1e3e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7" name="Google Shape;1047;g323730e1e3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23730e1e3e_1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4" name="Google Shape;1054;g323730e1e3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323730e1e3e_1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3" name="Google Shape;1063;g323730e1e3e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23730e1e3e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23730e1e3e_1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2" name="Google Shape;1072;g323730e1e3e_1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323730e1e3e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323730e1e3e_1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8" name="Google Shape;1078;g323730e1e3e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323730e1e3e_1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3" name="Google Shape;1083;g323730e1e3e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323730e1e3e_1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0" name="Google Shape;1090;g323730e1e3e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323730e1e3e_1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9" name="Google Shape;1099;g323730e1e3e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028020" y="1327155"/>
            <a:ext cx="7080000" cy="1371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4100"/>
              <a:buFont typeface="Sorts Mill Goudy"/>
              <a:buNone/>
              <a:defRPr sz="4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020" y="2830117"/>
            <a:ext cx="7080000" cy="787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lvl="0" algn="ctr" rtl="0">
              <a:lnSpc>
                <a:spcPct val="110000"/>
              </a:lnSpc>
              <a:spcBef>
                <a:spcPts val="300"/>
              </a:spcBef>
              <a:spcAft>
                <a:spcPts val="0"/>
              </a:spcAft>
              <a:buSzPts val="1200"/>
              <a:buNone/>
              <a:defRPr>
                <a:solidFill>
                  <a:schemeClr val="lt1"/>
                </a:solidFill>
              </a:defRPr>
            </a:lvl1pPr>
            <a:lvl2pPr lvl="1" algn="ctr" rtl="0">
              <a:spcBef>
                <a:spcPts val="500"/>
              </a:spcBef>
              <a:spcAft>
                <a:spcPts val="0"/>
              </a:spcAft>
              <a:buSzPts val="1100"/>
              <a:buNone/>
              <a:defRPr>
                <a:solidFill>
                  <a:schemeClr val="lt1"/>
                </a:solidFill>
              </a:defRPr>
            </a:lvl2pPr>
            <a:lvl3pPr lvl="2" algn="ctr" rtl="0">
              <a:spcBef>
                <a:spcPts val="500"/>
              </a:spcBef>
              <a:spcAft>
                <a:spcPts val="0"/>
              </a:spcAft>
              <a:buSzPts val="900"/>
              <a:buNone/>
              <a:defRPr>
                <a:solidFill>
                  <a:schemeClr val="lt1"/>
                </a:solidFill>
              </a:defRPr>
            </a:lvl3pPr>
            <a:lvl4pPr lvl="3" algn="ctr" rtl="0">
              <a:spcBef>
                <a:spcPts val="500"/>
              </a:spcBef>
              <a:spcAft>
                <a:spcPts val="0"/>
              </a:spcAft>
              <a:buSzPts val="800"/>
              <a:buNone/>
              <a:defRPr>
                <a:solidFill>
                  <a:schemeClr val="lt1"/>
                </a:solidFill>
              </a:defRPr>
            </a:lvl4pPr>
            <a:lvl5pPr lvl="4" algn="ctr" rtl="0">
              <a:spcBef>
                <a:spcPts val="500"/>
              </a:spcBef>
              <a:spcAft>
                <a:spcPts val="0"/>
              </a:spcAft>
              <a:buSzPts val="800"/>
              <a:buNone/>
              <a:defRPr>
                <a:solidFill>
                  <a:schemeClr val="lt1"/>
                </a:solidFill>
              </a:defRPr>
            </a:lvl5pPr>
            <a:lvl6pPr lvl="5" algn="ctr" rtl="0">
              <a:spcBef>
                <a:spcPts val="500"/>
              </a:spcBef>
              <a:spcAft>
                <a:spcPts val="0"/>
              </a:spcAft>
              <a:buSzPts val="700"/>
              <a:buNone/>
              <a:defRPr>
                <a:solidFill>
                  <a:schemeClr val="lt1"/>
                </a:solidFill>
              </a:defRPr>
            </a:lvl6pPr>
            <a:lvl7pPr lvl="6" algn="ctr" rtl="0">
              <a:spcBef>
                <a:spcPts val="500"/>
              </a:spcBef>
              <a:spcAft>
                <a:spcPts val="0"/>
              </a:spcAft>
              <a:buSzPts val="700"/>
              <a:buNone/>
              <a:defRPr>
                <a:solidFill>
                  <a:schemeClr val="lt1"/>
                </a:solidFill>
              </a:defRPr>
            </a:lvl7pPr>
            <a:lvl8pPr lvl="7" algn="ctr" rtl="0">
              <a:spcBef>
                <a:spcPts val="500"/>
              </a:spcBef>
              <a:spcAft>
                <a:spcPts val="0"/>
              </a:spcAft>
              <a:buSzPts val="700"/>
              <a:buNone/>
              <a:defRPr>
                <a:solidFill>
                  <a:schemeClr val="lt1"/>
                </a:solidFill>
              </a:defRPr>
            </a:lvl8pPr>
            <a:lvl9pPr lvl="8" algn="ctr" rtl="0">
              <a:spcBef>
                <a:spcPts val="500"/>
              </a:spcBef>
              <a:spcAft>
                <a:spcPts val="500"/>
              </a:spcAft>
              <a:buSzPts val="700"/>
              <a:buNone/>
              <a:defRPr>
                <a:solidFill>
                  <a:schemeClr val="lt1"/>
                </a:solidFill>
              </a:defRPr>
            </a:lvl9pPr>
          </a:lstStyle>
          <a:p>
            <a:endParaRPr/>
          </a:p>
        </p:txBody>
      </p:sp>
      <p:sp>
        <p:nvSpPr>
          <p:cNvPr id="59" name="Google Shape;59;p1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85346" y="1557338"/>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65" name="Google Shape;65;p1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3000"/>
              <a:buFont typeface="Sorts Mill Goudy"/>
              <a:buNone/>
              <a:defRPr sz="3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971551" y="2822579"/>
            <a:ext cx="7193100" cy="10002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300"/>
              </a:spcBef>
              <a:spcAft>
                <a:spcPts val="0"/>
              </a:spcAft>
              <a:buSzPts val="1100"/>
              <a:buNone/>
              <a:defRPr sz="1500">
                <a:solidFill>
                  <a:schemeClr val="lt1"/>
                </a:solidFill>
              </a:defRPr>
            </a:lvl1pPr>
            <a:lvl2pPr marL="914400" lvl="1" indent="-228600" algn="l" rtl="0">
              <a:spcBef>
                <a:spcPts val="500"/>
              </a:spcBef>
              <a:spcAft>
                <a:spcPts val="0"/>
              </a:spcAft>
              <a:buSzPts val="900"/>
              <a:buNone/>
              <a:defRPr sz="1400">
                <a:solidFill>
                  <a:schemeClr val="lt1"/>
                </a:solidFill>
              </a:defRPr>
            </a:lvl2pPr>
            <a:lvl3pPr marL="1371600" lvl="2" indent="-228600" algn="l" rtl="0">
              <a:spcBef>
                <a:spcPts val="500"/>
              </a:spcBef>
              <a:spcAft>
                <a:spcPts val="0"/>
              </a:spcAft>
              <a:buSzPts val="800"/>
              <a:buNone/>
              <a:defRPr sz="1200">
                <a:solidFill>
                  <a:schemeClr val="lt1"/>
                </a:solidFill>
              </a:defRPr>
            </a:lvl3pPr>
            <a:lvl4pPr marL="1828800" lvl="3" indent="-228600" algn="l" rtl="0">
              <a:spcBef>
                <a:spcPts val="500"/>
              </a:spcBef>
              <a:spcAft>
                <a:spcPts val="0"/>
              </a:spcAft>
              <a:buSzPts val="700"/>
              <a:buNone/>
              <a:defRPr sz="1100">
                <a:solidFill>
                  <a:schemeClr val="lt1"/>
                </a:solidFill>
              </a:defRPr>
            </a:lvl4pPr>
            <a:lvl5pPr marL="2286000" lvl="4" indent="-228600" algn="l" rtl="0">
              <a:spcBef>
                <a:spcPts val="500"/>
              </a:spcBef>
              <a:spcAft>
                <a:spcPts val="0"/>
              </a:spcAft>
              <a:buSzPts val="700"/>
              <a:buNone/>
              <a:defRPr sz="1100">
                <a:solidFill>
                  <a:schemeClr val="lt1"/>
                </a:solidFill>
              </a:defRPr>
            </a:lvl5pPr>
            <a:lvl6pPr marL="2743200" lvl="5" indent="-228600" algn="l" rtl="0">
              <a:spcBef>
                <a:spcPts val="500"/>
              </a:spcBef>
              <a:spcAft>
                <a:spcPts val="0"/>
              </a:spcAft>
              <a:buSzPts val="700"/>
              <a:buNone/>
              <a:defRPr sz="1100">
                <a:solidFill>
                  <a:schemeClr val="lt1"/>
                </a:solidFill>
              </a:defRPr>
            </a:lvl6pPr>
            <a:lvl7pPr marL="3200400" lvl="6" indent="-228600" algn="l" rtl="0">
              <a:spcBef>
                <a:spcPts val="500"/>
              </a:spcBef>
              <a:spcAft>
                <a:spcPts val="0"/>
              </a:spcAft>
              <a:buSzPts val="700"/>
              <a:buNone/>
              <a:defRPr sz="1100">
                <a:solidFill>
                  <a:schemeClr val="lt1"/>
                </a:solidFill>
              </a:defRPr>
            </a:lvl7pPr>
            <a:lvl8pPr marL="3657600" lvl="7" indent="-228600" algn="l" rtl="0">
              <a:spcBef>
                <a:spcPts val="500"/>
              </a:spcBef>
              <a:spcAft>
                <a:spcPts val="0"/>
              </a:spcAft>
              <a:buSzPts val="700"/>
              <a:buNone/>
              <a:defRPr sz="1100">
                <a:solidFill>
                  <a:schemeClr val="lt1"/>
                </a:solidFill>
              </a:defRPr>
            </a:lvl8pPr>
            <a:lvl9pPr marL="4114800" lvl="8" indent="-228600" algn="l" rtl="0">
              <a:spcBef>
                <a:spcPts val="500"/>
              </a:spcBef>
              <a:spcAft>
                <a:spcPts val="500"/>
              </a:spcAft>
              <a:buSzPts val="700"/>
              <a:buNone/>
              <a:defRPr sz="1100">
                <a:solidFill>
                  <a:schemeClr val="lt1"/>
                </a:solidFill>
              </a:defRPr>
            </a:lvl9pPr>
          </a:lstStyle>
          <a:p>
            <a:endParaRPr/>
          </a:p>
        </p:txBody>
      </p:sp>
      <p:sp>
        <p:nvSpPr>
          <p:cNvPr id="71" name="Google Shape;71;p1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85346" y="457200"/>
            <a:ext cx="7765500" cy="9465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85346" y="1557338"/>
            <a:ext cx="3642600" cy="2717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77" name="Google Shape;77;p17"/>
          <p:cNvSpPr txBox="1">
            <a:spLocks noGrp="1"/>
          </p:cNvSpPr>
          <p:nvPr>
            <p:ph type="body" idx="2"/>
          </p:nvPr>
        </p:nvSpPr>
        <p:spPr>
          <a:xfrm>
            <a:off x="4808037" y="1557338"/>
            <a:ext cx="3642600" cy="2717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78" name="Google Shape;78;p1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pic>
        <p:nvPicPr>
          <p:cNvPr id="82" name="Google Shape;82;p18" descr="Slate-V2-HD-compPhotoInset.png"/>
          <p:cNvPicPr preferRelativeResize="0"/>
          <p:nvPr/>
        </p:nvPicPr>
        <p:blipFill rotWithShape="1">
          <a:blip r:embed="rId2">
            <a:alphaModFix/>
          </a:blip>
          <a:srcRect/>
          <a:stretch/>
        </p:blipFill>
        <p:spPr>
          <a:xfrm>
            <a:off x="685346" y="1300879"/>
            <a:ext cx="3771901" cy="3074969"/>
          </a:xfrm>
          <a:prstGeom prst="rect">
            <a:avLst/>
          </a:prstGeom>
          <a:noFill/>
          <a:ln>
            <a:noFill/>
          </a:ln>
        </p:spPr>
      </p:pic>
      <p:pic>
        <p:nvPicPr>
          <p:cNvPr id="83" name="Google Shape;83;p18" descr="Slate-V2-HD-compPhotoInset.png"/>
          <p:cNvPicPr preferRelativeResize="0"/>
          <p:nvPr/>
        </p:nvPicPr>
        <p:blipFill rotWithShape="1">
          <a:blip r:embed="rId2">
            <a:alphaModFix/>
          </a:blip>
          <a:srcRect/>
          <a:stretch/>
        </p:blipFill>
        <p:spPr>
          <a:xfrm>
            <a:off x="4678768" y="1300879"/>
            <a:ext cx="3771901" cy="3074969"/>
          </a:xfrm>
          <a:prstGeom prst="rect">
            <a:avLst/>
          </a:prstGeom>
          <a:noFill/>
          <a:ln>
            <a:noFill/>
          </a:ln>
        </p:spPr>
      </p:pic>
      <p:sp>
        <p:nvSpPr>
          <p:cNvPr id="84" name="Google Shape;84;p18"/>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3500"/>
              <a:buFont typeface="Sorts Mill Goudy"/>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784510" y="1391365"/>
            <a:ext cx="3573600" cy="519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400"/>
              </a:spcBef>
              <a:spcAft>
                <a:spcPts val="0"/>
              </a:spcAft>
              <a:buSzPts val="1300"/>
              <a:buNone/>
              <a:defRPr sz="1800" b="0"/>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86" name="Google Shape;86;p18"/>
          <p:cNvSpPr txBox="1">
            <a:spLocks noGrp="1"/>
          </p:cNvSpPr>
          <p:nvPr>
            <p:ph type="body" idx="2"/>
          </p:nvPr>
        </p:nvSpPr>
        <p:spPr>
          <a:xfrm>
            <a:off x="784510" y="2026577"/>
            <a:ext cx="3573600" cy="228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sz="1400"/>
            </a:lvl1pPr>
            <a:lvl2pPr marL="914400" lvl="1" indent="-279400" algn="l" rtl="0">
              <a:spcBef>
                <a:spcPts val="500"/>
              </a:spcBef>
              <a:spcAft>
                <a:spcPts val="0"/>
              </a:spcAft>
              <a:buSzPts val="800"/>
              <a:buChar char="🞚"/>
              <a:defRPr sz="1200"/>
            </a:lvl2pPr>
            <a:lvl3pPr marL="1371600" lvl="2" indent="-273050" algn="l" rtl="0">
              <a:spcBef>
                <a:spcPts val="500"/>
              </a:spcBef>
              <a:spcAft>
                <a:spcPts val="0"/>
              </a:spcAft>
              <a:buSzPts val="700"/>
              <a:buChar char="◈"/>
              <a:defRPr sz="1100"/>
            </a:lvl3pPr>
            <a:lvl4pPr marL="1828800" lvl="3" indent="-266700" algn="l" rtl="0">
              <a:spcBef>
                <a:spcPts val="500"/>
              </a:spcBef>
              <a:spcAft>
                <a:spcPts val="0"/>
              </a:spcAft>
              <a:buSzPts val="600"/>
              <a:buChar char="🞚"/>
              <a:defRPr sz="900"/>
            </a:lvl4pPr>
            <a:lvl5pPr marL="2286000" lvl="4" indent="-266700" algn="l" rtl="0">
              <a:spcBef>
                <a:spcPts val="500"/>
              </a:spcBef>
              <a:spcAft>
                <a:spcPts val="0"/>
              </a:spcAft>
              <a:buSzPts val="600"/>
              <a:buChar char="◈"/>
              <a:defRPr sz="900"/>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87" name="Google Shape;87;p18"/>
          <p:cNvSpPr txBox="1">
            <a:spLocks noGrp="1"/>
          </p:cNvSpPr>
          <p:nvPr>
            <p:ph type="body" idx="3"/>
          </p:nvPr>
        </p:nvSpPr>
        <p:spPr>
          <a:xfrm>
            <a:off x="4772374" y="1391364"/>
            <a:ext cx="3584700" cy="519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400"/>
              </a:spcBef>
              <a:spcAft>
                <a:spcPts val="0"/>
              </a:spcAft>
              <a:buSzPts val="1300"/>
              <a:buNone/>
              <a:defRPr sz="1800" b="0"/>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88" name="Google Shape;88;p18"/>
          <p:cNvSpPr txBox="1">
            <a:spLocks noGrp="1"/>
          </p:cNvSpPr>
          <p:nvPr>
            <p:ph type="body" idx="4"/>
          </p:nvPr>
        </p:nvSpPr>
        <p:spPr>
          <a:xfrm>
            <a:off x="4772375" y="2026577"/>
            <a:ext cx="3584700" cy="228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sz="1400"/>
            </a:lvl1pPr>
            <a:lvl2pPr marL="914400" lvl="1" indent="-279400" algn="l" rtl="0">
              <a:spcBef>
                <a:spcPts val="500"/>
              </a:spcBef>
              <a:spcAft>
                <a:spcPts val="0"/>
              </a:spcAft>
              <a:buSzPts val="800"/>
              <a:buChar char="🞚"/>
              <a:defRPr sz="1200"/>
            </a:lvl2pPr>
            <a:lvl3pPr marL="1371600" lvl="2" indent="-273050" algn="l" rtl="0">
              <a:spcBef>
                <a:spcPts val="500"/>
              </a:spcBef>
              <a:spcAft>
                <a:spcPts val="0"/>
              </a:spcAft>
              <a:buSzPts val="700"/>
              <a:buChar char="◈"/>
              <a:defRPr sz="1100"/>
            </a:lvl3pPr>
            <a:lvl4pPr marL="1828800" lvl="3" indent="-266700" algn="l" rtl="0">
              <a:spcBef>
                <a:spcPts val="500"/>
              </a:spcBef>
              <a:spcAft>
                <a:spcPts val="0"/>
              </a:spcAft>
              <a:buSzPts val="600"/>
              <a:buChar char="🞚"/>
              <a:defRPr sz="900"/>
            </a:lvl4pPr>
            <a:lvl5pPr marL="2286000" lvl="4" indent="-266700" algn="l" rtl="0">
              <a:spcBef>
                <a:spcPts val="500"/>
              </a:spcBef>
              <a:spcAft>
                <a:spcPts val="0"/>
              </a:spcAft>
              <a:buSzPts val="600"/>
              <a:buChar char="◈"/>
              <a:defRPr sz="900"/>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89" name="Google Shape;89;p1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1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1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3641725" y="457200"/>
            <a:ext cx="4809000" cy="38100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04" name="Google Shape;104;p21"/>
          <p:cNvSpPr txBox="1">
            <a:spLocks noGrp="1"/>
          </p:cNvSpPr>
          <p:nvPr>
            <p:ph type="body" idx="2"/>
          </p:nvPr>
        </p:nvSpPr>
        <p:spPr>
          <a:xfrm>
            <a:off x="685346" y="2005013"/>
            <a:ext cx="2780100" cy="2262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05" name="Google Shape;105;p21"/>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8"/>
        <p:cNvGrpSpPr/>
        <p:nvPr/>
      </p:nvGrpSpPr>
      <p:grpSpPr>
        <a:xfrm>
          <a:off x="0" y="0"/>
          <a:ext cx="0" cy="0"/>
          <a:chOff x="0" y="0"/>
          <a:chExt cx="0" cy="0"/>
        </a:xfrm>
      </p:grpSpPr>
      <p:pic>
        <p:nvPicPr>
          <p:cNvPr id="109" name="Google Shape;109;p22" descr="Slate-V2-HD-vertPhotoInset.png"/>
          <p:cNvPicPr preferRelativeResize="0"/>
          <p:nvPr/>
        </p:nvPicPr>
        <p:blipFill rotWithShape="1">
          <a:blip r:embed="rId2">
            <a:alphaModFix/>
          </a:blip>
          <a:srcRect/>
          <a:stretch/>
        </p:blipFill>
        <p:spPr>
          <a:xfrm>
            <a:off x="5470249" y="457200"/>
            <a:ext cx="2688125" cy="3903625"/>
          </a:xfrm>
          <a:prstGeom prst="rect">
            <a:avLst/>
          </a:prstGeom>
          <a:noFill/>
          <a:ln>
            <a:noFill/>
          </a:ln>
        </p:spPr>
      </p:pic>
      <p:sp>
        <p:nvSpPr>
          <p:cNvPr id="110" name="Google Shape;110;p22"/>
          <p:cNvSpPr txBox="1">
            <a:spLocks noGrp="1"/>
          </p:cNvSpPr>
          <p:nvPr>
            <p:ph type="title"/>
          </p:nvPr>
        </p:nvSpPr>
        <p:spPr>
          <a:xfrm>
            <a:off x="685346" y="572776"/>
            <a:ext cx="4281000" cy="12567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lvl="0" algn="ctr" rtl="0">
              <a:lnSpc>
                <a:spcPct val="90000"/>
              </a:lnSpc>
              <a:spcBef>
                <a:spcPts val="0"/>
              </a:spcBef>
              <a:spcAft>
                <a:spcPts val="0"/>
              </a:spcAft>
              <a:buClr>
                <a:schemeClr val="lt2"/>
              </a:buClr>
              <a:buSzPts val="2400"/>
              <a:buFont typeface="Sorts Mill Goudy"/>
              <a:buNone/>
              <a:defRPr sz="24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a:spLocks noGrp="1"/>
          </p:cNvSpPr>
          <p:nvPr>
            <p:ph type="pic" idx="2"/>
          </p:nvPr>
        </p:nvSpPr>
        <p:spPr>
          <a:xfrm>
            <a:off x="5581913" y="572776"/>
            <a:ext cx="2456700" cy="3684600"/>
          </a:xfrm>
          <a:prstGeom prst="rect">
            <a:avLst/>
          </a:prstGeom>
          <a:noFill/>
          <a:ln>
            <a:noFill/>
          </a:ln>
          <a:effectLst>
            <a:outerShdw blurRad="38100" dist="25400" dir="4440000">
              <a:srgbClr val="000000">
                <a:alpha val="35690"/>
              </a:srgbClr>
            </a:outerShdw>
          </a:effectLst>
        </p:spPr>
      </p:sp>
      <p:sp>
        <p:nvSpPr>
          <p:cNvPr id="112" name="Google Shape;112;p22"/>
          <p:cNvSpPr txBox="1">
            <a:spLocks noGrp="1"/>
          </p:cNvSpPr>
          <p:nvPr>
            <p:ph type="body" idx="1"/>
          </p:nvPr>
        </p:nvSpPr>
        <p:spPr>
          <a:xfrm>
            <a:off x="1105274" y="2009774"/>
            <a:ext cx="3441300" cy="2351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13" name="Google Shape;113;p22"/>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2"/>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2"/>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6"/>
        <p:cNvGrpSpPr/>
        <p:nvPr/>
      </p:nvGrpSpPr>
      <p:grpSpPr>
        <a:xfrm>
          <a:off x="0" y="0"/>
          <a:ext cx="0" cy="0"/>
          <a:chOff x="0" y="0"/>
          <a:chExt cx="0" cy="0"/>
        </a:xfrm>
      </p:grpSpPr>
      <p:pic>
        <p:nvPicPr>
          <p:cNvPr id="117" name="Google Shape;117;p23" descr="Slate-V2-HD-panoPhotoInset.png"/>
          <p:cNvPicPr preferRelativeResize="0"/>
          <p:nvPr/>
        </p:nvPicPr>
        <p:blipFill rotWithShape="1">
          <a:blip r:embed="rId2">
            <a:alphaModFix/>
          </a:blip>
          <a:srcRect/>
          <a:stretch/>
        </p:blipFill>
        <p:spPr>
          <a:xfrm>
            <a:off x="760412" y="410855"/>
            <a:ext cx="7606349" cy="2862605"/>
          </a:xfrm>
          <a:prstGeom prst="rect">
            <a:avLst/>
          </a:prstGeom>
          <a:noFill/>
          <a:ln>
            <a:noFill/>
          </a:ln>
        </p:spPr>
      </p:pic>
      <p:sp>
        <p:nvSpPr>
          <p:cNvPr id="118" name="Google Shape;118;p23"/>
          <p:cNvSpPr txBox="1">
            <a:spLocks noGrp="1"/>
          </p:cNvSpPr>
          <p:nvPr>
            <p:ph type="title"/>
          </p:nvPr>
        </p:nvSpPr>
        <p:spPr>
          <a:xfrm>
            <a:off x="685354" y="3423941"/>
            <a:ext cx="7766700" cy="4077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a:spLocks noGrp="1"/>
          </p:cNvSpPr>
          <p:nvPr>
            <p:ph type="pic" idx="2"/>
          </p:nvPr>
        </p:nvSpPr>
        <p:spPr>
          <a:xfrm>
            <a:off x="877012" y="521257"/>
            <a:ext cx="7384200" cy="2644200"/>
          </a:xfrm>
          <a:prstGeom prst="rect">
            <a:avLst/>
          </a:prstGeom>
          <a:noFill/>
          <a:ln>
            <a:noFill/>
          </a:ln>
          <a:effectLst>
            <a:outerShdw blurRad="38100" dist="25400" dir="4440000">
              <a:srgbClr val="000000">
                <a:alpha val="35690"/>
              </a:srgbClr>
            </a:outerShdw>
          </a:effectLst>
        </p:spPr>
      </p:sp>
      <p:sp>
        <p:nvSpPr>
          <p:cNvPr id="120" name="Google Shape;120;p23"/>
          <p:cNvSpPr txBox="1">
            <a:spLocks noGrp="1"/>
          </p:cNvSpPr>
          <p:nvPr>
            <p:ph type="body" idx="1"/>
          </p:nvPr>
        </p:nvSpPr>
        <p:spPr>
          <a:xfrm>
            <a:off x="685346" y="3935796"/>
            <a:ext cx="7765500" cy="407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21" name="Google Shape;121;p2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685346" y="456328"/>
            <a:ext cx="7765500" cy="2650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3000"/>
              <a:buFont typeface="Sorts Mill Goudy"/>
              <a:buNone/>
              <a:defRPr sz="30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a:off x="685346" y="3221385"/>
            <a:ext cx="7765500" cy="11265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27" name="Google Shape;127;p2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084659" y="457200"/>
            <a:ext cx="6977100" cy="2244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2700"/>
              <a:buFont typeface="Sorts Mill Goudy"/>
              <a:buNone/>
              <a:defRPr sz="27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a:off x="1290483" y="2707524"/>
            <a:ext cx="6564300" cy="399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r" rtl="0">
              <a:lnSpc>
                <a:spcPct val="110000"/>
              </a:lnSpc>
              <a:spcBef>
                <a:spcPts val="200"/>
              </a:spcBef>
              <a:spcAft>
                <a:spcPts val="0"/>
              </a:spcAft>
              <a:buSzPts val="700"/>
              <a:buNone/>
              <a:defRPr sz="11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33" name="Google Shape;133;p25"/>
          <p:cNvSpPr txBox="1">
            <a:spLocks noGrp="1"/>
          </p:cNvSpPr>
          <p:nvPr>
            <p:ph type="body" idx="2"/>
          </p:nvPr>
        </p:nvSpPr>
        <p:spPr>
          <a:xfrm>
            <a:off x="685346" y="3228265"/>
            <a:ext cx="7765500" cy="11172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34" name="Google Shape;134;p2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25"/>
          <p:cNvSpPr txBox="1"/>
          <p:nvPr/>
        </p:nvSpPr>
        <p:spPr>
          <a:xfrm>
            <a:off x="742950" y="66359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Sorts Mill Goudy"/>
              <a:buNone/>
            </a:pPr>
            <a:r>
              <a:rPr lang="en" sz="6000" b="0" cap="none">
                <a:solidFill>
                  <a:schemeClr val="lt1"/>
                </a:solidFill>
                <a:latin typeface="Sorts Mill Goudy"/>
                <a:ea typeface="Sorts Mill Goudy"/>
                <a:cs typeface="Sorts Mill Goudy"/>
                <a:sym typeface="Sorts Mill Goudy"/>
              </a:rPr>
              <a:t>“</a:t>
            </a:r>
            <a:endParaRPr sz="1100"/>
          </a:p>
        </p:txBody>
      </p:sp>
      <p:sp>
        <p:nvSpPr>
          <p:cNvPr id="138" name="Google Shape;138;p25"/>
          <p:cNvSpPr txBox="1"/>
          <p:nvPr/>
        </p:nvSpPr>
        <p:spPr>
          <a:xfrm>
            <a:off x="7878537" y="2196194"/>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Sorts Mill Goudy"/>
              <a:buNone/>
            </a:pPr>
            <a:r>
              <a:rPr lang="en" sz="6000" b="0" cap="none">
                <a:solidFill>
                  <a:schemeClr val="lt1"/>
                </a:solidFill>
                <a:latin typeface="Sorts Mill Goudy"/>
                <a:ea typeface="Sorts Mill Goudy"/>
                <a:cs typeface="Sorts Mill Goudy"/>
                <a:sym typeface="Sorts Mill Goudy"/>
              </a:rPr>
              <a:t>”</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685346" y="1595207"/>
            <a:ext cx="7765500" cy="18840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400"/>
              <a:buFont typeface="Sorts Mill Goudy"/>
              <a:buNone/>
              <a:defRPr sz="24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6"/>
          <p:cNvSpPr txBox="1">
            <a:spLocks noGrp="1"/>
          </p:cNvSpPr>
          <p:nvPr>
            <p:ph type="body" idx="1"/>
          </p:nvPr>
        </p:nvSpPr>
        <p:spPr>
          <a:xfrm>
            <a:off x="685338" y="3487917"/>
            <a:ext cx="7764000" cy="855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42" name="Google Shape;142;p2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7"/>
          <p:cNvSpPr txBox="1">
            <a:spLocks noGrp="1"/>
          </p:cNvSpPr>
          <p:nvPr>
            <p:ph type="body" idx="1"/>
          </p:nvPr>
        </p:nvSpPr>
        <p:spPr>
          <a:xfrm>
            <a:off x="685346" y="1414463"/>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48" name="Google Shape;148;p27"/>
          <p:cNvSpPr txBox="1">
            <a:spLocks noGrp="1"/>
          </p:cNvSpPr>
          <p:nvPr>
            <p:ph type="body" idx="2"/>
          </p:nvPr>
        </p:nvSpPr>
        <p:spPr>
          <a:xfrm>
            <a:off x="685346" y="2076084"/>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49" name="Google Shape;149;p27"/>
          <p:cNvSpPr txBox="1">
            <a:spLocks noGrp="1"/>
          </p:cNvSpPr>
          <p:nvPr>
            <p:ph type="body" idx="3"/>
          </p:nvPr>
        </p:nvSpPr>
        <p:spPr>
          <a:xfrm>
            <a:off x="3335033" y="1414462"/>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0" name="Google Shape;150;p27"/>
          <p:cNvSpPr txBox="1">
            <a:spLocks noGrp="1"/>
          </p:cNvSpPr>
          <p:nvPr>
            <p:ph type="body" idx="4"/>
          </p:nvPr>
        </p:nvSpPr>
        <p:spPr>
          <a:xfrm>
            <a:off x="3331076" y="2076084"/>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51" name="Google Shape;151;p27"/>
          <p:cNvSpPr txBox="1">
            <a:spLocks noGrp="1"/>
          </p:cNvSpPr>
          <p:nvPr>
            <p:ph type="body" idx="5"/>
          </p:nvPr>
        </p:nvSpPr>
        <p:spPr>
          <a:xfrm>
            <a:off x="5974929" y="1414463"/>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2" name="Google Shape;152;p27"/>
          <p:cNvSpPr txBox="1">
            <a:spLocks noGrp="1"/>
          </p:cNvSpPr>
          <p:nvPr>
            <p:ph type="body" idx="6"/>
          </p:nvPr>
        </p:nvSpPr>
        <p:spPr>
          <a:xfrm>
            <a:off x="5974929" y="2076083"/>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53" name="Google Shape;153;p2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56"/>
        <p:cNvGrpSpPr/>
        <p:nvPr/>
      </p:nvGrpSpPr>
      <p:grpSpPr>
        <a:xfrm>
          <a:off x="0" y="0"/>
          <a:ext cx="0" cy="0"/>
          <a:chOff x="0" y="0"/>
          <a:chExt cx="0" cy="0"/>
        </a:xfrm>
      </p:grpSpPr>
      <p:pic>
        <p:nvPicPr>
          <p:cNvPr id="157" name="Google Shape;157;p28" descr="Slate-V2-HD-3colPhotoInset.png"/>
          <p:cNvPicPr preferRelativeResize="0"/>
          <p:nvPr/>
        </p:nvPicPr>
        <p:blipFill rotWithShape="1">
          <a:blip r:embed="rId2">
            <a:alphaModFix/>
          </a:blip>
          <a:srcRect/>
          <a:stretch/>
        </p:blipFill>
        <p:spPr>
          <a:xfrm>
            <a:off x="673471" y="1363661"/>
            <a:ext cx="2504980" cy="1385889"/>
          </a:xfrm>
          <a:prstGeom prst="rect">
            <a:avLst/>
          </a:prstGeom>
          <a:noFill/>
          <a:ln>
            <a:noFill/>
          </a:ln>
        </p:spPr>
      </p:pic>
      <p:pic>
        <p:nvPicPr>
          <p:cNvPr id="158" name="Google Shape;158;p28" descr="Slate-V2-HD-3colPhotoInset.png"/>
          <p:cNvPicPr preferRelativeResize="0"/>
          <p:nvPr/>
        </p:nvPicPr>
        <p:blipFill rotWithShape="1">
          <a:blip r:embed="rId2">
            <a:alphaModFix/>
          </a:blip>
          <a:srcRect/>
          <a:stretch/>
        </p:blipFill>
        <p:spPr>
          <a:xfrm>
            <a:off x="3302850" y="1363661"/>
            <a:ext cx="2504980" cy="1385889"/>
          </a:xfrm>
          <a:prstGeom prst="rect">
            <a:avLst/>
          </a:prstGeom>
          <a:noFill/>
          <a:ln>
            <a:noFill/>
          </a:ln>
        </p:spPr>
      </p:pic>
      <p:pic>
        <p:nvPicPr>
          <p:cNvPr id="159" name="Google Shape;159;p28" descr="Slate-V2-HD-3colPhotoInset.png"/>
          <p:cNvPicPr preferRelativeResize="0"/>
          <p:nvPr/>
        </p:nvPicPr>
        <p:blipFill rotWithShape="1">
          <a:blip r:embed="rId2">
            <a:alphaModFix/>
          </a:blip>
          <a:srcRect/>
          <a:stretch/>
        </p:blipFill>
        <p:spPr>
          <a:xfrm>
            <a:off x="5952038" y="1363661"/>
            <a:ext cx="2504980" cy="1385889"/>
          </a:xfrm>
          <a:prstGeom prst="rect">
            <a:avLst/>
          </a:prstGeom>
          <a:noFill/>
          <a:ln>
            <a:noFill/>
          </a:ln>
        </p:spPr>
      </p:pic>
      <p:sp>
        <p:nvSpPr>
          <p:cNvPr id="160" name="Google Shape;160;p28"/>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8"/>
          <p:cNvSpPr txBox="1">
            <a:spLocks noGrp="1"/>
          </p:cNvSpPr>
          <p:nvPr>
            <p:ph type="body" idx="1"/>
          </p:nvPr>
        </p:nvSpPr>
        <p:spPr>
          <a:xfrm>
            <a:off x="685346"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2" name="Google Shape;162;p28"/>
          <p:cNvSpPr>
            <a:spLocks noGrp="1"/>
          </p:cNvSpPr>
          <p:nvPr>
            <p:ph type="pic" idx="2"/>
          </p:nvPr>
        </p:nvSpPr>
        <p:spPr>
          <a:xfrm>
            <a:off x="763576" y="1454189"/>
            <a:ext cx="2319300" cy="1202100"/>
          </a:xfrm>
          <a:prstGeom prst="roundRect">
            <a:avLst>
              <a:gd name="adj" fmla="val 1858"/>
            </a:avLst>
          </a:prstGeom>
          <a:noFill/>
          <a:ln>
            <a:noFill/>
          </a:ln>
          <a:effectLst>
            <a:outerShdw blurRad="38100" dist="25400" dir="4440000">
              <a:srgbClr val="000000">
                <a:alpha val="35690"/>
              </a:srgbClr>
            </a:outerShdw>
          </a:effectLst>
        </p:spPr>
      </p:sp>
      <p:sp>
        <p:nvSpPr>
          <p:cNvPr id="163" name="Google Shape;163;p28"/>
          <p:cNvSpPr txBox="1">
            <a:spLocks noGrp="1"/>
          </p:cNvSpPr>
          <p:nvPr>
            <p:ph type="body" idx="3"/>
          </p:nvPr>
        </p:nvSpPr>
        <p:spPr>
          <a:xfrm>
            <a:off x="685346"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64" name="Google Shape;164;p28"/>
          <p:cNvSpPr txBox="1">
            <a:spLocks noGrp="1"/>
          </p:cNvSpPr>
          <p:nvPr>
            <p:ph type="body" idx="4"/>
          </p:nvPr>
        </p:nvSpPr>
        <p:spPr>
          <a:xfrm>
            <a:off x="3332091"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5" name="Google Shape;165;p28"/>
          <p:cNvSpPr>
            <a:spLocks noGrp="1"/>
          </p:cNvSpPr>
          <p:nvPr>
            <p:ph type="pic" idx="5"/>
          </p:nvPr>
        </p:nvSpPr>
        <p:spPr>
          <a:xfrm>
            <a:off x="3409307" y="1454321"/>
            <a:ext cx="2319300" cy="1206300"/>
          </a:xfrm>
          <a:prstGeom prst="roundRect">
            <a:avLst>
              <a:gd name="adj" fmla="val 1858"/>
            </a:avLst>
          </a:prstGeom>
          <a:noFill/>
          <a:ln>
            <a:noFill/>
          </a:ln>
          <a:effectLst>
            <a:outerShdw blurRad="38100" dist="25400" dir="4440000">
              <a:srgbClr val="000000">
                <a:alpha val="35690"/>
              </a:srgbClr>
            </a:outerShdw>
          </a:effectLst>
        </p:spPr>
      </p:sp>
      <p:sp>
        <p:nvSpPr>
          <p:cNvPr id="166" name="Google Shape;166;p28"/>
          <p:cNvSpPr txBox="1">
            <a:spLocks noGrp="1"/>
          </p:cNvSpPr>
          <p:nvPr>
            <p:ph type="body" idx="6"/>
          </p:nvPr>
        </p:nvSpPr>
        <p:spPr>
          <a:xfrm>
            <a:off x="3331076"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67" name="Google Shape;167;p28"/>
          <p:cNvSpPr txBox="1">
            <a:spLocks noGrp="1"/>
          </p:cNvSpPr>
          <p:nvPr>
            <p:ph type="body" idx="7"/>
          </p:nvPr>
        </p:nvSpPr>
        <p:spPr>
          <a:xfrm>
            <a:off x="5975023"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8" name="Google Shape;168;p28"/>
          <p:cNvSpPr>
            <a:spLocks noGrp="1"/>
          </p:cNvSpPr>
          <p:nvPr>
            <p:ph type="pic" idx="8"/>
          </p:nvPr>
        </p:nvSpPr>
        <p:spPr>
          <a:xfrm>
            <a:off x="6056774" y="1450824"/>
            <a:ext cx="2319300" cy="1205700"/>
          </a:xfrm>
          <a:prstGeom prst="roundRect">
            <a:avLst>
              <a:gd name="adj" fmla="val 1858"/>
            </a:avLst>
          </a:prstGeom>
          <a:noFill/>
          <a:ln>
            <a:noFill/>
          </a:ln>
          <a:effectLst>
            <a:outerShdw blurRad="38100" dist="25400" dir="4440000">
              <a:srgbClr val="000000">
                <a:alpha val="35690"/>
              </a:srgbClr>
            </a:outerShdw>
          </a:effectLst>
        </p:spPr>
      </p:sp>
      <p:sp>
        <p:nvSpPr>
          <p:cNvPr id="169" name="Google Shape;169;p28"/>
          <p:cNvSpPr txBox="1">
            <a:spLocks noGrp="1"/>
          </p:cNvSpPr>
          <p:nvPr>
            <p:ph type="body" idx="9"/>
          </p:nvPr>
        </p:nvSpPr>
        <p:spPr>
          <a:xfrm>
            <a:off x="5974929"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70" name="Google Shape;170;p2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2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2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29"/>
          <p:cNvSpPr txBox="1">
            <a:spLocks noGrp="1"/>
          </p:cNvSpPr>
          <p:nvPr>
            <p:ph type="body" idx="1"/>
          </p:nvPr>
        </p:nvSpPr>
        <p:spPr>
          <a:xfrm rot="5400000">
            <a:off x="3174868" y="-932362"/>
            <a:ext cx="2786100" cy="7765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76" name="Google Shape;176;p2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2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2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rot="5400000">
            <a:off x="5650916" y="1543649"/>
            <a:ext cx="3886200" cy="17133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3500"/>
              <a:buFont typeface="Sorts Mill Goudy"/>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30"/>
          <p:cNvSpPr txBox="1">
            <a:spLocks noGrp="1"/>
          </p:cNvSpPr>
          <p:nvPr>
            <p:ph type="body" idx="1"/>
          </p:nvPr>
        </p:nvSpPr>
        <p:spPr>
          <a:xfrm rot="5400000">
            <a:off x="1711101" y="-568501"/>
            <a:ext cx="3886200" cy="5937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82" name="Google Shape;182;p3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3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85"/>
        <p:cNvGrpSpPr/>
        <p:nvPr/>
      </p:nvGrpSpPr>
      <p:grpSpPr>
        <a:xfrm>
          <a:off x="0" y="0"/>
          <a:ext cx="0" cy="0"/>
          <a:chOff x="0" y="0"/>
          <a:chExt cx="0" cy="0"/>
        </a:xfrm>
      </p:grpSpPr>
      <p:sp>
        <p:nvSpPr>
          <p:cNvPr id="186" name="Google Shape;186;p3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7" name="Google Shape;187;p3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1"/>
          <p:cNvSpPr txBox="1">
            <a:spLocks noGrp="1"/>
          </p:cNvSpPr>
          <p:nvPr>
            <p:ph type="title"/>
          </p:nvPr>
        </p:nvSpPr>
        <p:spPr>
          <a:xfrm>
            <a:off x="234450" y="575500"/>
            <a:ext cx="2046300" cy="3981000"/>
          </a:xfrm>
          <a:prstGeom prst="rect">
            <a:avLst/>
          </a:prstGeom>
        </p:spPr>
        <p:txBody>
          <a:bodyPr spcFirstLastPara="1" wrap="square" lIns="68575" tIns="34275" rIns="68575" bIns="34275" anchor="ctr" anchorCtr="0">
            <a:normAutofit/>
          </a:bodyPr>
          <a:lstStyle>
            <a:lvl1pPr lvl="0">
              <a:spcBef>
                <a:spcPts val="0"/>
              </a:spcBef>
              <a:spcAft>
                <a:spcPts val="0"/>
              </a:spcAft>
              <a:buSzPts val="3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9" name="Google Shape;189;p31"/>
          <p:cNvSpPr txBox="1">
            <a:spLocks noGrp="1"/>
          </p:cNvSpPr>
          <p:nvPr>
            <p:ph type="body" idx="1"/>
          </p:nvPr>
        </p:nvSpPr>
        <p:spPr>
          <a:xfrm>
            <a:off x="3090625" y="575500"/>
            <a:ext cx="5596200" cy="3981000"/>
          </a:xfrm>
          <a:prstGeom prst="rect">
            <a:avLst/>
          </a:prstGeom>
        </p:spPr>
        <p:txBody>
          <a:bodyPr spcFirstLastPara="1" wrap="square" lIns="68575" tIns="34275" rIns="68575" bIns="34275" anchor="t" anchorCtr="0">
            <a:normAutofit/>
          </a:bodyPr>
          <a:lstStyle>
            <a:lvl1pPr marL="457200" lvl="0" indent="-304800">
              <a:spcBef>
                <a:spcPts val="300"/>
              </a:spcBef>
              <a:spcAft>
                <a:spcPts val="0"/>
              </a:spcAft>
              <a:buSzPts val="1200"/>
              <a:buChar char="◈"/>
              <a:defRPr/>
            </a:lvl1pPr>
            <a:lvl2pPr marL="914400" lvl="1" indent="-298450">
              <a:spcBef>
                <a:spcPts val="500"/>
              </a:spcBef>
              <a:spcAft>
                <a:spcPts val="0"/>
              </a:spcAft>
              <a:buSzPts val="1100"/>
              <a:buChar char="🞚"/>
              <a:defRPr/>
            </a:lvl2pPr>
            <a:lvl3pPr marL="1371600" lvl="2" indent="-285750">
              <a:spcBef>
                <a:spcPts val="500"/>
              </a:spcBef>
              <a:spcAft>
                <a:spcPts val="0"/>
              </a:spcAft>
              <a:buSzPts val="900"/>
              <a:buChar char="◈"/>
              <a:defRPr/>
            </a:lvl3pPr>
            <a:lvl4pPr marL="1828800" lvl="3" indent="-279400">
              <a:spcBef>
                <a:spcPts val="500"/>
              </a:spcBef>
              <a:spcAft>
                <a:spcPts val="0"/>
              </a:spcAft>
              <a:buSzPts val="800"/>
              <a:buChar char="🞚"/>
              <a:defRPr/>
            </a:lvl4pPr>
            <a:lvl5pPr marL="2286000" lvl="4" indent="-279400">
              <a:spcBef>
                <a:spcPts val="500"/>
              </a:spcBef>
              <a:spcAft>
                <a:spcPts val="0"/>
              </a:spcAft>
              <a:buSzPts val="800"/>
              <a:buChar char="◈"/>
              <a:defRPr/>
            </a:lvl5pPr>
            <a:lvl6pPr marL="2743200" lvl="5" indent="-273050">
              <a:spcBef>
                <a:spcPts val="500"/>
              </a:spcBef>
              <a:spcAft>
                <a:spcPts val="0"/>
              </a:spcAft>
              <a:buSzPts val="700"/>
              <a:buChar char="◈"/>
              <a:defRPr/>
            </a:lvl6pPr>
            <a:lvl7pPr marL="3200400" lvl="6" indent="-273050">
              <a:spcBef>
                <a:spcPts val="500"/>
              </a:spcBef>
              <a:spcAft>
                <a:spcPts val="0"/>
              </a:spcAft>
              <a:buSzPts val="700"/>
              <a:buChar char="◈"/>
              <a:defRPr/>
            </a:lvl7pPr>
            <a:lvl8pPr marL="3657600" lvl="7" indent="-273050">
              <a:spcBef>
                <a:spcPts val="500"/>
              </a:spcBef>
              <a:spcAft>
                <a:spcPts val="0"/>
              </a:spcAft>
              <a:buSzPts val="700"/>
              <a:buChar char="◈"/>
              <a:defRPr/>
            </a:lvl8pPr>
            <a:lvl9pPr marL="4114800" lvl="8" indent="-273050">
              <a:spcBef>
                <a:spcPts val="500"/>
              </a:spcBef>
              <a:spcAft>
                <a:spcPts val="500"/>
              </a:spcAft>
              <a:buSzPts val="700"/>
              <a:buChar char="◈"/>
              <a:defRPr/>
            </a:lvl9pPr>
          </a:lstStyle>
          <a:p>
            <a:endParaRPr/>
          </a:p>
        </p:txBody>
      </p:sp>
      <p:sp>
        <p:nvSpPr>
          <p:cNvPr id="190" name="Google Shape;190;p3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3" name="Google Shape;193;p32"/>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rmAutofit/>
          </a:bodyPr>
          <a:lstStyle>
            <a:lvl1pPr marL="457200" lvl="0" indent="-317500">
              <a:spcBef>
                <a:spcPts val="300"/>
              </a:spcBef>
              <a:spcAft>
                <a:spcPts val="0"/>
              </a:spcAft>
              <a:buSzPts val="1400"/>
              <a:buChar char="◈"/>
              <a:defRPr sz="1400"/>
            </a:lvl1pPr>
            <a:lvl2pPr marL="914400" lvl="1" indent="-304800">
              <a:spcBef>
                <a:spcPts val="500"/>
              </a:spcBef>
              <a:spcAft>
                <a:spcPts val="0"/>
              </a:spcAft>
              <a:buSzPts val="1200"/>
              <a:buChar char="🞚"/>
              <a:defRPr sz="1200"/>
            </a:lvl2pPr>
            <a:lvl3pPr marL="1371600" lvl="2" indent="-304800">
              <a:spcBef>
                <a:spcPts val="500"/>
              </a:spcBef>
              <a:spcAft>
                <a:spcPts val="0"/>
              </a:spcAft>
              <a:buSzPts val="1200"/>
              <a:buChar char="◈"/>
              <a:defRPr sz="1200"/>
            </a:lvl3pPr>
            <a:lvl4pPr marL="1828800" lvl="3" indent="-304800">
              <a:spcBef>
                <a:spcPts val="500"/>
              </a:spcBef>
              <a:spcAft>
                <a:spcPts val="0"/>
              </a:spcAft>
              <a:buSzPts val="1200"/>
              <a:buChar char="🞚"/>
              <a:defRPr sz="1200"/>
            </a:lvl4pPr>
            <a:lvl5pPr marL="2286000" lvl="4" indent="-304800">
              <a:spcBef>
                <a:spcPts val="500"/>
              </a:spcBef>
              <a:spcAft>
                <a:spcPts val="0"/>
              </a:spcAft>
              <a:buSzPts val="1200"/>
              <a:buChar char="◈"/>
              <a:defRPr sz="1200"/>
            </a:lvl5pPr>
            <a:lvl6pPr marL="2743200" lvl="5" indent="-304800">
              <a:spcBef>
                <a:spcPts val="500"/>
              </a:spcBef>
              <a:spcAft>
                <a:spcPts val="0"/>
              </a:spcAft>
              <a:buSzPts val="1200"/>
              <a:buChar char="◈"/>
              <a:defRPr sz="1200"/>
            </a:lvl6pPr>
            <a:lvl7pPr marL="3200400" lvl="6" indent="-304800">
              <a:spcBef>
                <a:spcPts val="500"/>
              </a:spcBef>
              <a:spcAft>
                <a:spcPts val="0"/>
              </a:spcAft>
              <a:buSzPts val="1200"/>
              <a:buChar char="◈"/>
              <a:defRPr sz="1200"/>
            </a:lvl7pPr>
            <a:lvl8pPr marL="3657600" lvl="7" indent="-304800">
              <a:spcBef>
                <a:spcPts val="500"/>
              </a:spcBef>
              <a:spcAft>
                <a:spcPts val="0"/>
              </a:spcAft>
              <a:buSzPts val="1200"/>
              <a:buChar char="◈"/>
              <a:defRPr sz="1200"/>
            </a:lvl8pPr>
            <a:lvl9pPr marL="4114800" lvl="8" indent="-304800">
              <a:spcBef>
                <a:spcPts val="500"/>
              </a:spcBef>
              <a:spcAft>
                <a:spcPts val="500"/>
              </a:spcAft>
              <a:buSzPts val="1200"/>
              <a:buChar char="◈"/>
              <a:defRPr sz="1200"/>
            </a:lvl9pPr>
          </a:lstStyle>
          <a:p>
            <a:endParaRPr/>
          </a:p>
        </p:txBody>
      </p:sp>
      <p:sp>
        <p:nvSpPr>
          <p:cNvPr id="194" name="Google Shape;194;p32"/>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rmAutofit/>
          </a:bodyPr>
          <a:lstStyle>
            <a:lvl1pPr marL="457200" lvl="0" indent="-317500">
              <a:spcBef>
                <a:spcPts val="300"/>
              </a:spcBef>
              <a:spcAft>
                <a:spcPts val="0"/>
              </a:spcAft>
              <a:buSzPts val="1400"/>
              <a:buChar char="◈"/>
              <a:defRPr sz="1400"/>
            </a:lvl1pPr>
            <a:lvl2pPr marL="914400" lvl="1" indent="-304800">
              <a:spcBef>
                <a:spcPts val="500"/>
              </a:spcBef>
              <a:spcAft>
                <a:spcPts val="0"/>
              </a:spcAft>
              <a:buSzPts val="1200"/>
              <a:buChar char="🞚"/>
              <a:defRPr sz="1200"/>
            </a:lvl2pPr>
            <a:lvl3pPr marL="1371600" lvl="2" indent="-304800">
              <a:spcBef>
                <a:spcPts val="500"/>
              </a:spcBef>
              <a:spcAft>
                <a:spcPts val="0"/>
              </a:spcAft>
              <a:buSzPts val="1200"/>
              <a:buChar char="◈"/>
              <a:defRPr sz="1200"/>
            </a:lvl3pPr>
            <a:lvl4pPr marL="1828800" lvl="3" indent="-304800">
              <a:spcBef>
                <a:spcPts val="500"/>
              </a:spcBef>
              <a:spcAft>
                <a:spcPts val="0"/>
              </a:spcAft>
              <a:buSzPts val="1200"/>
              <a:buChar char="🞚"/>
              <a:defRPr sz="1200"/>
            </a:lvl4pPr>
            <a:lvl5pPr marL="2286000" lvl="4" indent="-304800">
              <a:spcBef>
                <a:spcPts val="500"/>
              </a:spcBef>
              <a:spcAft>
                <a:spcPts val="0"/>
              </a:spcAft>
              <a:buSzPts val="1200"/>
              <a:buChar char="◈"/>
              <a:defRPr sz="1200"/>
            </a:lvl5pPr>
            <a:lvl6pPr marL="2743200" lvl="5" indent="-304800">
              <a:spcBef>
                <a:spcPts val="500"/>
              </a:spcBef>
              <a:spcAft>
                <a:spcPts val="0"/>
              </a:spcAft>
              <a:buSzPts val="1200"/>
              <a:buChar char="◈"/>
              <a:defRPr sz="1200"/>
            </a:lvl6pPr>
            <a:lvl7pPr marL="3200400" lvl="6" indent="-304800">
              <a:spcBef>
                <a:spcPts val="500"/>
              </a:spcBef>
              <a:spcAft>
                <a:spcPts val="0"/>
              </a:spcAft>
              <a:buSzPts val="1200"/>
              <a:buChar char="◈"/>
              <a:defRPr sz="1200"/>
            </a:lvl7pPr>
            <a:lvl8pPr marL="3657600" lvl="7" indent="-304800">
              <a:spcBef>
                <a:spcPts val="500"/>
              </a:spcBef>
              <a:spcAft>
                <a:spcPts val="0"/>
              </a:spcAft>
              <a:buSzPts val="1200"/>
              <a:buChar char="◈"/>
              <a:defRPr sz="1200"/>
            </a:lvl8pPr>
            <a:lvl9pPr marL="4114800" lvl="8" indent="-304800">
              <a:spcBef>
                <a:spcPts val="500"/>
              </a:spcBef>
              <a:spcAft>
                <a:spcPts val="500"/>
              </a:spcAft>
              <a:buSzPts val="1200"/>
              <a:buChar char="◈"/>
              <a:defRPr sz="1200"/>
            </a:lvl9pPr>
          </a:lstStyle>
          <a:p>
            <a:endParaRPr/>
          </a:p>
        </p:txBody>
      </p:sp>
      <p:sp>
        <p:nvSpPr>
          <p:cNvPr id="195" name="Google Shape;195;p3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2"/>
              </a:buClr>
              <a:buSzPts val="3500"/>
              <a:buFont typeface="Sorts Mill Goudy"/>
              <a:buNone/>
              <a:defRPr sz="3500" b="0" i="0" u="none" strike="noStrike" cap="none">
                <a:solidFill>
                  <a:schemeClr val="lt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2" name="Google Shape;52;p13"/>
          <p:cNvSpPr txBox="1">
            <a:spLocks noGrp="1"/>
          </p:cNvSpPr>
          <p:nvPr>
            <p:ph type="body" idx="1"/>
          </p:nvPr>
        </p:nvSpPr>
        <p:spPr>
          <a:xfrm>
            <a:off x="685346" y="1557338"/>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marR="0" lvl="0" indent="-304800" algn="l" rtl="0">
              <a:lnSpc>
                <a:spcPct val="110000"/>
              </a:lnSpc>
              <a:spcBef>
                <a:spcPts val="300"/>
              </a:spcBef>
              <a:spcAft>
                <a:spcPts val="0"/>
              </a:spcAft>
              <a:buClr>
                <a:schemeClr val="lt2"/>
              </a:buClr>
              <a:buSzPts val="1200"/>
              <a:buFont typeface="Noto Sans Symbols"/>
              <a:buChar char="◈"/>
              <a:defRPr sz="1700" b="0" i="0" u="none" strike="noStrike" cap="none">
                <a:solidFill>
                  <a:schemeClr val="lt2"/>
                </a:solidFill>
                <a:latin typeface="Sorts Mill Goudy"/>
                <a:ea typeface="Sorts Mill Goudy"/>
                <a:cs typeface="Sorts Mill Goudy"/>
                <a:sym typeface="Sorts Mill Goudy"/>
              </a:defRPr>
            </a:lvl1pPr>
            <a:lvl2pPr marL="914400" marR="0" lvl="1" indent="-298450" algn="l" rtl="0">
              <a:spcBef>
                <a:spcPts val="500"/>
              </a:spcBef>
              <a:spcAft>
                <a:spcPts val="0"/>
              </a:spcAft>
              <a:buClr>
                <a:schemeClr val="lt2"/>
              </a:buClr>
              <a:buSzPts val="1100"/>
              <a:buFont typeface="Noto Sans Symbols"/>
              <a:buChar char="🞚"/>
              <a:defRPr sz="1600" b="0" i="0" u="none" strike="noStrike" cap="none">
                <a:solidFill>
                  <a:schemeClr val="lt2"/>
                </a:solidFill>
                <a:latin typeface="Sorts Mill Goudy"/>
                <a:ea typeface="Sorts Mill Goudy"/>
                <a:cs typeface="Sorts Mill Goudy"/>
                <a:sym typeface="Sorts Mill Goudy"/>
              </a:defRPr>
            </a:lvl2pPr>
            <a:lvl3pPr marL="1371600" marR="0" lvl="2" indent="-285750" algn="l" rtl="0">
              <a:spcBef>
                <a:spcPts val="500"/>
              </a:spcBef>
              <a:spcAft>
                <a:spcPts val="0"/>
              </a:spcAft>
              <a:buClr>
                <a:schemeClr val="lt2"/>
              </a:buClr>
              <a:buSzPts val="900"/>
              <a:buFont typeface="Noto Sans Symbols"/>
              <a:buChar char="◈"/>
              <a:defRPr sz="1400" b="0" i="0" u="none" strike="noStrike" cap="none">
                <a:solidFill>
                  <a:schemeClr val="lt2"/>
                </a:solidFill>
                <a:latin typeface="Sorts Mill Goudy"/>
                <a:ea typeface="Sorts Mill Goudy"/>
                <a:cs typeface="Sorts Mill Goudy"/>
                <a:sym typeface="Sorts Mill Goudy"/>
              </a:defRPr>
            </a:lvl3pPr>
            <a:lvl4pPr marL="1828800" marR="0" lvl="3"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4pPr>
            <a:lvl5pPr marL="2286000" marR="0" lvl="4"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5pPr>
            <a:lvl6pPr marL="2743200" marR="0" lvl="5"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6pPr>
            <a:lvl7pPr marL="3200400" marR="0" lvl="6"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7pPr>
            <a:lvl8pPr marL="3657600" marR="0" lvl="7"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8pPr>
            <a:lvl9pPr marL="4114800" marR="0" lvl="8" indent="-273050" algn="l" rtl="0">
              <a:spcBef>
                <a:spcPts val="500"/>
              </a:spcBef>
              <a:spcAft>
                <a:spcPts val="50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9pPr>
          </a:lstStyle>
          <a:p>
            <a:endParaRPr/>
          </a:p>
        </p:txBody>
      </p:sp>
      <p:sp>
        <p:nvSpPr>
          <p:cNvPr id="53" name="Google Shape;53;p1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54" name="Google Shape;54;p1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55" name="Google Shape;55;p1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2F2F2"/>
                </a:solidFill>
                <a:latin typeface="Sorts Mill Goudy"/>
                <a:ea typeface="Sorts Mill Goudy"/>
                <a:cs typeface="Sorts Mill Goudy"/>
                <a:sym typeface="Sorts Mill Goudy"/>
              </a:defRPr>
            </a:lvl1pPr>
            <a:lvl2pPr marL="0" marR="0" lvl="1" indent="0" algn="r" rtl="0">
              <a:spcBef>
                <a:spcPts val="0"/>
              </a:spcBef>
              <a:buNone/>
              <a:defRPr sz="800" b="0" i="0" u="none" strike="noStrike" cap="none">
                <a:solidFill>
                  <a:srgbClr val="F2F2F2"/>
                </a:solidFill>
                <a:latin typeface="Sorts Mill Goudy"/>
                <a:ea typeface="Sorts Mill Goudy"/>
                <a:cs typeface="Sorts Mill Goudy"/>
                <a:sym typeface="Sorts Mill Goudy"/>
              </a:defRPr>
            </a:lvl2pPr>
            <a:lvl3pPr marL="0" marR="0" lvl="2" indent="0" algn="r" rtl="0">
              <a:spcBef>
                <a:spcPts val="0"/>
              </a:spcBef>
              <a:buNone/>
              <a:defRPr sz="800" b="0" i="0" u="none" strike="noStrike" cap="none">
                <a:solidFill>
                  <a:srgbClr val="F2F2F2"/>
                </a:solidFill>
                <a:latin typeface="Sorts Mill Goudy"/>
                <a:ea typeface="Sorts Mill Goudy"/>
                <a:cs typeface="Sorts Mill Goudy"/>
                <a:sym typeface="Sorts Mill Goudy"/>
              </a:defRPr>
            </a:lvl3pPr>
            <a:lvl4pPr marL="0" marR="0" lvl="3" indent="0" algn="r" rtl="0">
              <a:spcBef>
                <a:spcPts val="0"/>
              </a:spcBef>
              <a:buNone/>
              <a:defRPr sz="800" b="0" i="0" u="none" strike="noStrike" cap="none">
                <a:solidFill>
                  <a:srgbClr val="F2F2F2"/>
                </a:solidFill>
                <a:latin typeface="Sorts Mill Goudy"/>
                <a:ea typeface="Sorts Mill Goudy"/>
                <a:cs typeface="Sorts Mill Goudy"/>
                <a:sym typeface="Sorts Mill Goudy"/>
              </a:defRPr>
            </a:lvl4pPr>
            <a:lvl5pPr marL="0" marR="0" lvl="4" indent="0" algn="r" rtl="0">
              <a:spcBef>
                <a:spcPts val="0"/>
              </a:spcBef>
              <a:buNone/>
              <a:defRPr sz="800" b="0" i="0" u="none" strike="noStrike" cap="none">
                <a:solidFill>
                  <a:srgbClr val="F2F2F2"/>
                </a:solidFill>
                <a:latin typeface="Sorts Mill Goudy"/>
                <a:ea typeface="Sorts Mill Goudy"/>
                <a:cs typeface="Sorts Mill Goudy"/>
                <a:sym typeface="Sorts Mill Goudy"/>
              </a:defRPr>
            </a:lvl5pPr>
            <a:lvl6pPr marL="0" marR="0" lvl="5" indent="0" algn="r" rtl="0">
              <a:spcBef>
                <a:spcPts val="0"/>
              </a:spcBef>
              <a:buNone/>
              <a:defRPr sz="800" b="0" i="0" u="none" strike="noStrike" cap="none">
                <a:solidFill>
                  <a:srgbClr val="F2F2F2"/>
                </a:solidFill>
                <a:latin typeface="Sorts Mill Goudy"/>
                <a:ea typeface="Sorts Mill Goudy"/>
                <a:cs typeface="Sorts Mill Goudy"/>
                <a:sym typeface="Sorts Mill Goudy"/>
              </a:defRPr>
            </a:lvl6pPr>
            <a:lvl7pPr marL="0" marR="0" lvl="6" indent="0" algn="r" rtl="0">
              <a:spcBef>
                <a:spcPts val="0"/>
              </a:spcBef>
              <a:buNone/>
              <a:defRPr sz="800" b="0" i="0" u="none" strike="noStrike" cap="none">
                <a:solidFill>
                  <a:srgbClr val="F2F2F2"/>
                </a:solidFill>
                <a:latin typeface="Sorts Mill Goudy"/>
                <a:ea typeface="Sorts Mill Goudy"/>
                <a:cs typeface="Sorts Mill Goudy"/>
                <a:sym typeface="Sorts Mill Goudy"/>
              </a:defRPr>
            </a:lvl7pPr>
            <a:lvl8pPr marL="0" marR="0" lvl="7" indent="0" algn="r" rtl="0">
              <a:spcBef>
                <a:spcPts val="0"/>
              </a:spcBef>
              <a:buNone/>
              <a:defRPr sz="800" b="0" i="0" u="none" strike="noStrike" cap="none">
                <a:solidFill>
                  <a:srgbClr val="F2F2F2"/>
                </a:solidFill>
                <a:latin typeface="Sorts Mill Goudy"/>
                <a:ea typeface="Sorts Mill Goudy"/>
                <a:cs typeface="Sorts Mill Goudy"/>
                <a:sym typeface="Sorts Mill Goudy"/>
              </a:defRPr>
            </a:lvl8pPr>
            <a:lvl9pPr marL="0" marR="0" lvl="8" indent="0" algn="r" rtl="0">
              <a:spcBef>
                <a:spcPts val="0"/>
              </a:spcBef>
              <a:buNone/>
              <a:defRPr sz="800" b="0" i="0" u="none" strike="noStrike" cap="none">
                <a:solidFill>
                  <a:srgbClr val="F2F2F2"/>
                </a:solidFill>
                <a:latin typeface="Sorts Mill Goudy"/>
                <a:ea typeface="Sorts Mill Goudy"/>
                <a:cs typeface="Sorts Mill Goudy"/>
                <a:sym typeface="Sorts Mill Goud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3.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8.png"/><Relationship Id="rId2" Type="http://schemas.openxmlformats.org/officeDocument/2006/relationships/notesSlide" Target="../notesSlides/notesSlide107.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hyperlink" Target="https://www.youtube.com/watch?v=C06Q4Mft0yQ&amp;ab_channel=BBCNews" TargetMode="External"/><Relationship Id="rId4" Type="http://schemas.openxmlformats.org/officeDocument/2006/relationships/hyperlink" Target="https://www.youtube.com/watch?v=hoQ7RHyG-EA&amp;ab_channel=ThePanamaCanal"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watch?v=HpUR7-Oe1ss" TargetMode="External"/><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3.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92.png"/><Relationship Id="rId4" Type="http://schemas.openxmlformats.org/officeDocument/2006/relationships/image" Target="../media/image89.jpg"/></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7.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8.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9.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png"/><Relationship Id="rId7" Type="http://schemas.openxmlformats.org/officeDocument/2006/relationships/image" Target="../media/image106.png"/><Relationship Id="rId2" Type="http://schemas.openxmlformats.org/officeDocument/2006/relationships/notesSlide" Target="../notesSlides/notesSlide121.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hyperlink" Target="https://tabunka.tokyo-tsunagari.or.jp/guide_eng/tax/01.html" TargetMode="External"/><Relationship Id="rId2" Type="http://schemas.openxmlformats.org/officeDocument/2006/relationships/notesSlide" Target="../notesSlides/notesSlide123.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hyperlink" Target="http://www.youtube.com/watch?v=uwO2Ggfwdhk" TargetMode="External"/><Relationship Id="rId2" Type="http://schemas.openxmlformats.org/officeDocument/2006/relationships/notesSlide" Target="../notesSlides/notesSlide133.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OuukM9OY-is" TargetMode="External"/><Relationship Id="rId2" Type="http://schemas.openxmlformats.org/officeDocument/2006/relationships/notesSlide" Target="../notesSlides/notesSlide140.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hyperlink" Target="http://www.youtube.com/watch?v=xvgRDdEqzoE" TargetMode="External"/><Relationship Id="rId2" Type="http://schemas.openxmlformats.org/officeDocument/2006/relationships/notesSlide" Target="../notesSlides/notesSlide142.xml"/><Relationship Id="rId1" Type="http://schemas.openxmlformats.org/officeDocument/2006/relationships/slideLayout" Target="../slideLayouts/slideLayout18.xml"/><Relationship Id="rId4" Type="http://schemas.openxmlformats.org/officeDocument/2006/relationships/image" Target="../media/image115.jpg"/></Relationships>
</file>

<file path=ppt/slides/_rels/slide143.xml.rels><?xml version="1.0" encoding="UTF-8" standalone="yes"?>
<Relationships xmlns="http://schemas.openxmlformats.org/package/2006/relationships"><Relationship Id="rId3" Type="http://schemas.openxmlformats.org/officeDocument/2006/relationships/hyperlink" Target="http://www.youtube.com/watch?v=dSZuXgXyUI4" TargetMode="External"/><Relationship Id="rId2" Type="http://schemas.openxmlformats.org/officeDocument/2006/relationships/notesSlide" Target="../notesSlides/notesSlide143.xml"/><Relationship Id="rId1" Type="http://schemas.openxmlformats.org/officeDocument/2006/relationships/slideLayout" Target="../slideLayouts/slideLayout18.xml"/><Relationship Id="rId4" Type="http://schemas.openxmlformats.org/officeDocument/2006/relationships/image" Target="../media/image116.jp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hyperlink" Target="http://www.youtube.com/watch?v=dJiOSuG9gZ4" TargetMode="External"/><Relationship Id="rId2" Type="http://schemas.openxmlformats.org/officeDocument/2006/relationships/notesSlide" Target="../notesSlides/notesSlide145.xml"/><Relationship Id="rId1" Type="http://schemas.openxmlformats.org/officeDocument/2006/relationships/slideLayout" Target="../slideLayouts/slideLayout18.xml"/><Relationship Id="rId4" Type="http://schemas.openxmlformats.org/officeDocument/2006/relationships/image" Target="../media/image117.jp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9.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0.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1.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92.png"/><Relationship Id="rId4" Type="http://schemas.openxmlformats.org/officeDocument/2006/relationships/image" Target="../media/image89.jpg"/></Relationships>
</file>

<file path=ppt/slides/_rels/slide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2.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15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5.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6.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7.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8.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92.png"/><Relationship Id="rId4" Type="http://schemas.openxmlformats.org/officeDocument/2006/relationships/image" Target="../media/image89.jpg"/></Relationships>
</file>

<file path=ppt/slides/_rels/slide1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9.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5.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nsqDtEkzLLE"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nsqDtEkzLLE"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rNcj54d4yyI"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hyperlink" Target="https://www.youtube.com/watch?v=rNcj54d4yyI" TargetMode="Externa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tabunka.tokyo-tsunagari.or.jp/guide_eng/tax/01.html"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uwO2Ggfwdhk"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OuukM9OY-is"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cyfNVVHNs6Y" TargetMode="External"/><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58.jp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hyperlink" Target="http://www.youtube.com/watch?v=1kUE0BZtTRc" TargetMode="External"/><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1.png"/><Relationship Id="rId4" Type="http://schemas.openxmlformats.org/officeDocument/2006/relationships/hyperlink" Target="https://www.un.org/en/climatechange/what-is-renewable-energy"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7i0QMnz4ExY" TargetMode="External"/><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68.jp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hyperlink" Target="https://www.youtube.com/watch?v=nbidOLT0N5s&amp;ab_channel=SharkTankGlobal" TargetMode="External"/><Relationship Id="rId4" Type="http://schemas.openxmlformats.org/officeDocument/2006/relationships/hyperlink" Target="https://www.youtube.com/watch?v=uGqOFKtqT7w&amp;ab_channel=SonyPicturesTelevisio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9.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Summative 1: Investigating a Real Business</a:t>
            </a:r>
            <a:endParaRPr sz="3000" b="1"/>
          </a:p>
        </p:txBody>
      </p:sp>
      <p:sp>
        <p:nvSpPr>
          <p:cNvPr id="201" name="Google Shape;201;p33"/>
          <p:cNvSpPr txBox="1">
            <a:spLocks noGrp="1"/>
          </p:cNvSpPr>
          <p:nvPr>
            <p:ph type="subTitle" idx="1"/>
          </p:nvPr>
        </p:nvSpPr>
        <p:spPr>
          <a:xfrm>
            <a:off x="1028020" y="4095730"/>
            <a:ext cx="7080000" cy="1047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Theme: Investigating a Real Business Summative</a:t>
            </a:r>
            <a:br>
              <a:rPr lang="en" b="1"/>
            </a:br>
            <a:r>
              <a:rPr lang="en" b="1"/>
              <a:t>Unit 3: Local and Global Markets</a:t>
            </a:r>
            <a:br>
              <a:rPr lang="en" b="1"/>
            </a:br>
            <a:r>
              <a:rPr lang="en" b="1"/>
              <a:t>Grade 6: Individuals &amp; Societies</a:t>
            </a:r>
            <a:endParaRPr b="1"/>
          </a:p>
        </p:txBody>
      </p:sp>
      <p:pic>
        <p:nvPicPr>
          <p:cNvPr id="202" name="Google Shape;202;p33"/>
          <p:cNvPicPr preferRelativeResize="0"/>
          <p:nvPr/>
        </p:nvPicPr>
        <p:blipFill rotWithShape="1">
          <a:blip r:embed="rId3">
            <a:alphaModFix/>
          </a:blip>
          <a:srcRect l="4375" r="8288"/>
          <a:stretch/>
        </p:blipFill>
        <p:spPr>
          <a:xfrm>
            <a:off x="-5478" y="711994"/>
            <a:ext cx="6079066" cy="3383736"/>
          </a:xfrm>
          <a:prstGeom prst="rect">
            <a:avLst/>
          </a:prstGeom>
          <a:noFill/>
          <a:ln>
            <a:noFill/>
          </a:ln>
        </p:spPr>
      </p:pic>
      <p:pic>
        <p:nvPicPr>
          <p:cNvPr id="203" name="Google Shape;203;p33"/>
          <p:cNvPicPr preferRelativeResize="0"/>
          <p:nvPr/>
        </p:nvPicPr>
        <p:blipFill rotWithShape="1">
          <a:blip r:embed="rId4">
            <a:alphaModFix/>
          </a:blip>
          <a:srcRect l="35304"/>
          <a:stretch/>
        </p:blipFill>
        <p:spPr>
          <a:xfrm>
            <a:off x="6073588" y="711993"/>
            <a:ext cx="3062478" cy="33837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txBox="1">
            <a:spLocks noGrp="1"/>
          </p:cNvSpPr>
          <p:nvPr>
            <p:ph type="title"/>
          </p:nvPr>
        </p:nvSpPr>
        <p:spPr>
          <a:xfrm>
            <a:off x="501300" y="457200"/>
            <a:ext cx="5320200" cy="1061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Respond to formative feedback</a:t>
            </a:r>
            <a:endParaRPr/>
          </a:p>
        </p:txBody>
      </p:sp>
      <p:sp>
        <p:nvSpPr>
          <p:cNvPr id="333" name="Google Shape;333;p47"/>
          <p:cNvSpPr txBox="1">
            <a:spLocks noGrp="1"/>
          </p:cNvSpPr>
          <p:nvPr>
            <p:ph type="body" idx="1"/>
          </p:nvPr>
        </p:nvSpPr>
        <p:spPr>
          <a:xfrm>
            <a:off x="501300" y="1696077"/>
            <a:ext cx="5320200" cy="3137400"/>
          </a:xfrm>
          <a:prstGeom prst="rect">
            <a:avLst/>
          </a:prstGeom>
        </p:spPr>
        <p:txBody>
          <a:bodyPr spcFirstLastPara="1" wrap="square" lIns="68575" tIns="34275" rIns="68575" bIns="34275" anchor="t" anchorCtr="0">
            <a:normAutofit/>
          </a:bodyPr>
          <a:lstStyle/>
          <a:p>
            <a:pPr marL="457200" lvl="0" indent="-387350" algn="l" rtl="0">
              <a:spcBef>
                <a:spcPts val="300"/>
              </a:spcBef>
              <a:spcAft>
                <a:spcPts val="0"/>
              </a:spcAft>
              <a:buSzPts val="2500"/>
              <a:buChar char="◈"/>
            </a:pPr>
            <a:r>
              <a:rPr lang="en" sz="2500"/>
              <a:t>Read your feedback.</a:t>
            </a:r>
            <a:endParaRPr sz="2500"/>
          </a:p>
          <a:p>
            <a:pPr marL="457200" lvl="0" indent="-387350" algn="l" rtl="0">
              <a:spcBef>
                <a:spcPts val="0"/>
              </a:spcBef>
              <a:spcAft>
                <a:spcPts val="0"/>
              </a:spcAft>
              <a:buSzPts val="2500"/>
              <a:buChar char="◈"/>
            </a:pPr>
            <a:r>
              <a:rPr lang="en" sz="2500"/>
              <a:t>Type it in the ‘messages’ section.</a:t>
            </a:r>
            <a:endParaRPr sz="2500"/>
          </a:p>
          <a:p>
            <a:pPr marL="457200" lvl="0" indent="-387350" algn="l" rtl="0">
              <a:spcBef>
                <a:spcPts val="0"/>
              </a:spcBef>
              <a:spcAft>
                <a:spcPts val="0"/>
              </a:spcAft>
              <a:buSzPts val="2500"/>
              <a:buChar char="◈"/>
            </a:pPr>
            <a:r>
              <a:rPr lang="en" sz="2500"/>
              <a:t>Show Ms. Smith and Mr. Larson your screen.</a:t>
            </a:r>
            <a:endParaRPr sz="2500"/>
          </a:p>
          <a:p>
            <a:pPr marL="457200" lvl="0" indent="-387350" algn="l" rtl="0">
              <a:spcBef>
                <a:spcPts val="0"/>
              </a:spcBef>
              <a:spcAft>
                <a:spcPts val="0"/>
              </a:spcAft>
              <a:buSzPts val="2500"/>
              <a:buChar char="◈"/>
            </a:pPr>
            <a:r>
              <a:rPr lang="en" sz="2500"/>
              <a:t>We will let you edit it.</a:t>
            </a:r>
            <a:endParaRPr sz="2500"/>
          </a:p>
          <a:p>
            <a:pPr marL="457200" lvl="0" indent="-387350" algn="l" rtl="0">
              <a:spcBef>
                <a:spcPts val="0"/>
              </a:spcBef>
              <a:spcAft>
                <a:spcPts val="0"/>
              </a:spcAft>
              <a:buSzPts val="2500"/>
              <a:buChar char="◈"/>
            </a:pPr>
            <a:r>
              <a:rPr lang="en" sz="2500"/>
              <a:t>You will present on Tuesday (AB).</a:t>
            </a:r>
            <a:endParaRPr sz="2500"/>
          </a:p>
        </p:txBody>
      </p:sp>
      <p:pic>
        <p:nvPicPr>
          <p:cNvPr id="334" name="Google Shape;334;p47"/>
          <p:cNvPicPr preferRelativeResize="0"/>
          <p:nvPr/>
        </p:nvPicPr>
        <p:blipFill>
          <a:blip r:embed="rId3">
            <a:alphaModFix/>
          </a:blip>
          <a:stretch>
            <a:fillRect/>
          </a:stretch>
        </p:blipFill>
        <p:spPr>
          <a:xfrm>
            <a:off x="5821500" y="1578850"/>
            <a:ext cx="3200400" cy="32004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141"/>
          <p:cNvSpPr/>
          <p:nvPr/>
        </p:nvSpPr>
        <p:spPr>
          <a:xfrm>
            <a:off x="101288" y="1309388"/>
            <a:ext cx="2778000" cy="2040000"/>
          </a:xfrm>
          <a:prstGeom prst="up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200" b="1">
                <a:latin typeface="Sorts Mill Goudy"/>
                <a:ea typeface="Sorts Mill Goudy"/>
                <a:cs typeface="Sorts Mill Goudy"/>
                <a:sym typeface="Sorts Mill Goudy"/>
              </a:rPr>
              <a:t>SUPPLY</a:t>
            </a:r>
            <a:endParaRPr sz="2200" b="1">
              <a:latin typeface="Sorts Mill Goudy"/>
              <a:ea typeface="Sorts Mill Goudy"/>
              <a:cs typeface="Sorts Mill Goudy"/>
              <a:sym typeface="Sorts Mill Goudy"/>
            </a:endParaRPr>
          </a:p>
        </p:txBody>
      </p:sp>
      <p:sp>
        <p:nvSpPr>
          <p:cNvPr id="1114" name="Google Shape;1114;p141"/>
          <p:cNvSpPr/>
          <p:nvPr/>
        </p:nvSpPr>
        <p:spPr>
          <a:xfrm>
            <a:off x="2915363" y="1917075"/>
            <a:ext cx="2973300" cy="2503200"/>
          </a:xfrm>
          <a:prstGeom prst="down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a:latin typeface="Sorts Mill Goudy"/>
                <a:ea typeface="Sorts Mill Goudy"/>
                <a:cs typeface="Sorts Mill Goudy"/>
                <a:sym typeface="Sorts Mill Goudy"/>
              </a:rPr>
              <a:t>DEMAND</a:t>
            </a:r>
            <a:endParaRPr sz="1800" b="1">
              <a:latin typeface="Sorts Mill Goudy"/>
              <a:ea typeface="Sorts Mill Goudy"/>
              <a:cs typeface="Sorts Mill Goudy"/>
              <a:sym typeface="Sorts Mill Goudy"/>
            </a:endParaRPr>
          </a:p>
        </p:txBody>
      </p:sp>
      <p:sp>
        <p:nvSpPr>
          <p:cNvPr id="1115" name="Google Shape;1115;p141"/>
          <p:cNvSpPr/>
          <p:nvPr/>
        </p:nvSpPr>
        <p:spPr>
          <a:xfrm>
            <a:off x="6279263" y="1852050"/>
            <a:ext cx="2517600" cy="2633100"/>
          </a:xfrm>
          <a:prstGeom prst="down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a:latin typeface="Sorts Mill Goudy"/>
                <a:ea typeface="Sorts Mill Goudy"/>
                <a:cs typeface="Sorts Mill Goudy"/>
                <a:sym typeface="Sorts Mill Goudy"/>
              </a:rPr>
              <a:t>PRICES</a:t>
            </a:r>
            <a:endParaRPr sz="1800" b="1">
              <a:latin typeface="Sorts Mill Goudy"/>
              <a:ea typeface="Sorts Mill Goudy"/>
              <a:cs typeface="Sorts Mill Goudy"/>
              <a:sym typeface="Sorts Mill Goudy"/>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42"/>
          <p:cNvSpPr/>
          <p:nvPr/>
        </p:nvSpPr>
        <p:spPr>
          <a:xfrm>
            <a:off x="3117909" y="1551713"/>
            <a:ext cx="2778000" cy="2040000"/>
          </a:xfrm>
          <a:prstGeom prst="up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000" b="1">
                <a:latin typeface="Sorts Mill Goudy"/>
                <a:ea typeface="Sorts Mill Goudy"/>
                <a:cs typeface="Sorts Mill Goudy"/>
                <a:sym typeface="Sorts Mill Goudy"/>
              </a:rPr>
              <a:t>DEMAND</a:t>
            </a:r>
            <a:endParaRPr sz="2000" b="1">
              <a:latin typeface="Sorts Mill Goudy"/>
              <a:ea typeface="Sorts Mill Goudy"/>
              <a:cs typeface="Sorts Mill Goudy"/>
              <a:sym typeface="Sorts Mill Goudy"/>
            </a:endParaRPr>
          </a:p>
        </p:txBody>
      </p:sp>
      <p:sp>
        <p:nvSpPr>
          <p:cNvPr id="1122" name="Google Shape;1122;p142"/>
          <p:cNvSpPr/>
          <p:nvPr/>
        </p:nvSpPr>
        <p:spPr>
          <a:xfrm>
            <a:off x="267656" y="2090719"/>
            <a:ext cx="2973300" cy="2503200"/>
          </a:xfrm>
          <a:prstGeom prst="down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a:latin typeface="Sorts Mill Goudy"/>
                <a:ea typeface="Sorts Mill Goudy"/>
                <a:cs typeface="Sorts Mill Goudy"/>
                <a:sym typeface="Sorts Mill Goudy"/>
              </a:rPr>
              <a:t>SUPPLY</a:t>
            </a:r>
            <a:endParaRPr sz="1800" b="1">
              <a:latin typeface="Sorts Mill Goudy"/>
              <a:ea typeface="Sorts Mill Goudy"/>
              <a:cs typeface="Sorts Mill Goudy"/>
              <a:sym typeface="Sorts Mill Goudy"/>
            </a:endParaRPr>
          </a:p>
        </p:txBody>
      </p:sp>
      <p:sp>
        <p:nvSpPr>
          <p:cNvPr id="1123" name="Google Shape;1123;p142"/>
          <p:cNvSpPr/>
          <p:nvPr/>
        </p:nvSpPr>
        <p:spPr>
          <a:xfrm>
            <a:off x="6046322" y="1551713"/>
            <a:ext cx="2778000" cy="2040000"/>
          </a:xfrm>
          <a:prstGeom prst="up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000" b="1">
                <a:latin typeface="Sorts Mill Goudy"/>
                <a:ea typeface="Sorts Mill Goudy"/>
                <a:cs typeface="Sorts Mill Goudy"/>
                <a:sym typeface="Sorts Mill Goudy"/>
              </a:rPr>
              <a:t>PRICES</a:t>
            </a:r>
            <a:endParaRPr sz="2000" b="1">
              <a:latin typeface="Sorts Mill Goudy"/>
              <a:ea typeface="Sorts Mill Goudy"/>
              <a:cs typeface="Sorts Mill Goudy"/>
              <a:sym typeface="Sorts Mill Goudy"/>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14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129" name="Google Shape;1129;p14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Shortage</a:t>
            </a:r>
            <a:endParaRPr sz="1100"/>
          </a:p>
        </p:txBody>
      </p:sp>
      <p:sp>
        <p:nvSpPr>
          <p:cNvPr id="1130" name="Google Shape;1130;p143"/>
          <p:cNvSpPr txBox="1"/>
          <p:nvPr/>
        </p:nvSpPr>
        <p:spPr>
          <a:xfrm>
            <a:off x="2966081" y="805819"/>
            <a:ext cx="6177900" cy="420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Please write down the definition of a shortage:</a:t>
            </a:r>
            <a:endParaRPr sz="1700">
              <a:solidFill>
                <a:schemeClr val="lt2"/>
              </a:solidFill>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A shortage results when there is more demand than supply (there is too little of something). </a:t>
            </a:r>
            <a:endParaRPr sz="1700">
              <a:solidFill>
                <a:schemeClr val="dk1"/>
              </a:solidFill>
              <a:highlight>
                <a:srgbClr val="FFFF00"/>
              </a:highlight>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When there is a shortage of something, the price will probably increase.</a:t>
            </a:r>
            <a:endParaRPr sz="17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500">
                <a:solidFill>
                  <a:schemeClr val="lt2"/>
                </a:solidFill>
                <a:latin typeface="Sorts Mill Goudy"/>
                <a:ea typeface="Sorts Mill Goudy"/>
                <a:cs typeface="Sorts Mill Goudy"/>
                <a:sym typeface="Sorts Mill Goudy"/>
              </a:rPr>
              <a:t>A shortage can happen if the supply of a product is drastically reduced. For example, there is a shortage of wheat because Ukraine is no longer able to sell wheat due to the Russian invasion.</a:t>
            </a: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500">
                <a:solidFill>
                  <a:schemeClr val="lt2"/>
                </a:solidFill>
                <a:latin typeface="Sorts Mill Goudy"/>
                <a:ea typeface="Sorts Mill Goudy"/>
                <a:cs typeface="Sorts Mill Goudy"/>
                <a:sym typeface="Sorts Mill Goudy"/>
              </a:rPr>
              <a:t>A shortage can happen if the demand for a product is drastically increased. For example, there was a shortage of toilet paper in the US during Covid because everybody panicked due to the lockdown.</a:t>
            </a: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Clr>
                <a:schemeClr val="dk1"/>
              </a:buClr>
              <a:buSzPts val="800"/>
              <a:buFont typeface="Arial"/>
              <a:buNone/>
            </a:pPr>
            <a:r>
              <a:rPr lang="en" sz="1500">
                <a:solidFill>
                  <a:schemeClr val="dk1"/>
                </a:solidFill>
                <a:highlight>
                  <a:srgbClr val="FFFF00"/>
                </a:highlight>
                <a:latin typeface="Sorts Mill Goudy"/>
                <a:ea typeface="Sorts Mill Goudy"/>
                <a:cs typeface="Sorts Mill Goudy"/>
                <a:sym typeface="Sorts Mill Goudy"/>
              </a:rPr>
              <a:t>Can you think of another example of a product that has a shortage?</a:t>
            </a:r>
            <a:endParaRPr sz="15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dk1"/>
              </a:solidFill>
              <a:highlight>
                <a:srgbClr val="FFFF00"/>
              </a:highlight>
              <a:latin typeface="Sorts Mill Goudy"/>
              <a:ea typeface="Sorts Mill Goudy"/>
              <a:cs typeface="Sorts Mill Goudy"/>
              <a:sym typeface="Sorts Mill Goudy"/>
            </a:endParaRPr>
          </a:p>
        </p:txBody>
      </p:sp>
      <p:pic>
        <p:nvPicPr>
          <p:cNvPr id="1131" name="Google Shape;1131;p143"/>
          <p:cNvPicPr preferRelativeResize="0"/>
          <p:nvPr/>
        </p:nvPicPr>
        <p:blipFill>
          <a:blip r:embed="rId4">
            <a:alphaModFix/>
          </a:blip>
          <a:stretch>
            <a:fillRect/>
          </a:stretch>
        </p:blipFill>
        <p:spPr>
          <a:xfrm>
            <a:off x="114300" y="3058781"/>
            <a:ext cx="2737482" cy="19475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3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3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3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6" name="Google Shape;1136;p14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137" name="Google Shape;1137;p14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Surplus</a:t>
            </a:r>
            <a:endParaRPr sz="1100"/>
          </a:p>
        </p:txBody>
      </p:sp>
      <p:sp>
        <p:nvSpPr>
          <p:cNvPr id="1138" name="Google Shape;1138;p144"/>
          <p:cNvSpPr txBox="1"/>
          <p:nvPr/>
        </p:nvSpPr>
        <p:spPr>
          <a:xfrm>
            <a:off x="3040200" y="788681"/>
            <a:ext cx="6103800" cy="420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Please write down the definition of a surplus:</a:t>
            </a:r>
            <a:endParaRPr sz="1700">
              <a:solidFill>
                <a:schemeClr val="lt2"/>
              </a:solidFill>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A surplus occurs when there is more supply than demand (there is too much of something).  </a:t>
            </a:r>
            <a:endParaRPr sz="1700">
              <a:solidFill>
                <a:schemeClr val="dk1"/>
              </a:solidFill>
              <a:highlight>
                <a:srgbClr val="FFFF00"/>
              </a:highlight>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When there is a surplus of something, the price will probably decrease. </a:t>
            </a:r>
            <a:endParaRPr sz="17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500">
                <a:solidFill>
                  <a:schemeClr val="lt2"/>
                </a:solidFill>
                <a:latin typeface="Sorts Mill Goudy"/>
                <a:ea typeface="Sorts Mill Goudy"/>
                <a:cs typeface="Sorts Mill Goudy"/>
                <a:sym typeface="Sorts Mill Goudy"/>
              </a:rPr>
              <a:t>A surplus can happen due to a massive increase ins supply. For example, in 1956, two Americans bought so many onion companies and sold more far more onions that people needed that the onions in the bag were worth less than the bag itself. </a:t>
            </a: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500">
                <a:solidFill>
                  <a:schemeClr val="lt2"/>
                </a:solidFill>
                <a:latin typeface="Sorts Mill Goudy"/>
                <a:ea typeface="Sorts Mill Goudy"/>
                <a:cs typeface="Sorts Mill Goudy"/>
                <a:sym typeface="Sorts Mill Goudy"/>
              </a:rPr>
              <a:t>A surplus can also happen due to a massive decrease in demand. For example, in some parts of rural Italy, people are leaving because of a lack of jobs. Some houses are selling for only 1 Euro (60 Birr).</a:t>
            </a: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500">
                <a:solidFill>
                  <a:schemeClr val="dk1"/>
                </a:solidFill>
                <a:highlight>
                  <a:srgbClr val="FFFF00"/>
                </a:highlight>
                <a:latin typeface="Sorts Mill Goudy"/>
                <a:ea typeface="Sorts Mill Goudy"/>
                <a:cs typeface="Sorts Mill Goudy"/>
                <a:sym typeface="Sorts Mill Goudy"/>
              </a:rPr>
              <a:t>Can you think of another example of a product that has a surplus?</a:t>
            </a:r>
            <a:endParaRPr sz="15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500">
              <a:solidFill>
                <a:schemeClr val="dk1"/>
              </a:solidFill>
              <a:highlight>
                <a:srgbClr val="FFFF00"/>
              </a:highlight>
              <a:latin typeface="Sorts Mill Goudy"/>
              <a:ea typeface="Sorts Mill Goudy"/>
              <a:cs typeface="Sorts Mill Goudy"/>
              <a:sym typeface="Sorts Mill Goudy"/>
            </a:endParaRPr>
          </a:p>
        </p:txBody>
      </p:sp>
      <p:pic>
        <p:nvPicPr>
          <p:cNvPr id="1139" name="Google Shape;1139;p144"/>
          <p:cNvPicPr preferRelativeResize="0"/>
          <p:nvPr/>
        </p:nvPicPr>
        <p:blipFill>
          <a:blip r:embed="rId4">
            <a:alphaModFix/>
          </a:blip>
          <a:stretch>
            <a:fillRect/>
          </a:stretch>
        </p:blipFill>
        <p:spPr>
          <a:xfrm>
            <a:off x="114300" y="815753"/>
            <a:ext cx="2811600" cy="1640100"/>
          </a:xfrm>
          <a:prstGeom prst="rect">
            <a:avLst/>
          </a:prstGeom>
          <a:noFill/>
          <a:ln>
            <a:noFill/>
          </a:ln>
        </p:spPr>
      </p:pic>
      <p:pic>
        <p:nvPicPr>
          <p:cNvPr id="1140" name="Google Shape;1140;p144"/>
          <p:cNvPicPr preferRelativeResize="0"/>
          <p:nvPr/>
        </p:nvPicPr>
        <p:blipFill>
          <a:blip r:embed="rId5">
            <a:alphaModFix/>
          </a:blip>
          <a:stretch>
            <a:fillRect/>
          </a:stretch>
        </p:blipFill>
        <p:spPr>
          <a:xfrm>
            <a:off x="114300" y="2570156"/>
            <a:ext cx="2811600" cy="24590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3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3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3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45"/>
          <p:cNvSpPr/>
          <p:nvPr/>
        </p:nvSpPr>
        <p:spPr>
          <a:xfrm>
            <a:off x="101288" y="224269"/>
            <a:ext cx="2778000" cy="3125400"/>
          </a:xfrm>
          <a:prstGeom prst="up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200" b="1">
                <a:latin typeface="Sorts Mill Goudy"/>
                <a:ea typeface="Sorts Mill Goudy"/>
                <a:cs typeface="Sorts Mill Goudy"/>
                <a:sym typeface="Sorts Mill Goudy"/>
              </a:rPr>
              <a:t>SUPPLY</a:t>
            </a:r>
            <a:endParaRPr sz="2200" b="1">
              <a:latin typeface="Sorts Mill Goudy"/>
              <a:ea typeface="Sorts Mill Goudy"/>
              <a:cs typeface="Sorts Mill Goudy"/>
              <a:sym typeface="Sorts Mill Goudy"/>
            </a:endParaRPr>
          </a:p>
        </p:txBody>
      </p:sp>
      <p:sp>
        <p:nvSpPr>
          <p:cNvPr id="1147" name="Google Shape;1147;p145"/>
          <p:cNvSpPr/>
          <p:nvPr/>
        </p:nvSpPr>
        <p:spPr>
          <a:xfrm>
            <a:off x="2915363" y="1917075"/>
            <a:ext cx="2973300" cy="2503200"/>
          </a:xfrm>
          <a:prstGeom prst="down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a:latin typeface="Sorts Mill Goudy"/>
                <a:ea typeface="Sorts Mill Goudy"/>
                <a:cs typeface="Sorts Mill Goudy"/>
                <a:sym typeface="Sorts Mill Goudy"/>
              </a:rPr>
              <a:t>DEMAND</a:t>
            </a:r>
            <a:endParaRPr sz="1800" b="1">
              <a:latin typeface="Sorts Mill Goudy"/>
              <a:ea typeface="Sorts Mill Goudy"/>
              <a:cs typeface="Sorts Mill Goudy"/>
              <a:sym typeface="Sorts Mill Goudy"/>
            </a:endParaRPr>
          </a:p>
        </p:txBody>
      </p:sp>
      <p:sp>
        <p:nvSpPr>
          <p:cNvPr id="1148" name="Google Shape;1148;p145"/>
          <p:cNvSpPr/>
          <p:nvPr/>
        </p:nvSpPr>
        <p:spPr>
          <a:xfrm>
            <a:off x="6279263" y="2343881"/>
            <a:ext cx="2517600" cy="2799600"/>
          </a:xfrm>
          <a:prstGeom prst="down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a:latin typeface="Sorts Mill Goudy"/>
                <a:ea typeface="Sorts Mill Goudy"/>
                <a:cs typeface="Sorts Mill Goudy"/>
                <a:sym typeface="Sorts Mill Goudy"/>
              </a:rPr>
              <a:t>PRICES</a:t>
            </a:r>
            <a:endParaRPr sz="1800" b="1">
              <a:latin typeface="Sorts Mill Goudy"/>
              <a:ea typeface="Sorts Mill Goudy"/>
              <a:cs typeface="Sorts Mill Goudy"/>
              <a:sym typeface="Sorts Mill Goudy"/>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146"/>
          <p:cNvPicPr preferRelativeResize="0"/>
          <p:nvPr/>
        </p:nvPicPr>
        <p:blipFill>
          <a:blip r:embed="rId3">
            <a:alphaModFix/>
          </a:blip>
          <a:stretch>
            <a:fillRect/>
          </a:stretch>
        </p:blipFill>
        <p:spPr>
          <a:xfrm>
            <a:off x="-15956" y="459366"/>
            <a:ext cx="9175914" cy="422476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p147"/>
          <p:cNvPicPr preferRelativeResize="0"/>
          <p:nvPr/>
        </p:nvPicPr>
        <p:blipFill rotWithShape="1">
          <a:blip r:embed="rId3">
            <a:alphaModFix/>
          </a:blip>
          <a:srcRect l="-8362" r="15347"/>
          <a:stretch/>
        </p:blipFill>
        <p:spPr>
          <a:xfrm>
            <a:off x="1149784" y="0"/>
            <a:ext cx="6844429" cy="5143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1165" name="Google Shape;1165;p14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166" name="Google Shape;1166;p148"/>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Tariff</a:t>
            </a:r>
            <a:endParaRPr sz="1100"/>
          </a:p>
        </p:txBody>
      </p:sp>
      <p:sp>
        <p:nvSpPr>
          <p:cNvPr id="1167" name="Google Shape;1167;p148"/>
          <p:cNvSpPr txBox="1"/>
          <p:nvPr/>
        </p:nvSpPr>
        <p:spPr>
          <a:xfrm>
            <a:off x="2475" y="788681"/>
            <a:ext cx="9141600" cy="420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Please write down the definition of a tariff:</a:t>
            </a:r>
            <a:endParaRPr sz="1700">
              <a:solidFill>
                <a:schemeClr val="lt2"/>
              </a:solidFill>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A tariff is a tax  (making something more expensive by  giving the government some money) on products that go in and out of a country.  </a:t>
            </a:r>
            <a:endParaRPr sz="17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For example, the Suez Canal in Egypt and Panama Canal in Panama, charge a tariff for all ships that pass through their waters. </a:t>
            </a:r>
            <a:r>
              <a:rPr lang="en" sz="1700" u="sng">
                <a:solidFill>
                  <a:schemeClr val="hlink"/>
                </a:solidFill>
                <a:latin typeface="Sorts Mill Goudy"/>
                <a:ea typeface="Sorts Mill Goudy"/>
                <a:cs typeface="Sorts Mill Goudy"/>
                <a:sym typeface="Sorts Mill Goudy"/>
                <a:hlinkClick r:id="rId4"/>
              </a:rPr>
              <a:t>Panama Canal Video.</a:t>
            </a:r>
            <a:r>
              <a:rPr lang="en" sz="1100"/>
              <a:t> </a:t>
            </a:r>
            <a:r>
              <a:rPr lang="en" sz="1700" u="sng">
                <a:solidFill>
                  <a:schemeClr val="hlink"/>
                </a:solidFill>
                <a:latin typeface="Sorts Mill Goudy"/>
                <a:ea typeface="Sorts Mill Goudy"/>
                <a:cs typeface="Sorts Mill Goudy"/>
                <a:sym typeface="Sorts Mill Goudy"/>
                <a:hlinkClick r:id="rId5"/>
              </a:rPr>
              <a:t>Suez Canal Video.</a:t>
            </a:r>
            <a:endParaRPr sz="1700">
              <a:solidFill>
                <a:schemeClr val="dk1"/>
              </a:solidFill>
              <a:highlight>
                <a:srgbClr val="FFFF00"/>
              </a:highlight>
              <a:latin typeface="Sorts Mill Goudy"/>
              <a:ea typeface="Sorts Mill Goudy"/>
              <a:cs typeface="Sorts Mill Goudy"/>
              <a:sym typeface="Sorts Mill Goudy"/>
            </a:endParaRPr>
          </a:p>
        </p:txBody>
      </p:sp>
      <p:pic>
        <p:nvPicPr>
          <p:cNvPr id="1168" name="Google Shape;1168;p148"/>
          <p:cNvPicPr preferRelativeResize="0"/>
          <p:nvPr/>
        </p:nvPicPr>
        <p:blipFill>
          <a:blip r:embed="rId6">
            <a:alphaModFix/>
          </a:blip>
          <a:stretch>
            <a:fillRect/>
          </a:stretch>
        </p:blipFill>
        <p:spPr>
          <a:xfrm>
            <a:off x="0" y="2439187"/>
            <a:ext cx="5873586" cy="2704312"/>
          </a:xfrm>
          <a:prstGeom prst="rect">
            <a:avLst/>
          </a:prstGeom>
          <a:noFill/>
          <a:ln>
            <a:noFill/>
          </a:ln>
        </p:spPr>
      </p:pic>
      <p:pic>
        <p:nvPicPr>
          <p:cNvPr id="1169" name="Google Shape;1169;p148"/>
          <p:cNvPicPr preferRelativeResize="0"/>
          <p:nvPr/>
        </p:nvPicPr>
        <p:blipFill rotWithShape="1">
          <a:blip r:embed="rId7">
            <a:alphaModFix/>
          </a:blip>
          <a:srcRect l="-8362" r="15347"/>
          <a:stretch/>
        </p:blipFill>
        <p:spPr>
          <a:xfrm>
            <a:off x="5550675" y="2441175"/>
            <a:ext cx="3593324" cy="27003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174" name="Google Shape;1174;p14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175" name="Google Shape;1175;p14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Please use the remaining time to finish Part A!</a:t>
            </a:r>
            <a:endParaRPr sz="1100"/>
          </a:p>
        </p:txBody>
      </p:sp>
      <p:sp>
        <p:nvSpPr>
          <p:cNvPr id="1176" name="Google Shape;1176;p149"/>
          <p:cNvSpPr txBox="1"/>
          <p:nvPr/>
        </p:nvSpPr>
        <p:spPr>
          <a:xfrm>
            <a:off x="3318932" y="701350"/>
            <a:ext cx="5711700" cy="654900"/>
          </a:xfrm>
          <a:prstGeom prst="rect">
            <a:avLst/>
          </a:prstGeom>
          <a:noFill/>
          <a:ln>
            <a:noFill/>
          </a:ln>
        </p:spPr>
        <p:txBody>
          <a:bodyPr spcFirstLastPara="1" wrap="square" lIns="91425" tIns="91425" rIns="91425" bIns="91425" anchor="t" anchorCtr="0">
            <a:noAutofit/>
          </a:bodyPr>
          <a:lstStyle/>
          <a:p>
            <a:pPr marL="254000" marR="0" lvl="0" indent="-234950" algn="l" rtl="0">
              <a:lnSpc>
                <a:spcPct val="110000"/>
              </a:lnSpc>
              <a:spcBef>
                <a:spcPts val="900"/>
              </a:spcBef>
              <a:spcAft>
                <a:spcPts val="0"/>
              </a:spcAft>
              <a:buClr>
                <a:schemeClr val="lt2"/>
              </a:buClr>
              <a:buSzPts val="1700"/>
              <a:buFont typeface="Noto Sans Symbols"/>
              <a:buChar char="◈"/>
            </a:pPr>
            <a:r>
              <a:rPr lang="en" sz="2400">
                <a:solidFill>
                  <a:srgbClr val="FFFF00"/>
                </a:solidFill>
                <a:latin typeface="Sorts Mill Goudy"/>
                <a:ea typeface="Sorts Mill Goudy"/>
                <a:cs typeface="Sorts Mill Goudy"/>
                <a:sym typeface="Sorts Mill Goudy"/>
              </a:rPr>
              <a:t>Fill out part “Starting Your Business” on your graphic organiser.</a:t>
            </a:r>
            <a:r>
              <a:rPr lang="en" sz="2400" i="0" u="none" strike="noStrike" cap="none">
                <a:solidFill>
                  <a:srgbClr val="FFFF00"/>
                </a:solidFill>
                <a:latin typeface="Sorts Mill Goudy"/>
                <a:ea typeface="Sorts Mill Goudy"/>
                <a:cs typeface="Sorts Mill Goudy"/>
                <a:sym typeface="Sorts Mill Goudy"/>
              </a:rPr>
              <a:t> You can make up your product and decide how local or global your business is.</a:t>
            </a:r>
            <a:endParaRPr sz="2400" i="0" u="none" strike="noStrike" cap="none">
              <a:solidFill>
                <a:srgbClr val="FFFF00"/>
              </a:solidFill>
              <a:latin typeface="Sorts Mill Goudy"/>
              <a:ea typeface="Sorts Mill Goudy"/>
              <a:cs typeface="Sorts Mill Goudy"/>
              <a:sym typeface="Sorts Mill Goudy"/>
            </a:endParaRPr>
          </a:p>
          <a:p>
            <a:pPr marL="254000" marR="0" lvl="0" indent="-279400" algn="l" rtl="0">
              <a:lnSpc>
                <a:spcPct val="110000"/>
              </a:lnSpc>
              <a:spcBef>
                <a:spcPts val="900"/>
              </a:spcBef>
              <a:spcAft>
                <a:spcPts val="0"/>
              </a:spcAft>
              <a:buClr>
                <a:srgbClr val="FFFF00"/>
              </a:buClr>
              <a:buSzPts val="2400"/>
              <a:buFont typeface="Sorts Mill Goudy"/>
              <a:buChar char="◈"/>
            </a:pPr>
            <a:r>
              <a:rPr lang="en" sz="2400">
                <a:solidFill>
                  <a:srgbClr val="FFFF00"/>
                </a:solidFill>
                <a:latin typeface="Sorts Mill Goudy"/>
                <a:ea typeface="Sorts Mill Goudy"/>
                <a:cs typeface="Sorts Mill Goudy"/>
                <a:sym typeface="Sorts Mill Goudy"/>
              </a:rPr>
              <a:t>You have 20 minutes to finish this! If you don’t, then you will miss out on some of the Stock Market and Breaking News activities next class!</a:t>
            </a:r>
            <a:endParaRPr sz="2400">
              <a:solidFill>
                <a:srgbClr val="FFFF00"/>
              </a:solidFill>
              <a:latin typeface="Sorts Mill Goudy"/>
              <a:ea typeface="Sorts Mill Goudy"/>
              <a:cs typeface="Sorts Mill Goudy"/>
              <a:sym typeface="Sorts Mill Goudy"/>
            </a:endParaRPr>
          </a:p>
        </p:txBody>
      </p:sp>
      <p:pic>
        <p:nvPicPr>
          <p:cNvPr id="1177" name="Google Shape;1177;p149"/>
          <p:cNvPicPr preferRelativeResize="0"/>
          <p:nvPr/>
        </p:nvPicPr>
        <p:blipFill>
          <a:blip r:embed="rId4">
            <a:alphaModFix/>
          </a:blip>
          <a:stretch>
            <a:fillRect/>
          </a:stretch>
        </p:blipFill>
        <p:spPr>
          <a:xfrm>
            <a:off x="147694" y="841744"/>
            <a:ext cx="3110869" cy="4142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50"/>
          <p:cNvSpPr txBox="1">
            <a:spLocks noGrp="1"/>
          </p:cNvSpPr>
          <p:nvPr>
            <p:ph type="subTitle" idx="1"/>
          </p:nvPr>
        </p:nvSpPr>
        <p:spPr>
          <a:xfrm>
            <a:off x="-75" y="3385850"/>
            <a:ext cx="9144000" cy="1757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solidFill>
                  <a:schemeClr val="dk1"/>
                </a:solidFill>
                <a:highlight>
                  <a:srgbClr val="FFFF00"/>
                </a:highlight>
              </a:rPr>
              <a:t>Please sit in your assigned seat with a pen or a pencil.</a:t>
            </a:r>
            <a:endParaRPr>
              <a:solidFill>
                <a:schemeClr val="dk1"/>
              </a:solidFill>
              <a:highlight>
                <a:srgbClr val="FFFF00"/>
              </a:highlight>
            </a:endParaRPr>
          </a:p>
          <a:p>
            <a:pPr marL="0" lvl="0" indent="0" algn="ctr" rtl="0">
              <a:lnSpc>
                <a:spcPct val="110000"/>
              </a:lnSpc>
              <a:spcBef>
                <a:spcPts val="0"/>
              </a:spcBef>
              <a:spcAft>
                <a:spcPts val="0"/>
              </a:spcAft>
              <a:buSzPts val="1200"/>
              <a:buNone/>
            </a:pPr>
            <a:endParaRPr/>
          </a:p>
          <a:p>
            <a:pPr marL="0" lvl="0" indent="0" algn="ctr" rtl="0">
              <a:lnSpc>
                <a:spcPct val="110000"/>
              </a:lnSpc>
              <a:spcBef>
                <a:spcPts val="0"/>
              </a:spcBef>
              <a:spcAft>
                <a:spcPts val="0"/>
              </a:spcAft>
              <a:buSzPts val="1200"/>
              <a:buNone/>
            </a:pPr>
            <a:r>
              <a:rPr lang="en" b="1" u="sng">
                <a:solidFill>
                  <a:schemeClr val="hlink"/>
                </a:solidFill>
                <a:hlinkClick r:id="rId3"/>
              </a:rPr>
              <a:t>Video</a:t>
            </a:r>
            <a:r>
              <a:rPr lang="en" b="1"/>
              <a:t> (0:00, 18:01, 24:46, 35:54)</a:t>
            </a:r>
            <a:endParaRPr b="1"/>
          </a:p>
          <a:p>
            <a:pPr marL="0" lvl="0" indent="0" algn="ctr" rtl="0">
              <a:lnSpc>
                <a:spcPct val="110000"/>
              </a:lnSpc>
              <a:spcBef>
                <a:spcPts val="0"/>
              </a:spcBef>
              <a:spcAft>
                <a:spcPts val="0"/>
              </a:spcAft>
              <a:buSzPts val="1200"/>
              <a:buNone/>
            </a:pPr>
            <a:r>
              <a:rPr lang="en" b="1"/>
              <a:t>Do you think they made a good pitch or would you change their methods?</a:t>
            </a:r>
            <a:endParaRPr b="1"/>
          </a:p>
          <a:p>
            <a:pPr marL="0" lvl="0" indent="0" algn="ctr" rtl="0">
              <a:lnSpc>
                <a:spcPct val="110000"/>
              </a:lnSpc>
              <a:spcBef>
                <a:spcPts val="0"/>
              </a:spcBef>
              <a:spcAft>
                <a:spcPts val="0"/>
              </a:spcAft>
              <a:buSzPts val="1200"/>
              <a:buNone/>
            </a:pPr>
            <a:r>
              <a:rPr lang="en" b="1"/>
              <a:t>Which offers would you have taken?</a:t>
            </a:r>
            <a:endParaRPr b="1"/>
          </a:p>
          <a:p>
            <a:pPr marL="0" lvl="0" indent="0" algn="ctr" rtl="0">
              <a:lnSpc>
                <a:spcPct val="110000"/>
              </a:lnSpc>
              <a:spcBef>
                <a:spcPts val="0"/>
              </a:spcBef>
              <a:spcAft>
                <a:spcPts val="0"/>
              </a:spcAft>
              <a:buSzPts val="1200"/>
              <a:buNone/>
            </a:pPr>
            <a:r>
              <a:rPr lang="en" b="1"/>
              <a:t>After we finish watching, please finish the entire back side of your summative paper.</a:t>
            </a:r>
            <a:endParaRPr b="1"/>
          </a:p>
        </p:txBody>
      </p:sp>
      <p:pic>
        <p:nvPicPr>
          <p:cNvPr id="1183" name="Google Shape;1183;p150"/>
          <p:cNvPicPr preferRelativeResize="0"/>
          <p:nvPr/>
        </p:nvPicPr>
        <p:blipFill rotWithShape="1">
          <a:blip r:embed="rId4">
            <a:alphaModFix/>
          </a:blip>
          <a:srcRect r="45091"/>
          <a:stretch/>
        </p:blipFill>
        <p:spPr>
          <a:xfrm>
            <a:off x="0" y="-7"/>
            <a:ext cx="9144000" cy="33306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501300" y="457200"/>
            <a:ext cx="5320200" cy="1061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Respond to formative feedback</a:t>
            </a:r>
            <a:endParaRPr/>
          </a:p>
        </p:txBody>
      </p:sp>
      <p:sp>
        <p:nvSpPr>
          <p:cNvPr id="340" name="Google Shape;340;p48"/>
          <p:cNvSpPr txBox="1">
            <a:spLocks noGrp="1"/>
          </p:cNvSpPr>
          <p:nvPr>
            <p:ph type="body" idx="1"/>
          </p:nvPr>
        </p:nvSpPr>
        <p:spPr>
          <a:xfrm>
            <a:off x="501300" y="1696077"/>
            <a:ext cx="5320200" cy="3137400"/>
          </a:xfrm>
          <a:prstGeom prst="rect">
            <a:avLst/>
          </a:prstGeom>
        </p:spPr>
        <p:txBody>
          <a:bodyPr spcFirstLastPara="1" wrap="square" lIns="68575" tIns="34275" rIns="68575" bIns="34275" anchor="t" anchorCtr="0">
            <a:normAutofit fontScale="85000" lnSpcReduction="10000"/>
          </a:bodyPr>
          <a:lstStyle/>
          <a:p>
            <a:pPr marL="457200" lvl="0" indent="-341947" algn="l" rtl="0">
              <a:spcBef>
                <a:spcPts val="300"/>
              </a:spcBef>
              <a:spcAft>
                <a:spcPts val="0"/>
              </a:spcAft>
              <a:buSzPct val="72413"/>
              <a:buChar char="◈"/>
            </a:pPr>
            <a:r>
              <a:rPr lang="en" sz="2900"/>
              <a:t>On your Graphic Organizer or Toddle, you’ve received feedback.</a:t>
            </a:r>
            <a:endParaRPr sz="2900"/>
          </a:p>
          <a:p>
            <a:pPr marL="457200" lvl="0" indent="-341947" algn="l" rtl="0">
              <a:spcBef>
                <a:spcPts val="0"/>
              </a:spcBef>
              <a:spcAft>
                <a:spcPts val="0"/>
              </a:spcAft>
              <a:buSzPct val="72413"/>
              <a:buChar char="◈"/>
            </a:pPr>
            <a:r>
              <a:rPr lang="en" sz="2900"/>
              <a:t>Use the next slides to understand what you can improve/change if you wish to raise your grade</a:t>
            </a:r>
            <a:endParaRPr sz="2900"/>
          </a:p>
          <a:p>
            <a:pPr marL="457200" lvl="0" indent="-385127" algn="l" rtl="0">
              <a:spcBef>
                <a:spcPts val="0"/>
              </a:spcBef>
              <a:spcAft>
                <a:spcPts val="0"/>
              </a:spcAft>
              <a:buSzPct val="100000"/>
              <a:buChar char="◈"/>
            </a:pPr>
            <a:r>
              <a:rPr lang="en" sz="2900"/>
              <a:t>After you finish making changes, turn in your organizer, &amp; work on other classwork </a:t>
            </a:r>
            <a:r>
              <a:rPr lang="en" sz="2900" b="1" u="sng"/>
              <a:t>quietly</a:t>
            </a:r>
            <a:endParaRPr sz="2900" b="1" u="sng"/>
          </a:p>
        </p:txBody>
      </p:sp>
      <p:pic>
        <p:nvPicPr>
          <p:cNvPr id="341" name="Google Shape;341;p48"/>
          <p:cNvPicPr preferRelativeResize="0"/>
          <p:nvPr/>
        </p:nvPicPr>
        <p:blipFill>
          <a:blip r:embed="rId3">
            <a:alphaModFix/>
          </a:blip>
          <a:stretch>
            <a:fillRect/>
          </a:stretch>
        </p:blipFill>
        <p:spPr>
          <a:xfrm>
            <a:off x="5954525" y="838238"/>
            <a:ext cx="3017700" cy="3467015"/>
          </a:xfrm>
          <a:prstGeom prst="rect">
            <a:avLst/>
          </a:prstGeom>
          <a:noFill/>
          <a:ln>
            <a:noFill/>
          </a:ln>
        </p:spPr>
      </p:pic>
      <p:pic>
        <p:nvPicPr>
          <p:cNvPr id="342" name="Google Shape;342;p48"/>
          <p:cNvPicPr preferRelativeResize="0"/>
          <p:nvPr/>
        </p:nvPicPr>
        <p:blipFill>
          <a:blip r:embed="rId4">
            <a:alphaModFix/>
          </a:blip>
          <a:stretch>
            <a:fillRect/>
          </a:stretch>
        </p:blipFill>
        <p:spPr>
          <a:xfrm>
            <a:off x="8426675" y="4446075"/>
            <a:ext cx="545550" cy="5455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Shape 1187"/>
        <p:cNvGrpSpPr/>
        <p:nvPr/>
      </p:nvGrpSpPr>
      <p:grpSpPr>
        <a:xfrm>
          <a:off x="0" y="0"/>
          <a:ext cx="0" cy="0"/>
          <a:chOff x="0" y="0"/>
          <a:chExt cx="0" cy="0"/>
        </a:xfrm>
      </p:grpSpPr>
      <p:sp>
        <p:nvSpPr>
          <p:cNvPr id="1188" name="Google Shape;1188;p151"/>
          <p:cNvSpPr txBox="1">
            <a:spLocks noGrp="1"/>
          </p:cNvSpPr>
          <p:nvPr>
            <p:ph type="ctrTitle"/>
          </p:nvPr>
        </p:nvSpPr>
        <p:spPr>
          <a:xfrm>
            <a:off x="0" y="-137155"/>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2800" b="1"/>
              <a:t>Supply &amp; Demand: Breaking News &amp; Stock Market (part B)</a:t>
            </a:r>
            <a:endParaRPr sz="2800" b="1"/>
          </a:p>
        </p:txBody>
      </p:sp>
      <p:sp>
        <p:nvSpPr>
          <p:cNvPr id="1189" name="Google Shape;1189;p151"/>
          <p:cNvSpPr txBox="1">
            <a:spLocks noGrp="1"/>
          </p:cNvSpPr>
          <p:nvPr>
            <p:ph type="subTitle" idx="1"/>
          </p:nvPr>
        </p:nvSpPr>
        <p:spPr>
          <a:xfrm>
            <a:off x="1031957" y="3915711"/>
            <a:ext cx="7080000" cy="1047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lnSpcReduction="20000"/>
          </a:bodyPr>
          <a:lstStyle/>
          <a:p>
            <a:pPr marL="0" lvl="0" indent="0" algn="ctr" rtl="0">
              <a:lnSpc>
                <a:spcPct val="110000"/>
              </a:lnSpc>
              <a:spcBef>
                <a:spcPts val="0"/>
              </a:spcBef>
              <a:spcAft>
                <a:spcPts val="0"/>
              </a:spcAft>
              <a:buSzPts val="1200"/>
              <a:buNone/>
            </a:pPr>
            <a:r>
              <a:rPr lang="en"/>
              <a:t>Date: Thursday February 15 (B) &amp; Friday February 16 (A)</a:t>
            </a:r>
            <a:endParaRPr/>
          </a:p>
          <a:p>
            <a:pPr marL="0" lvl="0" indent="0" algn="ctr" rtl="0">
              <a:lnSpc>
                <a:spcPct val="110000"/>
              </a:lnSpc>
              <a:spcBef>
                <a:spcPts val="0"/>
              </a:spcBef>
              <a:spcAft>
                <a:spcPts val="0"/>
              </a:spcAft>
              <a:buSzPts val="1200"/>
              <a:buNone/>
            </a:pPr>
            <a:r>
              <a:rPr lang="en"/>
              <a:t>Theme: Creating your own Business</a:t>
            </a:r>
            <a:br>
              <a:rPr lang="en"/>
            </a:br>
            <a:r>
              <a:rPr lang="en"/>
              <a:t>Unit 3: Local and Global Markets</a:t>
            </a:r>
            <a:br>
              <a:rPr lang="en"/>
            </a:br>
            <a:r>
              <a:rPr lang="en"/>
              <a:t>Grade 6: Individuals &amp; Societies</a:t>
            </a:r>
            <a:endParaRPr/>
          </a:p>
        </p:txBody>
      </p:sp>
      <p:pic>
        <p:nvPicPr>
          <p:cNvPr id="1190" name="Google Shape;1190;p151" descr="480+ Breaking News Newspaper Illustrations, Royalty-Free Vector Graphics &amp;  Clip Art - iStock"/>
          <p:cNvPicPr preferRelativeResize="0"/>
          <p:nvPr/>
        </p:nvPicPr>
        <p:blipFill rotWithShape="1">
          <a:blip r:embed="rId3">
            <a:alphaModFix/>
          </a:blip>
          <a:srcRect t="27504" b="28147"/>
          <a:stretch/>
        </p:blipFill>
        <p:spPr>
          <a:xfrm>
            <a:off x="38" y="574350"/>
            <a:ext cx="9143999" cy="32679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Shape 1194"/>
        <p:cNvGrpSpPr/>
        <p:nvPr/>
      </p:nvGrpSpPr>
      <p:grpSpPr>
        <a:xfrm>
          <a:off x="0" y="0"/>
          <a:ext cx="0" cy="0"/>
          <a:chOff x="0" y="0"/>
          <a:chExt cx="0" cy="0"/>
        </a:xfrm>
      </p:grpSpPr>
      <p:sp>
        <p:nvSpPr>
          <p:cNvPr id="1195" name="Google Shape;1195;p152"/>
          <p:cNvSpPr txBox="1">
            <a:spLocks noGrp="1"/>
          </p:cNvSpPr>
          <p:nvPr>
            <p:ph type="body" idx="1"/>
          </p:nvPr>
        </p:nvSpPr>
        <p:spPr>
          <a:xfrm>
            <a:off x="4089400" y="621227"/>
            <a:ext cx="50295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900"/>
              <a:buNone/>
            </a:pPr>
            <a:r>
              <a:rPr lang="en" sz="2700">
                <a:solidFill>
                  <a:srgbClr val="FFCCFF"/>
                </a:solidFill>
              </a:rPr>
              <a:t>Learning Targets (By the end of this lesson…):</a:t>
            </a:r>
            <a:endParaRPr/>
          </a:p>
          <a:p>
            <a:pPr marL="254000" lvl="0" indent="-222250" algn="l" rtl="0">
              <a:lnSpc>
                <a:spcPct val="110000"/>
              </a:lnSpc>
              <a:spcBef>
                <a:spcPts val="1000"/>
              </a:spcBef>
              <a:spcAft>
                <a:spcPts val="0"/>
              </a:spcAft>
              <a:buSzPts val="1900"/>
              <a:buChar char="◆"/>
            </a:pPr>
            <a:r>
              <a:rPr lang="en" sz="2700">
                <a:solidFill>
                  <a:srgbClr val="FFCCFF"/>
                </a:solidFill>
              </a:rPr>
              <a:t>I can participate in the Stock Market and record my earnings and/or losses on my Toddle log.</a:t>
            </a:r>
            <a:endParaRPr/>
          </a:p>
          <a:p>
            <a:pPr marL="254000" lvl="0" indent="-222250" algn="l" rtl="0">
              <a:lnSpc>
                <a:spcPct val="110000"/>
              </a:lnSpc>
              <a:spcBef>
                <a:spcPts val="1000"/>
              </a:spcBef>
              <a:spcAft>
                <a:spcPts val="0"/>
              </a:spcAft>
              <a:buSzPts val="1900"/>
              <a:buChar char="◆"/>
            </a:pPr>
            <a:r>
              <a:rPr lang="en" sz="2700">
                <a:solidFill>
                  <a:srgbClr val="FFCCFF"/>
                </a:solidFill>
              </a:rPr>
              <a:t>I can respond to Breaking News in my Toddle log.</a:t>
            </a:r>
            <a:endParaRPr/>
          </a:p>
          <a:p>
            <a:pPr marL="254000" lvl="0" indent="-101600" algn="l" rtl="0">
              <a:lnSpc>
                <a:spcPct val="110000"/>
              </a:lnSpc>
              <a:spcBef>
                <a:spcPts val="1000"/>
              </a:spcBef>
              <a:spcAft>
                <a:spcPts val="0"/>
              </a:spcAft>
              <a:buSzPts val="1900"/>
              <a:buFont typeface="Noto Sans Symbols"/>
              <a:buNone/>
            </a:pPr>
            <a:endParaRPr sz="2700">
              <a:solidFill>
                <a:srgbClr val="FFCCFF"/>
              </a:solidFill>
            </a:endParaRPr>
          </a:p>
        </p:txBody>
      </p:sp>
      <p:pic>
        <p:nvPicPr>
          <p:cNvPr id="1196" name="Google Shape;1196;p152" descr="Download Free png Chalk Line Png (98+ images in Collection) Page 3 -  DLPNG.com"/>
          <p:cNvPicPr preferRelativeResize="0"/>
          <p:nvPr/>
        </p:nvPicPr>
        <p:blipFill rotWithShape="1">
          <a:blip r:embed="rId3">
            <a:alphaModFix/>
          </a:blip>
          <a:srcRect l="47767" t="42442" b="42732"/>
          <a:stretch/>
        </p:blipFill>
        <p:spPr>
          <a:xfrm rot="5400000">
            <a:off x="1454592" y="2810321"/>
            <a:ext cx="4783840" cy="485775"/>
          </a:xfrm>
          <a:prstGeom prst="rect">
            <a:avLst/>
          </a:prstGeom>
          <a:noFill/>
          <a:ln>
            <a:noFill/>
          </a:ln>
        </p:spPr>
      </p:pic>
      <p:pic>
        <p:nvPicPr>
          <p:cNvPr id="1197" name="Google Shape;1197;p15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198" name="Google Shape;1198;p152"/>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199" name="Google Shape;1199;p152"/>
          <p:cNvSpPr txBox="1"/>
          <p:nvPr/>
        </p:nvSpPr>
        <p:spPr>
          <a:xfrm>
            <a:off x="39157" y="643296"/>
            <a:ext cx="35784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900"/>
              <a:buFont typeface="Noto Sans Symbols"/>
              <a:buNone/>
            </a:pPr>
            <a:r>
              <a:rPr lang="en" sz="2700"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1000"/>
              </a:spcBef>
              <a:spcAft>
                <a:spcPts val="0"/>
              </a:spcAft>
              <a:buClr>
                <a:schemeClr val="lt2"/>
              </a:buClr>
              <a:buSzPts val="1900"/>
              <a:buFont typeface="Noto Sans Symbols"/>
              <a:buChar char="◈"/>
            </a:pPr>
            <a:r>
              <a:rPr lang="en" sz="2700" i="0" u="none" strike="noStrike" cap="none">
                <a:solidFill>
                  <a:srgbClr val="FFFF00"/>
                </a:solidFill>
                <a:latin typeface="Sorts Mill Goudy"/>
                <a:ea typeface="Sorts Mill Goudy"/>
                <a:cs typeface="Sorts Mill Goudy"/>
                <a:sym typeface="Sorts Mill Goudy"/>
              </a:rPr>
              <a:t>How can I participate in the Stock Market?</a:t>
            </a:r>
            <a:endParaRPr sz="1100"/>
          </a:p>
          <a:p>
            <a:pPr marL="254000" marR="0" lvl="0" indent="-222250" algn="l" rtl="0">
              <a:lnSpc>
                <a:spcPct val="110000"/>
              </a:lnSpc>
              <a:spcBef>
                <a:spcPts val="1000"/>
              </a:spcBef>
              <a:spcAft>
                <a:spcPts val="0"/>
              </a:spcAft>
              <a:buClr>
                <a:schemeClr val="lt2"/>
              </a:buClr>
              <a:buSzPts val="1900"/>
              <a:buFont typeface="Noto Sans Symbols"/>
              <a:buChar char="◈"/>
            </a:pPr>
            <a:r>
              <a:rPr lang="en" sz="2700" i="0" u="none" strike="noStrike" cap="none">
                <a:solidFill>
                  <a:srgbClr val="FFFF00"/>
                </a:solidFill>
                <a:latin typeface="Sorts Mill Goudy"/>
                <a:ea typeface="Sorts Mill Goudy"/>
                <a:cs typeface="Sorts Mill Goudy"/>
                <a:sym typeface="Sorts Mill Goudy"/>
              </a:rPr>
              <a:t>How can I </a:t>
            </a:r>
            <a:r>
              <a:rPr lang="en" sz="2700">
                <a:solidFill>
                  <a:srgbClr val="FFFF00"/>
                </a:solidFill>
                <a:latin typeface="Sorts Mill Goudy"/>
                <a:ea typeface="Sorts Mill Goudy"/>
                <a:cs typeface="Sorts Mill Goudy"/>
                <a:sym typeface="Sorts Mill Goudy"/>
              </a:rPr>
              <a:t>respond to Breaking News?</a:t>
            </a:r>
            <a:endParaRPr sz="27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Shape 1203"/>
        <p:cNvGrpSpPr/>
        <p:nvPr/>
      </p:nvGrpSpPr>
      <p:grpSpPr>
        <a:xfrm>
          <a:off x="0" y="0"/>
          <a:ext cx="0" cy="0"/>
          <a:chOff x="0" y="0"/>
          <a:chExt cx="0" cy="0"/>
        </a:xfrm>
      </p:grpSpPr>
      <p:sp>
        <p:nvSpPr>
          <p:cNvPr id="1204" name="Google Shape;1204;p153"/>
          <p:cNvSpPr txBox="1"/>
          <p:nvPr/>
        </p:nvSpPr>
        <p:spPr>
          <a:xfrm>
            <a:off x="160799" y="810739"/>
            <a:ext cx="5097000" cy="1902300"/>
          </a:xfrm>
          <a:prstGeom prst="rect">
            <a:avLst/>
          </a:prstGeom>
          <a:noFill/>
          <a:ln w="9525" cap="flat" cmpd="dbl">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200"/>
              <a:buFont typeface="Noto Sans Symbols"/>
              <a:buNone/>
            </a:pPr>
            <a:r>
              <a:rPr lang="en" sz="1700" b="1" i="0" u="none" strike="noStrike" cap="none">
                <a:solidFill>
                  <a:srgbClr val="FFFF00"/>
                </a:solidFill>
                <a:latin typeface="Sorts Mill Goudy"/>
                <a:ea typeface="Sorts Mill Goudy"/>
                <a:cs typeface="Sorts Mill Goudy"/>
                <a:sym typeface="Sorts Mill Goudy"/>
              </a:rPr>
              <a:t>Definitions:</a:t>
            </a:r>
            <a:endParaRPr sz="1100"/>
          </a:p>
          <a:p>
            <a:pPr marL="0" marR="0" lvl="0" indent="0" algn="l" rtl="0">
              <a:lnSpc>
                <a:spcPct val="110000"/>
              </a:lnSpc>
              <a:spcBef>
                <a:spcPts val="1200"/>
              </a:spcBef>
              <a:spcAft>
                <a:spcPts val="0"/>
              </a:spcAft>
              <a:buClr>
                <a:schemeClr val="lt2"/>
              </a:buClr>
              <a:buSzPts val="1200"/>
              <a:buFont typeface="Noto Sans Symbols"/>
              <a:buNone/>
            </a:pPr>
            <a:r>
              <a:rPr lang="en" sz="1700" b="1" i="0" u="none" strike="noStrike" cap="none">
                <a:solidFill>
                  <a:srgbClr val="FFFF00"/>
                </a:solidFill>
                <a:latin typeface="Sorts Mill Goudy"/>
                <a:ea typeface="Sorts Mill Goudy"/>
                <a:cs typeface="Sorts Mill Goudy"/>
                <a:sym typeface="Sorts Mill Goudy"/>
              </a:rPr>
              <a:t>The Stock Market is where people buy and sell shares of other companies. A share is a piece of the company you own. So if the company makes a lot of money, so do you! But if the company loses money, then so do you.</a:t>
            </a:r>
            <a:endParaRPr sz="1100"/>
          </a:p>
        </p:txBody>
      </p:sp>
      <p:sp>
        <p:nvSpPr>
          <p:cNvPr id="1205" name="Google Shape;1205;p153"/>
          <p:cNvSpPr txBox="1"/>
          <p:nvPr/>
        </p:nvSpPr>
        <p:spPr>
          <a:xfrm>
            <a:off x="160801" y="2857687"/>
            <a:ext cx="5097000" cy="20031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500" b="1" i="0" u="none" strike="noStrike" cap="none">
                <a:solidFill>
                  <a:schemeClr val="lt1"/>
                </a:solidFill>
                <a:latin typeface="Sorts Mill Goudy"/>
                <a:ea typeface="Sorts Mill Goudy"/>
                <a:cs typeface="Sorts Mill Goudy"/>
                <a:sym typeface="Sorts Mill Goudy"/>
              </a:rPr>
              <a:t>Stock Market Cost of Shares as of</a:t>
            </a:r>
            <a:r>
              <a:rPr lang="en" sz="1500" b="1">
                <a:solidFill>
                  <a:schemeClr val="lt1"/>
                </a:solidFill>
                <a:latin typeface="Sorts Mill Goudy"/>
                <a:ea typeface="Sorts Mill Goudy"/>
                <a:cs typeface="Sorts Mill Goudy"/>
                <a:sym typeface="Sorts Mill Goudy"/>
              </a:rPr>
              <a:t> February 15 and 16</a:t>
            </a:r>
            <a:r>
              <a:rPr lang="en" sz="1500" b="1" i="0" u="none" strike="noStrike" cap="none">
                <a:solidFill>
                  <a:schemeClr val="lt1"/>
                </a:solidFill>
                <a:latin typeface="Sorts Mill Goudy"/>
                <a:ea typeface="Sorts Mill Goudy"/>
                <a:cs typeface="Sorts Mill Goudy"/>
                <a:sym typeface="Sorts Mill Goudy"/>
              </a:rPr>
              <a:t>:</a:t>
            </a:r>
            <a:endParaRPr sz="1200"/>
          </a:p>
          <a:p>
            <a:pPr marL="0" marR="0" lvl="0" indent="0" algn="l" rtl="0">
              <a:lnSpc>
                <a:spcPct val="110000"/>
              </a:lnSpc>
              <a:spcBef>
                <a:spcPts val="1200"/>
              </a:spcBef>
              <a:spcAft>
                <a:spcPts val="1200"/>
              </a:spcAft>
              <a:buClr>
                <a:schemeClr val="lt2"/>
              </a:buClr>
              <a:buSzPts val="900"/>
              <a:buFont typeface="Noto Sans Symbols"/>
              <a:buNone/>
            </a:pPr>
            <a:r>
              <a:rPr lang="en" sz="1500" b="1" i="0" u="none" strike="noStrike" cap="none">
                <a:solidFill>
                  <a:schemeClr val="lt1"/>
                </a:solidFill>
                <a:latin typeface="Sorts Mill Goudy"/>
                <a:ea typeface="Sorts Mill Goudy"/>
                <a:cs typeface="Sorts Mill Goudy"/>
                <a:sym typeface="Sorts Mill Goudy"/>
              </a:rPr>
              <a:t>Amazon: 1 share = 200 USD.</a:t>
            </a:r>
            <a:br>
              <a:rPr lang="en" sz="1500" b="1" i="0" u="none" strike="noStrike" cap="none">
                <a:solidFill>
                  <a:schemeClr val="lt1"/>
                </a:solidFill>
                <a:latin typeface="Sorts Mill Goudy"/>
                <a:ea typeface="Sorts Mill Goudy"/>
                <a:cs typeface="Sorts Mill Goudy"/>
                <a:sym typeface="Sorts Mill Goudy"/>
              </a:rPr>
            </a:br>
            <a:r>
              <a:rPr lang="en" sz="1500" b="1" i="0" u="none" strike="noStrike" cap="none">
                <a:solidFill>
                  <a:schemeClr val="lt1"/>
                </a:solidFill>
                <a:latin typeface="Sorts Mill Goudy"/>
                <a:ea typeface="Sorts Mill Goudy"/>
                <a:cs typeface="Sorts Mill Goudy"/>
                <a:sym typeface="Sorts Mill Goudy"/>
              </a:rPr>
              <a:t>Apple: 1 share = 160 USD.</a:t>
            </a:r>
            <a:br>
              <a:rPr lang="en" sz="1500" b="1" i="0" u="none" strike="noStrike" cap="none">
                <a:solidFill>
                  <a:schemeClr val="lt1"/>
                </a:solidFill>
                <a:latin typeface="Sorts Mill Goudy"/>
                <a:ea typeface="Sorts Mill Goudy"/>
                <a:cs typeface="Sorts Mill Goudy"/>
                <a:sym typeface="Sorts Mill Goudy"/>
              </a:rPr>
            </a:br>
            <a:r>
              <a:rPr lang="en" sz="1500" b="1" i="0" u="none" strike="noStrike" cap="none">
                <a:solidFill>
                  <a:schemeClr val="lt1"/>
                </a:solidFill>
                <a:latin typeface="Sorts Mill Goudy"/>
                <a:ea typeface="Sorts Mill Goudy"/>
                <a:cs typeface="Sorts Mill Goudy"/>
                <a:sym typeface="Sorts Mill Goudy"/>
              </a:rPr>
              <a:t>China Petroleum: 1 share = 120 USD.</a:t>
            </a:r>
            <a:br>
              <a:rPr lang="en" sz="1500" b="1" i="0" u="none" strike="noStrike" cap="none">
                <a:solidFill>
                  <a:schemeClr val="lt1"/>
                </a:solidFill>
                <a:latin typeface="Sorts Mill Goudy"/>
                <a:ea typeface="Sorts Mill Goudy"/>
                <a:cs typeface="Sorts Mill Goudy"/>
                <a:sym typeface="Sorts Mill Goudy"/>
              </a:rPr>
            </a:br>
            <a:r>
              <a:rPr lang="en" sz="1500" b="1" i="0" u="none" strike="noStrike" cap="none">
                <a:solidFill>
                  <a:schemeClr val="lt1"/>
                </a:solidFill>
                <a:latin typeface="Sorts Mill Goudy"/>
                <a:ea typeface="Sorts Mill Goudy"/>
                <a:cs typeface="Sorts Mill Goudy"/>
                <a:sym typeface="Sorts Mill Goudy"/>
              </a:rPr>
              <a:t>CVS Health: 1 share = 100 USD.</a:t>
            </a:r>
            <a:br>
              <a:rPr lang="en" sz="1500" b="1" i="0" u="none" strike="noStrike" cap="none">
                <a:solidFill>
                  <a:schemeClr val="lt1"/>
                </a:solidFill>
                <a:latin typeface="Sorts Mill Goudy"/>
                <a:ea typeface="Sorts Mill Goudy"/>
                <a:cs typeface="Sorts Mill Goudy"/>
                <a:sym typeface="Sorts Mill Goudy"/>
              </a:rPr>
            </a:br>
            <a:r>
              <a:rPr lang="en" sz="1500" b="1" i="0" u="none" strike="noStrike" cap="none">
                <a:solidFill>
                  <a:schemeClr val="lt1"/>
                </a:solidFill>
                <a:latin typeface="Sorts Mill Goudy"/>
                <a:ea typeface="Sorts Mill Goudy"/>
                <a:cs typeface="Sorts Mill Goudy"/>
                <a:sym typeface="Sorts Mill Goudy"/>
              </a:rPr>
              <a:t>Volkswagen: 1 share = 50 USD.</a:t>
            </a:r>
            <a:br>
              <a:rPr lang="en" sz="1500" b="1" i="0" u="none" strike="noStrike" cap="none">
                <a:solidFill>
                  <a:schemeClr val="lt1"/>
                </a:solidFill>
                <a:latin typeface="Sorts Mill Goudy"/>
                <a:ea typeface="Sorts Mill Goudy"/>
                <a:cs typeface="Sorts Mill Goudy"/>
                <a:sym typeface="Sorts Mill Goudy"/>
              </a:rPr>
            </a:br>
            <a:r>
              <a:rPr lang="en" sz="1500" b="1" i="0" u="none" strike="noStrike" cap="none">
                <a:solidFill>
                  <a:schemeClr val="lt1"/>
                </a:solidFill>
                <a:latin typeface="Sorts Mill Goudy"/>
                <a:ea typeface="Sorts Mill Goudy"/>
                <a:cs typeface="Sorts Mill Goudy"/>
                <a:sym typeface="Sorts Mill Goudy"/>
              </a:rPr>
              <a:t>Tesla: 1 share = 20 USD.</a:t>
            </a:r>
            <a:br>
              <a:rPr lang="en" sz="1400" b="1" i="0" u="none" strike="noStrike" cap="none">
                <a:solidFill>
                  <a:schemeClr val="lt1"/>
                </a:solidFill>
                <a:latin typeface="Sorts Mill Goudy"/>
                <a:ea typeface="Sorts Mill Goudy"/>
                <a:cs typeface="Sorts Mill Goudy"/>
                <a:sym typeface="Sorts Mill Goudy"/>
              </a:rPr>
            </a:br>
            <a:endParaRPr sz="1400" b="1" i="0" u="none" strike="noStrike" cap="none">
              <a:solidFill>
                <a:schemeClr val="lt1"/>
              </a:solidFill>
              <a:latin typeface="Sorts Mill Goudy"/>
              <a:ea typeface="Sorts Mill Goudy"/>
              <a:cs typeface="Sorts Mill Goudy"/>
              <a:sym typeface="Sorts Mill Goudy"/>
            </a:endParaRPr>
          </a:p>
        </p:txBody>
      </p:sp>
      <p:sp>
        <p:nvSpPr>
          <p:cNvPr id="1206" name="Google Shape;1206;p153"/>
          <p:cNvSpPr txBox="1"/>
          <p:nvPr/>
        </p:nvSpPr>
        <p:spPr>
          <a:xfrm>
            <a:off x="5434969" y="810731"/>
            <a:ext cx="3497700" cy="19041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100"/>
              <a:buFont typeface="Noto Sans Symbols"/>
              <a:buNone/>
            </a:pPr>
            <a:r>
              <a:rPr lang="en" sz="1500" b="1" i="0" u="none" strike="noStrike" cap="none">
                <a:solidFill>
                  <a:srgbClr val="FFCCFF"/>
                </a:solidFill>
                <a:latin typeface="Sorts Mill Goudy"/>
                <a:ea typeface="Sorts Mill Goudy"/>
                <a:cs typeface="Sorts Mill Goudy"/>
                <a:sym typeface="Sorts Mill Goudy"/>
              </a:rPr>
              <a:t>1. Everyone starts off with 1,000 USD.</a:t>
            </a:r>
            <a:endParaRPr sz="1100"/>
          </a:p>
          <a:p>
            <a:pPr marL="0" marR="0" lvl="0" indent="0" algn="l" rtl="0">
              <a:lnSpc>
                <a:spcPct val="110000"/>
              </a:lnSpc>
              <a:spcBef>
                <a:spcPts val="1200"/>
              </a:spcBef>
              <a:spcAft>
                <a:spcPts val="0"/>
              </a:spcAft>
              <a:buClr>
                <a:schemeClr val="lt2"/>
              </a:buClr>
              <a:buSzPts val="1100"/>
              <a:buFont typeface="Noto Sans Symbols"/>
              <a:buNone/>
            </a:pPr>
            <a:r>
              <a:rPr lang="en" sz="1500" b="1" i="0" u="none" strike="noStrike" cap="none">
                <a:solidFill>
                  <a:srgbClr val="FFCCFF"/>
                </a:solidFill>
                <a:latin typeface="Sorts Mill Goudy"/>
                <a:ea typeface="Sorts Mill Goudy"/>
                <a:cs typeface="Sorts Mill Goudy"/>
                <a:sym typeface="Sorts Mill Goudy"/>
              </a:rPr>
              <a:t>2. Choose how many stocks you would like to buy and record it in the ‘Stock Market Tracker’ and ‘Profits/Loses Tracker’ sections. You don’t have to use all your money. For example:</a:t>
            </a:r>
            <a:endParaRPr sz="1100"/>
          </a:p>
          <a:p>
            <a:pPr marL="0" marR="0" lvl="0" indent="0" algn="l" rtl="0">
              <a:lnSpc>
                <a:spcPct val="110000"/>
              </a:lnSpc>
              <a:spcBef>
                <a:spcPts val="1200"/>
              </a:spcBef>
              <a:spcAft>
                <a:spcPts val="1200"/>
              </a:spcAft>
              <a:buClr>
                <a:schemeClr val="lt2"/>
              </a:buClr>
              <a:buSzPts val="900"/>
              <a:buFont typeface="Noto Sans Symbols"/>
              <a:buNone/>
            </a:pPr>
            <a:endParaRPr sz="1400" b="1" i="0" u="none" strike="noStrike" cap="none">
              <a:solidFill>
                <a:schemeClr val="lt2"/>
              </a:solidFill>
              <a:latin typeface="Sorts Mill Goudy"/>
              <a:ea typeface="Sorts Mill Goudy"/>
              <a:cs typeface="Sorts Mill Goudy"/>
              <a:sym typeface="Sorts Mill Goudy"/>
            </a:endParaRPr>
          </a:p>
        </p:txBody>
      </p:sp>
      <p:grpSp>
        <p:nvGrpSpPr>
          <p:cNvPr id="1207" name="Google Shape;1207;p153"/>
          <p:cNvGrpSpPr/>
          <p:nvPr/>
        </p:nvGrpSpPr>
        <p:grpSpPr>
          <a:xfrm>
            <a:off x="2002797" y="46714"/>
            <a:ext cx="1387095" cy="525840"/>
            <a:chOff x="4962336" y="3783980"/>
            <a:chExt cx="2602430" cy="1083983"/>
          </a:xfrm>
        </p:grpSpPr>
        <p:grpSp>
          <p:nvGrpSpPr>
            <p:cNvPr id="1208" name="Google Shape;1208;p153"/>
            <p:cNvGrpSpPr/>
            <p:nvPr/>
          </p:nvGrpSpPr>
          <p:grpSpPr>
            <a:xfrm flipH="1">
              <a:off x="4962336" y="3783980"/>
              <a:ext cx="1187942" cy="1083983"/>
              <a:chOff x="760050" y="2874625"/>
              <a:chExt cx="1485485" cy="1355487"/>
            </a:xfrm>
          </p:grpSpPr>
          <p:sp>
            <p:nvSpPr>
              <p:cNvPr id="1209" name="Google Shape;1209;p153"/>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0" name="Google Shape;1210;p153"/>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1" name="Google Shape;1211;p153"/>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2" name="Google Shape;1212;p153"/>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213" name="Google Shape;1213;p153"/>
            <p:cNvGrpSpPr/>
            <p:nvPr/>
          </p:nvGrpSpPr>
          <p:grpSpPr>
            <a:xfrm>
              <a:off x="5822224" y="3955594"/>
              <a:ext cx="1742542" cy="795716"/>
              <a:chOff x="5327405" y="4041600"/>
              <a:chExt cx="1554315" cy="709764"/>
            </a:xfrm>
          </p:grpSpPr>
          <p:sp>
            <p:nvSpPr>
              <p:cNvPr id="1214" name="Google Shape;1214;p153"/>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5" name="Google Shape;1215;p153"/>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6" name="Google Shape;1216;p153"/>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7" name="Google Shape;1217;p153"/>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8" name="Google Shape;1218;p153"/>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19" name="Google Shape;1219;p153"/>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0" name="Google Shape;1220;p153"/>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1" name="Google Shape;1221;p153"/>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2" name="Google Shape;1222;p153"/>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3" name="Google Shape;1223;p153"/>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4" name="Google Shape;1224;p153"/>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5" name="Google Shape;1225;p153"/>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6" name="Google Shape;1226;p153"/>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7" name="Google Shape;1227;p153"/>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8" name="Google Shape;1228;p153"/>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29" name="Google Shape;1229;p153"/>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0" name="Google Shape;1230;p153"/>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1" name="Google Shape;1231;p153"/>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2" name="Google Shape;1232;p153"/>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3" name="Google Shape;1233;p153"/>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4" name="Google Shape;1234;p153"/>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5" name="Google Shape;1235;p153"/>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6" name="Google Shape;1236;p153"/>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7" name="Google Shape;1237;p153"/>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8" name="Google Shape;1238;p153"/>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39" name="Google Shape;1239;p153"/>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0" name="Google Shape;1240;p153"/>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1" name="Google Shape;1241;p153"/>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2" name="Google Shape;1242;p153"/>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3" name="Google Shape;1243;p153"/>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4" name="Google Shape;1244;p153"/>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5" name="Google Shape;1245;p153"/>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6" name="Google Shape;1246;p153"/>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7" name="Google Shape;1247;p153"/>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8" name="Google Shape;1248;p153"/>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49" name="Google Shape;1249;p153"/>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50" name="Google Shape;1250;p153"/>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51" name="Google Shape;1251;p153"/>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52" name="Google Shape;1252;p153"/>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1253" name="Google Shape;1253;p15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254" name="Google Shape;1254;p15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u="none">
                <a:solidFill>
                  <a:schemeClr val="lt2"/>
                </a:solidFill>
                <a:latin typeface="Sorts Mill Goudy"/>
                <a:ea typeface="Sorts Mill Goudy"/>
                <a:cs typeface="Sorts Mill Goudy"/>
                <a:sym typeface="Sorts Mill Goudy"/>
              </a:rPr>
              <a:t>Stock Market</a:t>
            </a:r>
            <a:endParaRPr sz="1100"/>
          </a:p>
        </p:txBody>
      </p:sp>
      <p:grpSp>
        <p:nvGrpSpPr>
          <p:cNvPr id="1255" name="Google Shape;1255;p153"/>
          <p:cNvGrpSpPr/>
          <p:nvPr/>
        </p:nvGrpSpPr>
        <p:grpSpPr>
          <a:xfrm flipH="1">
            <a:off x="5755834" y="49100"/>
            <a:ext cx="1338690" cy="525840"/>
            <a:chOff x="4962336" y="3783980"/>
            <a:chExt cx="2602430" cy="1083983"/>
          </a:xfrm>
        </p:grpSpPr>
        <p:grpSp>
          <p:nvGrpSpPr>
            <p:cNvPr id="1256" name="Google Shape;1256;p153"/>
            <p:cNvGrpSpPr/>
            <p:nvPr/>
          </p:nvGrpSpPr>
          <p:grpSpPr>
            <a:xfrm flipH="1">
              <a:off x="4962336" y="3783980"/>
              <a:ext cx="1187942" cy="1083983"/>
              <a:chOff x="760050" y="2874625"/>
              <a:chExt cx="1485485" cy="1355487"/>
            </a:xfrm>
          </p:grpSpPr>
          <p:sp>
            <p:nvSpPr>
              <p:cNvPr id="1257" name="Google Shape;1257;p153"/>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58" name="Google Shape;1258;p153"/>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59" name="Google Shape;1259;p153"/>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0" name="Google Shape;1260;p153"/>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261" name="Google Shape;1261;p153"/>
            <p:cNvGrpSpPr/>
            <p:nvPr/>
          </p:nvGrpSpPr>
          <p:grpSpPr>
            <a:xfrm>
              <a:off x="5822224" y="3955594"/>
              <a:ext cx="1742542" cy="795716"/>
              <a:chOff x="5327405" y="4041600"/>
              <a:chExt cx="1554315" cy="709764"/>
            </a:xfrm>
          </p:grpSpPr>
          <p:sp>
            <p:nvSpPr>
              <p:cNvPr id="1262" name="Google Shape;1262;p153"/>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3" name="Google Shape;1263;p153"/>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4" name="Google Shape;1264;p153"/>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5" name="Google Shape;1265;p153"/>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6" name="Google Shape;1266;p153"/>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7" name="Google Shape;1267;p153"/>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8" name="Google Shape;1268;p153"/>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69" name="Google Shape;1269;p153"/>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0" name="Google Shape;1270;p153"/>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1" name="Google Shape;1271;p153"/>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2" name="Google Shape;1272;p153"/>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3" name="Google Shape;1273;p153"/>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4" name="Google Shape;1274;p153"/>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5" name="Google Shape;1275;p153"/>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6" name="Google Shape;1276;p153"/>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7" name="Google Shape;1277;p153"/>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8" name="Google Shape;1278;p153"/>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79" name="Google Shape;1279;p153"/>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0" name="Google Shape;1280;p153"/>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1" name="Google Shape;1281;p153"/>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2" name="Google Shape;1282;p153"/>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3" name="Google Shape;1283;p153"/>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4" name="Google Shape;1284;p153"/>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5" name="Google Shape;1285;p153"/>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6" name="Google Shape;1286;p153"/>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7" name="Google Shape;1287;p153"/>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8" name="Google Shape;1288;p153"/>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89" name="Google Shape;1289;p153"/>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0" name="Google Shape;1290;p153"/>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1" name="Google Shape;1291;p153"/>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2" name="Google Shape;1292;p153"/>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3" name="Google Shape;1293;p153"/>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4" name="Google Shape;1294;p153"/>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5" name="Google Shape;1295;p153"/>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6" name="Google Shape;1296;p153"/>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7" name="Google Shape;1297;p153"/>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8" name="Google Shape;1298;p153"/>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299" name="Google Shape;1299;p153"/>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00" name="Google Shape;1300;p153"/>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1301" name="Google Shape;1301;p153"/>
          <p:cNvPicPr preferRelativeResize="0"/>
          <p:nvPr/>
        </p:nvPicPr>
        <p:blipFill rotWithShape="1">
          <a:blip r:embed="rId4">
            <a:alphaModFix/>
          </a:blip>
          <a:srcRect r="72316"/>
          <a:stretch/>
        </p:blipFill>
        <p:spPr>
          <a:xfrm>
            <a:off x="6711900" y="2898844"/>
            <a:ext cx="2220686" cy="2079675"/>
          </a:xfrm>
          <a:prstGeom prst="rect">
            <a:avLst/>
          </a:prstGeom>
          <a:noFill/>
          <a:ln>
            <a:noFill/>
          </a:ln>
        </p:spPr>
      </p:pic>
      <p:sp>
        <p:nvSpPr>
          <p:cNvPr id="1302" name="Google Shape;1302;p153"/>
          <p:cNvSpPr/>
          <p:nvPr/>
        </p:nvSpPr>
        <p:spPr>
          <a:xfrm rot="5400000">
            <a:off x="5400844" y="2747306"/>
            <a:ext cx="1320000" cy="1251600"/>
          </a:xfrm>
          <a:prstGeom prst="ben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Shape 1306"/>
        <p:cNvGrpSpPr/>
        <p:nvPr/>
      </p:nvGrpSpPr>
      <p:grpSpPr>
        <a:xfrm>
          <a:off x="0" y="0"/>
          <a:ext cx="0" cy="0"/>
          <a:chOff x="0" y="0"/>
          <a:chExt cx="0" cy="0"/>
        </a:xfrm>
      </p:grpSpPr>
      <p:grpSp>
        <p:nvGrpSpPr>
          <p:cNvPr id="1307" name="Google Shape;1307;p154"/>
          <p:cNvGrpSpPr/>
          <p:nvPr/>
        </p:nvGrpSpPr>
        <p:grpSpPr>
          <a:xfrm>
            <a:off x="2002797" y="46714"/>
            <a:ext cx="1387095" cy="525840"/>
            <a:chOff x="4962336" y="3783980"/>
            <a:chExt cx="2602430" cy="1083983"/>
          </a:xfrm>
        </p:grpSpPr>
        <p:grpSp>
          <p:nvGrpSpPr>
            <p:cNvPr id="1308" name="Google Shape;1308;p154"/>
            <p:cNvGrpSpPr/>
            <p:nvPr/>
          </p:nvGrpSpPr>
          <p:grpSpPr>
            <a:xfrm flipH="1">
              <a:off x="4962336" y="3783980"/>
              <a:ext cx="1187942" cy="1083983"/>
              <a:chOff x="760050" y="2874625"/>
              <a:chExt cx="1485485" cy="1355487"/>
            </a:xfrm>
          </p:grpSpPr>
          <p:sp>
            <p:nvSpPr>
              <p:cNvPr id="1309" name="Google Shape;1309;p154"/>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0" name="Google Shape;1310;p154"/>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1" name="Google Shape;1311;p154"/>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2" name="Google Shape;1312;p154"/>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313" name="Google Shape;1313;p154"/>
            <p:cNvGrpSpPr/>
            <p:nvPr/>
          </p:nvGrpSpPr>
          <p:grpSpPr>
            <a:xfrm>
              <a:off x="5822224" y="3955594"/>
              <a:ext cx="1742542" cy="795716"/>
              <a:chOff x="5327405" y="4041600"/>
              <a:chExt cx="1554315" cy="709764"/>
            </a:xfrm>
          </p:grpSpPr>
          <p:sp>
            <p:nvSpPr>
              <p:cNvPr id="1314" name="Google Shape;1314;p154"/>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5" name="Google Shape;1315;p154"/>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6" name="Google Shape;1316;p154"/>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7" name="Google Shape;1317;p154"/>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8" name="Google Shape;1318;p154"/>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19" name="Google Shape;1319;p154"/>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0" name="Google Shape;1320;p154"/>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1" name="Google Shape;1321;p154"/>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2" name="Google Shape;1322;p154"/>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3" name="Google Shape;1323;p154"/>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4" name="Google Shape;1324;p154"/>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5" name="Google Shape;1325;p154"/>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6" name="Google Shape;1326;p154"/>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7" name="Google Shape;1327;p154"/>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8" name="Google Shape;1328;p154"/>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29" name="Google Shape;1329;p154"/>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0" name="Google Shape;1330;p154"/>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1" name="Google Shape;1331;p154"/>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2" name="Google Shape;1332;p154"/>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3" name="Google Shape;1333;p154"/>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4" name="Google Shape;1334;p154"/>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5" name="Google Shape;1335;p154"/>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6" name="Google Shape;1336;p154"/>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7" name="Google Shape;1337;p154"/>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8" name="Google Shape;1338;p154"/>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39" name="Google Shape;1339;p154"/>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0" name="Google Shape;1340;p154"/>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1" name="Google Shape;1341;p154"/>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2" name="Google Shape;1342;p154"/>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3" name="Google Shape;1343;p154"/>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4" name="Google Shape;1344;p154"/>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5" name="Google Shape;1345;p154"/>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6" name="Google Shape;1346;p154"/>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7" name="Google Shape;1347;p154"/>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8" name="Google Shape;1348;p154"/>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49" name="Google Shape;1349;p154"/>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50" name="Google Shape;1350;p154"/>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51" name="Google Shape;1351;p154"/>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52" name="Google Shape;1352;p154"/>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1353" name="Google Shape;1353;p15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354" name="Google Shape;1354;p15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Stock Market</a:t>
            </a:r>
            <a:endParaRPr sz="1100"/>
          </a:p>
        </p:txBody>
      </p:sp>
      <p:grpSp>
        <p:nvGrpSpPr>
          <p:cNvPr id="1355" name="Google Shape;1355;p154"/>
          <p:cNvGrpSpPr/>
          <p:nvPr/>
        </p:nvGrpSpPr>
        <p:grpSpPr>
          <a:xfrm flipH="1">
            <a:off x="5755834" y="49100"/>
            <a:ext cx="1338690" cy="525840"/>
            <a:chOff x="4962336" y="3783980"/>
            <a:chExt cx="2602430" cy="1083983"/>
          </a:xfrm>
        </p:grpSpPr>
        <p:grpSp>
          <p:nvGrpSpPr>
            <p:cNvPr id="1356" name="Google Shape;1356;p154"/>
            <p:cNvGrpSpPr/>
            <p:nvPr/>
          </p:nvGrpSpPr>
          <p:grpSpPr>
            <a:xfrm flipH="1">
              <a:off x="4962336" y="3783980"/>
              <a:ext cx="1187942" cy="1083983"/>
              <a:chOff x="760050" y="2874625"/>
              <a:chExt cx="1485485" cy="1355487"/>
            </a:xfrm>
          </p:grpSpPr>
          <p:sp>
            <p:nvSpPr>
              <p:cNvPr id="1357" name="Google Shape;1357;p154"/>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58" name="Google Shape;1358;p154"/>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59" name="Google Shape;1359;p154"/>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0" name="Google Shape;1360;p154"/>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361" name="Google Shape;1361;p154"/>
            <p:cNvGrpSpPr/>
            <p:nvPr/>
          </p:nvGrpSpPr>
          <p:grpSpPr>
            <a:xfrm>
              <a:off x="5822224" y="3955594"/>
              <a:ext cx="1742542" cy="795716"/>
              <a:chOff x="5327405" y="4041600"/>
              <a:chExt cx="1554315" cy="709764"/>
            </a:xfrm>
          </p:grpSpPr>
          <p:sp>
            <p:nvSpPr>
              <p:cNvPr id="1362" name="Google Shape;1362;p154"/>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3" name="Google Shape;1363;p154"/>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4" name="Google Shape;1364;p154"/>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5" name="Google Shape;1365;p154"/>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6" name="Google Shape;1366;p154"/>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7" name="Google Shape;1367;p154"/>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8" name="Google Shape;1368;p154"/>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69" name="Google Shape;1369;p154"/>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0" name="Google Shape;1370;p154"/>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1" name="Google Shape;1371;p154"/>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2" name="Google Shape;1372;p154"/>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3" name="Google Shape;1373;p154"/>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4" name="Google Shape;1374;p154"/>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5" name="Google Shape;1375;p154"/>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6" name="Google Shape;1376;p154"/>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7" name="Google Shape;1377;p154"/>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8" name="Google Shape;1378;p154"/>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79" name="Google Shape;1379;p154"/>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0" name="Google Shape;1380;p154"/>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1" name="Google Shape;1381;p154"/>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2" name="Google Shape;1382;p154"/>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3" name="Google Shape;1383;p154"/>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4" name="Google Shape;1384;p154"/>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5" name="Google Shape;1385;p154"/>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6" name="Google Shape;1386;p154"/>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7" name="Google Shape;1387;p154"/>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8" name="Google Shape;1388;p154"/>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89" name="Google Shape;1389;p154"/>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0" name="Google Shape;1390;p154"/>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1" name="Google Shape;1391;p154"/>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2" name="Google Shape;1392;p154"/>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3" name="Google Shape;1393;p154"/>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4" name="Google Shape;1394;p154"/>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5" name="Google Shape;1395;p154"/>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6" name="Google Shape;1396;p154"/>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7" name="Google Shape;1397;p154"/>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8" name="Google Shape;1398;p154"/>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399" name="Google Shape;1399;p154"/>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400" name="Google Shape;1400;p154"/>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sp>
        <p:nvSpPr>
          <p:cNvPr id="1401" name="Google Shape;1401;p154"/>
          <p:cNvSpPr txBox="1"/>
          <p:nvPr/>
        </p:nvSpPr>
        <p:spPr>
          <a:xfrm>
            <a:off x="3389513" y="833841"/>
            <a:ext cx="5519700" cy="2079600"/>
          </a:xfrm>
          <a:prstGeom prst="rect">
            <a:avLst/>
          </a:prstGeom>
          <a:solidFill>
            <a:schemeClr val="lt1"/>
          </a:solid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100"/>
              <a:buFont typeface="Noto Sans Symbols"/>
              <a:buNone/>
            </a:pPr>
            <a:r>
              <a:rPr lang="en" sz="1400" b="1">
                <a:solidFill>
                  <a:schemeClr val="dk1"/>
                </a:solidFill>
                <a:latin typeface="Sorts Mill Goudy"/>
                <a:ea typeface="Sorts Mill Goudy"/>
                <a:cs typeface="Sorts Mill Goudy"/>
                <a:sym typeface="Sorts Mill Goudy"/>
              </a:rPr>
              <a:t>Stock Market Performance on February 15 and 16:</a:t>
            </a:r>
            <a:endParaRPr sz="1000" b="1"/>
          </a:p>
          <a:p>
            <a:pPr marL="342900" marR="0" lvl="0" indent="-254000" algn="l" rtl="0">
              <a:lnSpc>
                <a:spcPct val="110000"/>
              </a:lnSpc>
              <a:spcBef>
                <a:spcPts val="1200"/>
              </a:spcBef>
              <a:spcAft>
                <a:spcPts val="0"/>
              </a:spcAft>
              <a:buSzPts val="1400"/>
              <a:buFont typeface="Sorts Mill Goudy"/>
              <a:buChar char="●"/>
            </a:pPr>
            <a:r>
              <a:rPr lang="en" sz="1400" b="1">
                <a:solidFill>
                  <a:schemeClr val="dk1"/>
                </a:solidFill>
                <a:latin typeface="Sorts Mill Goudy"/>
                <a:ea typeface="Sorts Mill Goudy"/>
                <a:cs typeface="Sorts Mill Goudy"/>
                <a:sym typeface="Sorts Mill Goudy"/>
              </a:rPr>
              <a:t>For every share purchased of </a:t>
            </a:r>
            <a:r>
              <a:rPr lang="en" sz="1400" b="1">
                <a:solidFill>
                  <a:srgbClr val="0066FF"/>
                </a:solidFill>
                <a:latin typeface="Sorts Mill Goudy"/>
                <a:ea typeface="Sorts Mill Goudy"/>
                <a:cs typeface="Sorts Mill Goudy"/>
                <a:sym typeface="Sorts Mill Goudy"/>
              </a:rPr>
              <a:t>Amazon, you get 210 USD.</a:t>
            </a:r>
            <a:endParaRPr sz="1400" b="1">
              <a:solidFill>
                <a:schemeClr val="dk1"/>
              </a:solidFill>
              <a:latin typeface="Sorts Mill Goudy"/>
              <a:ea typeface="Sorts Mill Goudy"/>
              <a:cs typeface="Sorts Mill Goudy"/>
              <a:sym typeface="Sorts Mill Goudy"/>
            </a:endParaRPr>
          </a:p>
          <a:p>
            <a:pPr marL="342900" marR="0" lvl="0" indent="-254000" algn="l" rtl="0">
              <a:lnSpc>
                <a:spcPct val="110000"/>
              </a:lnSpc>
              <a:spcBef>
                <a:spcPts val="0"/>
              </a:spcBef>
              <a:spcAft>
                <a:spcPts val="0"/>
              </a:spcAft>
              <a:buSzPts val="1400"/>
              <a:buFont typeface="Sorts Mill Goudy"/>
              <a:buChar char="●"/>
            </a:pPr>
            <a:r>
              <a:rPr lang="en" sz="1400" b="1">
                <a:solidFill>
                  <a:schemeClr val="dk1"/>
                </a:solidFill>
                <a:latin typeface="Sorts Mill Goudy"/>
                <a:ea typeface="Sorts Mill Goudy"/>
                <a:cs typeface="Sorts Mill Goudy"/>
                <a:sym typeface="Sorts Mill Goudy"/>
              </a:rPr>
              <a:t>For every share purchased of </a:t>
            </a:r>
            <a:r>
              <a:rPr lang="en" sz="1400" b="1">
                <a:solidFill>
                  <a:srgbClr val="0066FF"/>
                </a:solidFill>
                <a:latin typeface="Sorts Mill Goudy"/>
                <a:ea typeface="Sorts Mill Goudy"/>
                <a:cs typeface="Sorts Mill Goudy"/>
                <a:sym typeface="Sorts Mill Goudy"/>
              </a:rPr>
              <a:t>Apple, you get 180 USD.</a:t>
            </a:r>
            <a:endParaRPr sz="1400" b="1">
              <a:solidFill>
                <a:schemeClr val="dk1"/>
              </a:solidFill>
              <a:latin typeface="Sorts Mill Goudy"/>
              <a:ea typeface="Sorts Mill Goudy"/>
              <a:cs typeface="Sorts Mill Goudy"/>
              <a:sym typeface="Sorts Mill Goudy"/>
            </a:endParaRPr>
          </a:p>
          <a:p>
            <a:pPr marL="342900" marR="0" lvl="0" indent="-254000" algn="l" rtl="0">
              <a:lnSpc>
                <a:spcPct val="110000"/>
              </a:lnSpc>
              <a:spcBef>
                <a:spcPts val="0"/>
              </a:spcBef>
              <a:spcAft>
                <a:spcPts val="0"/>
              </a:spcAft>
              <a:buSzPts val="1400"/>
              <a:buFont typeface="Sorts Mill Goudy"/>
              <a:buChar char="●"/>
            </a:pPr>
            <a:r>
              <a:rPr lang="en" sz="1400" b="1">
                <a:solidFill>
                  <a:schemeClr val="dk1"/>
                </a:solidFill>
                <a:latin typeface="Sorts Mill Goudy"/>
                <a:ea typeface="Sorts Mill Goudy"/>
                <a:cs typeface="Sorts Mill Goudy"/>
                <a:sym typeface="Sorts Mill Goudy"/>
              </a:rPr>
              <a:t>For every share purchased of China Petroleum, you get 120 USD. </a:t>
            </a:r>
            <a:endParaRPr sz="1400" b="1">
              <a:solidFill>
                <a:schemeClr val="dk1"/>
              </a:solidFill>
              <a:latin typeface="Sorts Mill Goudy"/>
              <a:ea typeface="Sorts Mill Goudy"/>
              <a:cs typeface="Sorts Mill Goudy"/>
              <a:sym typeface="Sorts Mill Goudy"/>
            </a:endParaRPr>
          </a:p>
          <a:p>
            <a:pPr marL="342900" marR="0" lvl="0" indent="-254000" algn="l" rtl="0">
              <a:lnSpc>
                <a:spcPct val="110000"/>
              </a:lnSpc>
              <a:spcBef>
                <a:spcPts val="0"/>
              </a:spcBef>
              <a:spcAft>
                <a:spcPts val="0"/>
              </a:spcAft>
              <a:buSzPts val="1400"/>
              <a:buFont typeface="Sorts Mill Goudy"/>
              <a:buChar char="●"/>
            </a:pPr>
            <a:r>
              <a:rPr lang="en" sz="1400" b="1">
                <a:solidFill>
                  <a:schemeClr val="dk1"/>
                </a:solidFill>
                <a:latin typeface="Sorts Mill Goudy"/>
                <a:ea typeface="Sorts Mill Goudy"/>
                <a:cs typeface="Sorts Mill Goudy"/>
                <a:sym typeface="Sorts Mill Goudy"/>
              </a:rPr>
              <a:t>For every share purchased of </a:t>
            </a:r>
            <a:r>
              <a:rPr lang="en" sz="1400" b="1">
                <a:solidFill>
                  <a:srgbClr val="FF0000"/>
                </a:solidFill>
                <a:latin typeface="Sorts Mill Goudy"/>
                <a:ea typeface="Sorts Mill Goudy"/>
                <a:cs typeface="Sorts Mill Goudy"/>
                <a:sym typeface="Sorts Mill Goudy"/>
              </a:rPr>
              <a:t>CVS Health, you get 80 USD.</a:t>
            </a:r>
            <a:endParaRPr sz="1400" b="1">
              <a:solidFill>
                <a:schemeClr val="dk1"/>
              </a:solidFill>
              <a:latin typeface="Sorts Mill Goudy"/>
              <a:ea typeface="Sorts Mill Goudy"/>
              <a:cs typeface="Sorts Mill Goudy"/>
              <a:sym typeface="Sorts Mill Goudy"/>
            </a:endParaRPr>
          </a:p>
          <a:p>
            <a:pPr marL="342900" marR="0" lvl="0" indent="-254000" algn="l" rtl="0">
              <a:lnSpc>
                <a:spcPct val="110000"/>
              </a:lnSpc>
              <a:spcBef>
                <a:spcPts val="0"/>
              </a:spcBef>
              <a:spcAft>
                <a:spcPts val="0"/>
              </a:spcAft>
              <a:buSzPts val="1400"/>
              <a:buFont typeface="Sorts Mill Goudy"/>
              <a:buChar char="●"/>
            </a:pPr>
            <a:r>
              <a:rPr lang="en" sz="1400" b="1">
                <a:solidFill>
                  <a:schemeClr val="dk1"/>
                </a:solidFill>
                <a:latin typeface="Sorts Mill Goudy"/>
                <a:ea typeface="Sorts Mill Goudy"/>
                <a:cs typeface="Sorts Mill Goudy"/>
                <a:sym typeface="Sorts Mill Goudy"/>
              </a:rPr>
              <a:t>For every share purchased of </a:t>
            </a:r>
            <a:r>
              <a:rPr lang="en" sz="1400" b="1">
                <a:solidFill>
                  <a:srgbClr val="FF0000"/>
                </a:solidFill>
                <a:latin typeface="Sorts Mill Goudy"/>
                <a:ea typeface="Sorts Mill Goudy"/>
                <a:cs typeface="Sorts Mill Goudy"/>
                <a:sym typeface="Sorts Mill Goudy"/>
              </a:rPr>
              <a:t>Volkswagen, you get 20 USD.</a:t>
            </a:r>
            <a:endParaRPr sz="1400" b="1">
              <a:solidFill>
                <a:schemeClr val="dk1"/>
              </a:solidFill>
              <a:latin typeface="Sorts Mill Goudy"/>
              <a:ea typeface="Sorts Mill Goudy"/>
              <a:cs typeface="Sorts Mill Goudy"/>
              <a:sym typeface="Sorts Mill Goudy"/>
            </a:endParaRPr>
          </a:p>
          <a:p>
            <a:pPr marL="342900" marR="0" lvl="0" indent="-254000" algn="l" rtl="0">
              <a:lnSpc>
                <a:spcPct val="110000"/>
              </a:lnSpc>
              <a:spcBef>
                <a:spcPts val="0"/>
              </a:spcBef>
              <a:spcAft>
                <a:spcPts val="0"/>
              </a:spcAft>
              <a:buSzPts val="1400"/>
              <a:buFont typeface="Sorts Mill Goudy"/>
              <a:buChar char="●"/>
            </a:pPr>
            <a:r>
              <a:rPr lang="en" sz="1400" b="1">
                <a:solidFill>
                  <a:schemeClr val="dk1"/>
                </a:solidFill>
                <a:latin typeface="Sorts Mill Goudy"/>
                <a:ea typeface="Sorts Mill Goudy"/>
                <a:cs typeface="Sorts Mill Goudy"/>
                <a:sym typeface="Sorts Mill Goudy"/>
              </a:rPr>
              <a:t>For every share purchased of </a:t>
            </a:r>
            <a:r>
              <a:rPr lang="en" sz="1400" b="1">
                <a:solidFill>
                  <a:srgbClr val="FF0000"/>
                </a:solidFill>
                <a:latin typeface="Sorts Mill Goudy"/>
                <a:ea typeface="Sorts Mill Goudy"/>
                <a:cs typeface="Sorts Mill Goudy"/>
                <a:sym typeface="Sorts Mill Goudy"/>
              </a:rPr>
              <a:t>Tesla, you lose 10 USD.</a:t>
            </a:r>
            <a:br>
              <a:rPr lang="en" sz="1400" b="1">
                <a:solidFill>
                  <a:schemeClr val="dk1"/>
                </a:solidFill>
                <a:latin typeface="Sorts Mill Goudy"/>
                <a:ea typeface="Sorts Mill Goudy"/>
                <a:cs typeface="Sorts Mill Goudy"/>
                <a:sym typeface="Sorts Mill Goudy"/>
              </a:rPr>
            </a:br>
            <a:endParaRPr sz="1400" b="1">
              <a:solidFill>
                <a:schemeClr val="dk1"/>
              </a:solidFill>
              <a:latin typeface="Sorts Mill Goudy"/>
              <a:ea typeface="Sorts Mill Goudy"/>
              <a:cs typeface="Sorts Mill Goudy"/>
              <a:sym typeface="Sorts Mill Goudy"/>
            </a:endParaRPr>
          </a:p>
          <a:p>
            <a:pPr marL="0" marR="0" lvl="0" indent="0" algn="l" rtl="0">
              <a:lnSpc>
                <a:spcPct val="110000"/>
              </a:lnSpc>
              <a:spcBef>
                <a:spcPts val="1200"/>
              </a:spcBef>
              <a:spcAft>
                <a:spcPts val="1200"/>
              </a:spcAft>
              <a:buClr>
                <a:schemeClr val="lt2"/>
              </a:buClr>
              <a:buSzPts val="1100"/>
              <a:buFont typeface="Noto Sans Symbols"/>
              <a:buNone/>
            </a:pPr>
            <a:endParaRPr sz="1400" b="1">
              <a:solidFill>
                <a:schemeClr val="dk1"/>
              </a:solidFill>
              <a:latin typeface="Sorts Mill Goudy"/>
              <a:ea typeface="Sorts Mill Goudy"/>
              <a:cs typeface="Sorts Mill Goudy"/>
              <a:sym typeface="Sorts Mill Goudy"/>
            </a:endParaRPr>
          </a:p>
        </p:txBody>
      </p:sp>
      <p:pic>
        <p:nvPicPr>
          <p:cNvPr id="1402" name="Google Shape;1402;p154"/>
          <p:cNvPicPr preferRelativeResize="0"/>
          <p:nvPr/>
        </p:nvPicPr>
        <p:blipFill rotWithShape="1">
          <a:blip r:embed="rId4">
            <a:alphaModFix/>
          </a:blip>
          <a:srcRect l="49192" b="12572"/>
          <a:stretch/>
        </p:blipFill>
        <p:spPr>
          <a:xfrm>
            <a:off x="4841963" y="3088875"/>
            <a:ext cx="4067250" cy="1814569"/>
          </a:xfrm>
          <a:prstGeom prst="rect">
            <a:avLst/>
          </a:prstGeom>
          <a:noFill/>
          <a:ln>
            <a:noFill/>
          </a:ln>
        </p:spPr>
      </p:pic>
      <p:pic>
        <p:nvPicPr>
          <p:cNvPr id="1403" name="Google Shape;1403;p154"/>
          <p:cNvPicPr preferRelativeResize="0"/>
          <p:nvPr/>
        </p:nvPicPr>
        <p:blipFill rotWithShape="1">
          <a:blip r:embed="rId5">
            <a:alphaModFix/>
          </a:blip>
          <a:srcRect l="8533" r="36015"/>
          <a:stretch/>
        </p:blipFill>
        <p:spPr>
          <a:xfrm>
            <a:off x="222881" y="3088819"/>
            <a:ext cx="3008945" cy="1814626"/>
          </a:xfrm>
          <a:prstGeom prst="rect">
            <a:avLst/>
          </a:prstGeom>
          <a:noFill/>
          <a:ln>
            <a:noFill/>
          </a:ln>
        </p:spPr>
      </p:pic>
      <p:sp>
        <p:nvSpPr>
          <p:cNvPr id="1404" name="Google Shape;1404;p154"/>
          <p:cNvSpPr txBox="1"/>
          <p:nvPr/>
        </p:nvSpPr>
        <p:spPr>
          <a:xfrm>
            <a:off x="3389513" y="3088875"/>
            <a:ext cx="1452300" cy="18147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1200"/>
              </a:spcBef>
              <a:spcAft>
                <a:spcPts val="1200"/>
              </a:spcAft>
              <a:buClr>
                <a:schemeClr val="lt2"/>
              </a:buClr>
              <a:buSzPts val="900"/>
              <a:buFont typeface="Noto Sans Symbols"/>
              <a:buNone/>
            </a:pPr>
            <a:r>
              <a:rPr lang="en" sz="1500" b="1">
                <a:solidFill>
                  <a:srgbClr val="FFCCFF"/>
                </a:solidFill>
                <a:latin typeface="Sorts Mill Goudy"/>
                <a:ea typeface="Sorts Mill Goudy"/>
                <a:cs typeface="Sorts Mill Goudy"/>
                <a:sym typeface="Sorts Mill Goudy"/>
              </a:rPr>
              <a:t>Now write down how much you gained or lost in your profits/losses tracker →</a:t>
            </a:r>
            <a:endParaRPr sz="1400" b="1" i="0" u="none" strike="noStrike" cap="none">
              <a:solidFill>
                <a:schemeClr val="lt2"/>
              </a:solidFill>
              <a:latin typeface="Sorts Mill Goudy"/>
              <a:ea typeface="Sorts Mill Goudy"/>
              <a:cs typeface="Sorts Mill Goudy"/>
              <a:sym typeface="Sorts Mill Goudy"/>
            </a:endParaRPr>
          </a:p>
        </p:txBody>
      </p:sp>
      <p:sp>
        <p:nvSpPr>
          <p:cNvPr id="1405" name="Google Shape;1405;p154"/>
          <p:cNvSpPr txBox="1"/>
          <p:nvPr/>
        </p:nvSpPr>
        <p:spPr>
          <a:xfrm>
            <a:off x="147578" y="829238"/>
            <a:ext cx="3180300" cy="20031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400" b="1" i="0" u="none" strike="noStrike" cap="none">
                <a:solidFill>
                  <a:schemeClr val="lt1"/>
                </a:solidFill>
                <a:latin typeface="Sorts Mill Goudy"/>
                <a:ea typeface="Sorts Mill Goudy"/>
                <a:cs typeface="Sorts Mill Goudy"/>
                <a:sym typeface="Sorts Mill Goudy"/>
              </a:rPr>
              <a:t>Stock Market Cost of Shares as of</a:t>
            </a:r>
            <a:r>
              <a:rPr lang="en" sz="1400" b="1">
                <a:solidFill>
                  <a:schemeClr val="lt1"/>
                </a:solidFill>
                <a:latin typeface="Sorts Mill Goudy"/>
                <a:ea typeface="Sorts Mill Goudy"/>
                <a:cs typeface="Sorts Mill Goudy"/>
                <a:sym typeface="Sorts Mill Goudy"/>
              </a:rPr>
              <a:t> February 15 and 16</a:t>
            </a:r>
            <a:r>
              <a:rPr lang="en" sz="1400" b="1" i="0" u="none" strike="noStrike" cap="none">
                <a:solidFill>
                  <a:schemeClr val="lt1"/>
                </a:solidFill>
                <a:latin typeface="Sorts Mill Goudy"/>
                <a:ea typeface="Sorts Mill Goudy"/>
                <a:cs typeface="Sorts Mill Goudy"/>
                <a:sym typeface="Sorts Mill Goudy"/>
              </a:rPr>
              <a:t>:</a:t>
            </a:r>
            <a:endParaRPr sz="1100"/>
          </a:p>
          <a:p>
            <a:pPr marL="0" marR="0" lvl="0" indent="0" algn="l" rtl="0">
              <a:lnSpc>
                <a:spcPct val="110000"/>
              </a:lnSpc>
              <a:spcBef>
                <a:spcPts val="1200"/>
              </a:spcBef>
              <a:spcAft>
                <a:spcPts val="1200"/>
              </a:spcAft>
              <a:buClr>
                <a:schemeClr val="lt2"/>
              </a:buClr>
              <a:buSzPts val="900"/>
              <a:buFont typeface="Noto Sans Symbols"/>
              <a:buNone/>
            </a:pPr>
            <a:r>
              <a:rPr lang="en" sz="1400" b="1" i="0" u="none" strike="noStrike" cap="none">
                <a:solidFill>
                  <a:schemeClr val="lt1"/>
                </a:solidFill>
                <a:latin typeface="Sorts Mill Goudy"/>
                <a:ea typeface="Sorts Mill Goudy"/>
                <a:cs typeface="Sorts Mill Goudy"/>
                <a:sym typeface="Sorts Mill Goudy"/>
              </a:rPr>
              <a:t>Amazon: 1 share = 200 USD.</a:t>
            </a:r>
            <a:br>
              <a:rPr lang="en" sz="1400" b="1" i="0" u="none" strike="noStrike" cap="none">
                <a:solidFill>
                  <a:schemeClr val="lt1"/>
                </a:solidFill>
                <a:latin typeface="Sorts Mill Goudy"/>
                <a:ea typeface="Sorts Mill Goudy"/>
                <a:cs typeface="Sorts Mill Goudy"/>
                <a:sym typeface="Sorts Mill Goudy"/>
              </a:rPr>
            </a:br>
            <a:r>
              <a:rPr lang="en" sz="1400" b="1" i="0" u="none" strike="noStrike" cap="none">
                <a:solidFill>
                  <a:schemeClr val="lt1"/>
                </a:solidFill>
                <a:latin typeface="Sorts Mill Goudy"/>
                <a:ea typeface="Sorts Mill Goudy"/>
                <a:cs typeface="Sorts Mill Goudy"/>
                <a:sym typeface="Sorts Mill Goudy"/>
              </a:rPr>
              <a:t>Apple: 1 share = 160 USD.</a:t>
            </a:r>
            <a:br>
              <a:rPr lang="en" sz="1400" b="1" i="0" u="none" strike="noStrike" cap="none">
                <a:solidFill>
                  <a:schemeClr val="lt1"/>
                </a:solidFill>
                <a:latin typeface="Sorts Mill Goudy"/>
                <a:ea typeface="Sorts Mill Goudy"/>
                <a:cs typeface="Sorts Mill Goudy"/>
                <a:sym typeface="Sorts Mill Goudy"/>
              </a:rPr>
            </a:br>
            <a:r>
              <a:rPr lang="en" sz="1400" b="1" i="0" u="none" strike="noStrike" cap="none">
                <a:solidFill>
                  <a:schemeClr val="lt1"/>
                </a:solidFill>
                <a:latin typeface="Sorts Mill Goudy"/>
                <a:ea typeface="Sorts Mill Goudy"/>
                <a:cs typeface="Sorts Mill Goudy"/>
                <a:sym typeface="Sorts Mill Goudy"/>
              </a:rPr>
              <a:t>China Petroleum: 1 share = 120 USD.</a:t>
            </a:r>
            <a:br>
              <a:rPr lang="en" sz="1400" b="1" i="0" u="none" strike="noStrike" cap="none">
                <a:solidFill>
                  <a:schemeClr val="lt1"/>
                </a:solidFill>
                <a:latin typeface="Sorts Mill Goudy"/>
                <a:ea typeface="Sorts Mill Goudy"/>
                <a:cs typeface="Sorts Mill Goudy"/>
                <a:sym typeface="Sorts Mill Goudy"/>
              </a:rPr>
            </a:br>
            <a:r>
              <a:rPr lang="en" sz="1400" b="1" i="0" u="none" strike="noStrike" cap="none">
                <a:solidFill>
                  <a:schemeClr val="lt1"/>
                </a:solidFill>
                <a:latin typeface="Sorts Mill Goudy"/>
                <a:ea typeface="Sorts Mill Goudy"/>
                <a:cs typeface="Sorts Mill Goudy"/>
                <a:sym typeface="Sorts Mill Goudy"/>
              </a:rPr>
              <a:t>CVS Health: 1 share = 100 USD.</a:t>
            </a:r>
            <a:br>
              <a:rPr lang="en" sz="1400" b="1" i="0" u="none" strike="noStrike" cap="none">
                <a:solidFill>
                  <a:schemeClr val="lt1"/>
                </a:solidFill>
                <a:latin typeface="Sorts Mill Goudy"/>
                <a:ea typeface="Sorts Mill Goudy"/>
                <a:cs typeface="Sorts Mill Goudy"/>
                <a:sym typeface="Sorts Mill Goudy"/>
              </a:rPr>
            </a:br>
            <a:r>
              <a:rPr lang="en" sz="1400" b="1" i="0" u="none" strike="noStrike" cap="none">
                <a:solidFill>
                  <a:schemeClr val="lt1"/>
                </a:solidFill>
                <a:latin typeface="Sorts Mill Goudy"/>
                <a:ea typeface="Sorts Mill Goudy"/>
                <a:cs typeface="Sorts Mill Goudy"/>
                <a:sym typeface="Sorts Mill Goudy"/>
              </a:rPr>
              <a:t>Volkswagen: 1 share = 50 USD.</a:t>
            </a:r>
            <a:br>
              <a:rPr lang="en" sz="1400" b="1" i="0" u="none" strike="noStrike" cap="none">
                <a:solidFill>
                  <a:schemeClr val="lt1"/>
                </a:solidFill>
                <a:latin typeface="Sorts Mill Goudy"/>
                <a:ea typeface="Sorts Mill Goudy"/>
                <a:cs typeface="Sorts Mill Goudy"/>
                <a:sym typeface="Sorts Mill Goudy"/>
              </a:rPr>
            </a:br>
            <a:r>
              <a:rPr lang="en" sz="1400" b="1" i="0" u="none" strike="noStrike" cap="none">
                <a:solidFill>
                  <a:schemeClr val="lt1"/>
                </a:solidFill>
                <a:latin typeface="Sorts Mill Goudy"/>
                <a:ea typeface="Sorts Mill Goudy"/>
                <a:cs typeface="Sorts Mill Goudy"/>
                <a:sym typeface="Sorts Mill Goudy"/>
              </a:rPr>
              <a:t>Tesla: 1 share = 20 USD.</a:t>
            </a:r>
            <a:br>
              <a:rPr lang="en" sz="1200" b="1" i="0" u="none" strike="noStrike" cap="none">
                <a:solidFill>
                  <a:schemeClr val="lt1"/>
                </a:solidFill>
                <a:latin typeface="Sorts Mill Goudy"/>
                <a:ea typeface="Sorts Mill Goudy"/>
                <a:cs typeface="Sorts Mill Goudy"/>
                <a:sym typeface="Sorts Mill Goudy"/>
              </a:rPr>
            </a:br>
            <a:endParaRPr sz="1200" b="1" i="0" u="none" strike="noStrike" cap="none">
              <a:solidFill>
                <a:schemeClr val="lt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0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0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0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0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01">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01">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01">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01">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0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Shape 1409"/>
        <p:cNvGrpSpPr/>
        <p:nvPr/>
      </p:nvGrpSpPr>
      <p:grpSpPr>
        <a:xfrm>
          <a:off x="0" y="0"/>
          <a:ext cx="0" cy="0"/>
          <a:chOff x="0" y="0"/>
          <a:chExt cx="0" cy="0"/>
        </a:xfrm>
      </p:grpSpPr>
      <p:pic>
        <p:nvPicPr>
          <p:cNvPr id="1410" name="Google Shape;1410;p155"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411" name="Google Shape;1411;p155"/>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Breaking News</a:t>
            </a:r>
            <a:endParaRPr sz="1100"/>
          </a:p>
        </p:txBody>
      </p:sp>
      <p:pic>
        <p:nvPicPr>
          <p:cNvPr id="1412" name="Google Shape;1412;p155" descr="480+ Breaking News Newspaper Illustrations, Royalty-Free Vector Graphics &amp;  Clip Art - iStock"/>
          <p:cNvPicPr preferRelativeResize="0"/>
          <p:nvPr/>
        </p:nvPicPr>
        <p:blipFill rotWithShape="1">
          <a:blip r:embed="rId4">
            <a:alphaModFix/>
          </a:blip>
          <a:srcRect t="27504" b="28147"/>
          <a:stretch/>
        </p:blipFill>
        <p:spPr>
          <a:xfrm>
            <a:off x="5991086" y="0"/>
            <a:ext cx="1636295" cy="541866"/>
          </a:xfrm>
          <a:prstGeom prst="rect">
            <a:avLst/>
          </a:prstGeom>
          <a:noFill/>
          <a:ln>
            <a:noFill/>
          </a:ln>
        </p:spPr>
      </p:pic>
      <p:pic>
        <p:nvPicPr>
          <p:cNvPr id="1413" name="Google Shape;1413;p155" descr="480+ Breaking News Newspaper Illustrations, Royalty-Free Vector Graphics &amp;  Clip Art - iStock"/>
          <p:cNvPicPr preferRelativeResize="0"/>
          <p:nvPr/>
        </p:nvPicPr>
        <p:blipFill rotWithShape="1">
          <a:blip r:embed="rId4">
            <a:alphaModFix/>
          </a:blip>
          <a:srcRect t="27504" b="28147"/>
          <a:stretch/>
        </p:blipFill>
        <p:spPr>
          <a:xfrm>
            <a:off x="1516620" y="-3170"/>
            <a:ext cx="1636295" cy="541866"/>
          </a:xfrm>
          <a:prstGeom prst="rect">
            <a:avLst/>
          </a:prstGeom>
          <a:noFill/>
          <a:ln>
            <a:noFill/>
          </a:ln>
        </p:spPr>
      </p:pic>
      <p:sp>
        <p:nvSpPr>
          <p:cNvPr id="1414" name="Google Shape;1414;p155"/>
          <p:cNvSpPr txBox="1"/>
          <p:nvPr/>
        </p:nvSpPr>
        <p:spPr>
          <a:xfrm>
            <a:off x="46425" y="780694"/>
            <a:ext cx="9097800" cy="6549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300"/>
              </a:spcBef>
              <a:spcAft>
                <a:spcPts val="0"/>
              </a:spcAft>
              <a:buClr>
                <a:schemeClr val="lt2"/>
              </a:buClr>
              <a:buSzPts val="1200"/>
              <a:buFont typeface="Noto Sans Symbols"/>
              <a:buNone/>
            </a:pPr>
            <a:r>
              <a:rPr lang="en" sz="1700">
                <a:solidFill>
                  <a:srgbClr val="FFFF00"/>
                </a:solidFill>
                <a:latin typeface="Sorts Mill Goudy"/>
                <a:ea typeface="Sorts Mill Goudy"/>
                <a:cs typeface="Sorts Mill Goudy"/>
                <a:sym typeface="Sorts Mill Goudy"/>
              </a:rPr>
              <a:t>1. Demand for all food products in the world increased. All food related businesses gain 1000 USD.</a:t>
            </a:r>
            <a:endParaRPr sz="1000"/>
          </a:p>
          <a:p>
            <a:pPr marL="0" marR="0" lvl="0" indent="0" algn="l" rtl="0">
              <a:lnSpc>
                <a:spcPct val="110000"/>
              </a:lnSpc>
              <a:spcBef>
                <a:spcPts val="800"/>
              </a:spcBef>
              <a:spcAft>
                <a:spcPts val="0"/>
              </a:spcAft>
              <a:buClr>
                <a:schemeClr val="lt2"/>
              </a:buClr>
              <a:buSzPts val="1200"/>
              <a:buFont typeface="Noto Sans Symbols"/>
              <a:buNone/>
            </a:pPr>
            <a:r>
              <a:rPr lang="en" sz="1700">
                <a:solidFill>
                  <a:srgbClr val="FFFF00"/>
                </a:solidFill>
                <a:latin typeface="Sorts Mill Goudy"/>
                <a:ea typeface="Sorts Mill Goudy"/>
                <a:cs typeface="Sorts Mill Goudy"/>
                <a:sym typeface="Sorts Mill Goudy"/>
              </a:rPr>
              <a:t>2. Supply of fabric in the world decreased. All fashion related businesses lose 200 USD.</a:t>
            </a:r>
            <a:endParaRPr sz="1000"/>
          </a:p>
          <a:p>
            <a:pPr marL="0" marR="0" lvl="0" indent="0" algn="l" rtl="0">
              <a:lnSpc>
                <a:spcPct val="110000"/>
              </a:lnSpc>
              <a:spcBef>
                <a:spcPts val="800"/>
              </a:spcBef>
              <a:spcAft>
                <a:spcPts val="0"/>
              </a:spcAft>
              <a:buClr>
                <a:schemeClr val="lt2"/>
              </a:buClr>
              <a:buSzPts val="1200"/>
              <a:buFont typeface="Noto Sans Symbols"/>
              <a:buNone/>
            </a:pPr>
            <a:r>
              <a:rPr lang="en" sz="1700">
                <a:solidFill>
                  <a:srgbClr val="FFFF00"/>
                </a:solidFill>
                <a:latin typeface="Sorts Mill Goudy"/>
                <a:ea typeface="Sorts Mill Goudy"/>
                <a:cs typeface="Sorts Mill Goudy"/>
                <a:sym typeface="Sorts Mill Goudy"/>
              </a:rPr>
              <a:t>3. Due to Amazon Forest Fires, there is a shortage of wood. All businesses that use wood as a natural resource lose 50 USD.</a:t>
            </a:r>
            <a:endParaRPr sz="1000"/>
          </a:p>
          <a:p>
            <a:pPr marL="0" marR="0" lvl="0" indent="0" algn="l" rtl="0">
              <a:lnSpc>
                <a:spcPct val="110000"/>
              </a:lnSpc>
              <a:spcBef>
                <a:spcPts val="800"/>
              </a:spcBef>
              <a:spcAft>
                <a:spcPts val="0"/>
              </a:spcAft>
              <a:buClr>
                <a:schemeClr val="lt2"/>
              </a:buClr>
              <a:buSzPts val="1200"/>
              <a:buFont typeface="Noto Sans Symbols"/>
              <a:buNone/>
            </a:pPr>
            <a:r>
              <a:rPr lang="en" sz="1700">
                <a:solidFill>
                  <a:srgbClr val="FFFF00"/>
                </a:solidFill>
                <a:latin typeface="Sorts Mill Goudy"/>
                <a:ea typeface="Sorts Mill Goudy"/>
                <a:cs typeface="Sorts Mill Goudy"/>
                <a:sym typeface="Sorts Mill Goudy"/>
              </a:rPr>
              <a:t>4. Due the discovery of new precious stones in Mozambique, there is a surplus of precious stones. All businesses that use precious stones as a natural resource gain 300 USD.</a:t>
            </a:r>
            <a:endParaRPr sz="1000"/>
          </a:p>
          <a:p>
            <a:pPr marL="0" marR="0" lvl="0" indent="0" algn="l" rtl="0">
              <a:lnSpc>
                <a:spcPct val="110000"/>
              </a:lnSpc>
              <a:spcBef>
                <a:spcPts val="800"/>
              </a:spcBef>
              <a:spcAft>
                <a:spcPts val="500"/>
              </a:spcAft>
              <a:buClr>
                <a:schemeClr val="lt2"/>
              </a:buClr>
              <a:buSzPts val="1200"/>
              <a:buFont typeface="Noto Sans Symbols"/>
              <a:buNone/>
            </a:pPr>
            <a:r>
              <a:rPr lang="en" sz="1700">
                <a:solidFill>
                  <a:srgbClr val="FFFF00"/>
                </a:solidFill>
                <a:latin typeface="Sorts Mill Goudy"/>
                <a:ea typeface="Sorts Mill Goudy"/>
                <a:cs typeface="Sorts Mill Goudy"/>
                <a:sym typeface="Sorts Mill Goudy"/>
              </a:rPr>
              <a:t>5. Egypt has increased tariffs for all goods passing through the Suez Canal. If you import or export to Asia, Oceana, Africa, or Europe, you lose 200 USD.</a:t>
            </a:r>
            <a:endParaRPr sz="1000"/>
          </a:p>
        </p:txBody>
      </p:sp>
      <p:sp>
        <p:nvSpPr>
          <p:cNvPr id="1415" name="Google Shape;1415;p155"/>
          <p:cNvSpPr txBox="1"/>
          <p:nvPr/>
        </p:nvSpPr>
        <p:spPr>
          <a:xfrm>
            <a:off x="115856" y="3607556"/>
            <a:ext cx="4228500" cy="6549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400"/>
              </a:spcBef>
              <a:spcAft>
                <a:spcPts val="0"/>
              </a:spcAft>
              <a:buClr>
                <a:schemeClr val="lt2"/>
              </a:buClr>
              <a:buSzPts val="1300"/>
              <a:buFont typeface="Noto Sans Symbols"/>
              <a:buNone/>
            </a:pPr>
            <a:r>
              <a:rPr lang="en" sz="1700">
                <a:solidFill>
                  <a:srgbClr val="FFCCFF"/>
                </a:solidFill>
                <a:latin typeface="Sorts Mill Goudy"/>
                <a:ea typeface="Sorts Mill Goudy"/>
                <a:cs typeface="Sorts Mill Goudy"/>
                <a:sym typeface="Sorts Mill Goudy"/>
              </a:rPr>
              <a:t>Fill out your log for today in this section in the bottom of section B. Now add any additional profits/losses that you encountered from your Breaking News. This is an example what it should look like →</a:t>
            </a:r>
            <a:endParaRPr sz="1700">
              <a:solidFill>
                <a:srgbClr val="FFCCFF"/>
              </a:solidFill>
              <a:latin typeface="Sorts Mill Goudy"/>
              <a:ea typeface="Sorts Mill Goudy"/>
              <a:cs typeface="Sorts Mill Goudy"/>
              <a:sym typeface="Sorts Mill Goudy"/>
            </a:endParaRPr>
          </a:p>
          <a:p>
            <a:pPr marL="0" lvl="0" indent="0" algn="l" rtl="0">
              <a:lnSpc>
                <a:spcPct val="110000"/>
              </a:lnSpc>
              <a:spcBef>
                <a:spcPts val="500"/>
              </a:spcBef>
              <a:spcAft>
                <a:spcPts val="0"/>
              </a:spcAft>
              <a:buClr>
                <a:schemeClr val="dk1"/>
              </a:buClr>
              <a:buSzPts val="800"/>
              <a:buFont typeface="Arial"/>
              <a:buNone/>
            </a:pPr>
            <a:endParaRPr sz="1700">
              <a:solidFill>
                <a:srgbClr val="FFCCFF"/>
              </a:solidFill>
              <a:latin typeface="Sorts Mill Goudy"/>
              <a:ea typeface="Sorts Mill Goudy"/>
              <a:cs typeface="Sorts Mill Goudy"/>
              <a:sym typeface="Sorts Mill Goudy"/>
            </a:endParaRPr>
          </a:p>
          <a:p>
            <a:pPr marL="0" marR="0" lvl="0" indent="0" algn="l" rtl="0">
              <a:lnSpc>
                <a:spcPct val="110000"/>
              </a:lnSpc>
              <a:spcBef>
                <a:spcPts val="500"/>
              </a:spcBef>
              <a:spcAft>
                <a:spcPts val="500"/>
              </a:spcAft>
              <a:buClr>
                <a:schemeClr val="lt2"/>
              </a:buClr>
              <a:buSzPts val="1300"/>
              <a:buFont typeface="Noto Sans Symbols"/>
              <a:buNone/>
            </a:pPr>
            <a:endParaRPr sz="1700">
              <a:solidFill>
                <a:srgbClr val="FFCCFF"/>
              </a:solidFill>
              <a:latin typeface="Sorts Mill Goudy"/>
              <a:ea typeface="Sorts Mill Goudy"/>
              <a:cs typeface="Sorts Mill Goudy"/>
              <a:sym typeface="Sorts Mill Goudy"/>
            </a:endParaRPr>
          </a:p>
        </p:txBody>
      </p:sp>
      <p:pic>
        <p:nvPicPr>
          <p:cNvPr id="1416" name="Google Shape;1416;p155"/>
          <p:cNvPicPr preferRelativeResize="0"/>
          <p:nvPr/>
        </p:nvPicPr>
        <p:blipFill rotWithShape="1">
          <a:blip r:embed="rId5">
            <a:alphaModFix/>
          </a:blip>
          <a:srcRect r="13845" b="59195"/>
          <a:stretch/>
        </p:blipFill>
        <p:spPr>
          <a:xfrm>
            <a:off x="4344188" y="3607556"/>
            <a:ext cx="1964081" cy="1455638"/>
          </a:xfrm>
          <a:prstGeom prst="rect">
            <a:avLst/>
          </a:prstGeom>
          <a:noFill/>
          <a:ln>
            <a:noFill/>
          </a:ln>
        </p:spPr>
      </p:pic>
      <p:pic>
        <p:nvPicPr>
          <p:cNvPr id="1417" name="Google Shape;1417;p155"/>
          <p:cNvPicPr preferRelativeResize="0"/>
          <p:nvPr/>
        </p:nvPicPr>
        <p:blipFill rotWithShape="1">
          <a:blip r:embed="rId6">
            <a:alphaModFix/>
          </a:blip>
          <a:srcRect l="49192" r="4237"/>
          <a:stretch/>
        </p:blipFill>
        <p:spPr>
          <a:xfrm>
            <a:off x="6412238" y="3607556"/>
            <a:ext cx="2614613" cy="14556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Shape 1421"/>
        <p:cNvGrpSpPr/>
        <p:nvPr/>
      </p:nvGrpSpPr>
      <p:grpSpPr>
        <a:xfrm>
          <a:off x="0" y="0"/>
          <a:ext cx="0" cy="0"/>
          <a:chOff x="0" y="0"/>
          <a:chExt cx="0" cy="0"/>
        </a:xfrm>
      </p:grpSpPr>
      <p:pic>
        <p:nvPicPr>
          <p:cNvPr id="1422" name="Google Shape;1422;p156"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423" name="Google Shape;1423;p156"/>
          <p:cNvSpPr txBox="1"/>
          <p:nvPr/>
        </p:nvSpPr>
        <p:spPr>
          <a:xfrm>
            <a:off x="1" y="-3"/>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Complete the rest of Part B</a:t>
            </a:r>
            <a:endParaRPr sz="1100"/>
          </a:p>
        </p:txBody>
      </p:sp>
      <p:sp>
        <p:nvSpPr>
          <p:cNvPr id="1424" name="Google Shape;1424;p156"/>
          <p:cNvSpPr txBox="1">
            <a:spLocks noGrp="1"/>
          </p:cNvSpPr>
          <p:nvPr>
            <p:ph type="body" idx="1"/>
          </p:nvPr>
        </p:nvSpPr>
        <p:spPr>
          <a:xfrm>
            <a:off x="0" y="701350"/>
            <a:ext cx="91416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 lvl="0" indent="0" algn="ctr" rtl="0">
              <a:lnSpc>
                <a:spcPct val="110000"/>
              </a:lnSpc>
              <a:spcBef>
                <a:spcPts val="0"/>
              </a:spcBef>
              <a:spcAft>
                <a:spcPts val="0"/>
              </a:spcAft>
              <a:buSzPts val="1200"/>
              <a:buNone/>
            </a:pPr>
            <a:r>
              <a:rPr lang="en" sz="1500">
                <a:solidFill>
                  <a:srgbClr val="FFCCFF"/>
                </a:solidFill>
              </a:rPr>
              <a:t>Refer to your notes to answer these questions.</a:t>
            </a:r>
            <a:endParaRPr sz="1500">
              <a:solidFill>
                <a:srgbClr val="FFCCFF"/>
              </a:solidFill>
            </a:endParaRPr>
          </a:p>
        </p:txBody>
      </p:sp>
      <p:pic>
        <p:nvPicPr>
          <p:cNvPr id="1425" name="Google Shape;1425;p156"/>
          <p:cNvPicPr preferRelativeResize="0"/>
          <p:nvPr/>
        </p:nvPicPr>
        <p:blipFill>
          <a:blip r:embed="rId4">
            <a:alphaModFix/>
          </a:blip>
          <a:stretch>
            <a:fillRect/>
          </a:stretch>
        </p:blipFill>
        <p:spPr>
          <a:xfrm>
            <a:off x="2283131" y="1132714"/>
            <a:ext cx="4902936" cy="40107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Shape 1429"/>
        <p:cNvGrpSpPr/>
        <p:nvPr/>
      </p:nvGrpSpPr>
      <p:grpSpPr>
        <a:xfrm>
          <a:off x="0" y="0"/>
          <a:ext cx="0" cy="0"/>
          <a:chOff x="0" y="0"/>
          <a:chExt cx="0" cy="0"/>
        </a:xfrm>
      </p:grpSpPr>
      <p:pic>
        <p:nvPicPr>
          <p:cNvPr id="1430" name="Google Shape;1430;p157"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431" name="Google Shape;1431;p157"/>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Rubric for Summative 2</a:t>
            </a:r>
            <a:endParaRPr sz="1100"/>
          </a:p>
        </p:txBody>
      </p:sp>
      <p:sp>
        <p:nvSpPr>
          <p:cNvPr id="1432" name="Google Shape;1432;p157"/>
          <p:cNvSpPr txBox="1">
            <a:spLocks noGrp="1"/>
          </p:cNvSpPr>
          <p:nvPr>
            <p:ph type="body" idx="1"/>
          </p:nvPr>
        </p:nvSpPr>
        <p:spPr>
          <a:xfrm>
            <a:off x="0" y="701350"/>
            <a:ext cx="91416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 lvl="0" indent="0" algn="ctr" rtl="0">
              <a:lnSpc>
                <a:spcPct val="110000"/>
              </a:lnSpc>
              <a:spcBef>
                <a:spcPts val="0"/>
              </a:spcBef>
              <a:spcAft>
                <a:spcPts val="0"/>
              </a:spcAft>
              <a:buSzPts val="1200"/>
              <a:buNone/>
            </a:pPr>
            <a:r>
              <a:rPr lang="en" sz="1500">
                <a:solidFill>
                  <a:srgbClr val="FFCCFF"/>
                </a:solidFill>
              </a:rPr>
              <a:t>For Part Two, students will create their own fictional business, go through multiple simulations, and apply the concepts and vocabulary to their businesses. This way, students will not only learn vocabulary in isolation but also how it would operate in this theoretical simulation. Students will be assessed on Criteria A (Knowing and Understanding). The due date for part two is April 19 for B Days and April 22 for A Days.</a:t>
            </a:r>
            <a:endParaRPr sz="1500">
              <a:solidFill>
                <a:srgbClr val="FFCCFF"/>
              </a:solidFill>
            </a:endParaRPr>
          </a:p>
        </p:txBody>
      </p:sp>
      <p:pic>
        <p:nvPicPr>
          <p:cNvPr id="1433" name="Google Shape;1433;p157"/>
          <p:cNvPicPr preferRelativeResize="0"/>
          <p:nvPr/>
        </p:nvPicPr>
        <p:blipFill>
          <a:blip r:embed="rId4">
            <a:alphaModFix/>
          </a:blip>
          <a:stretch>
            <a:fillRect/>
          </a:stretch>
        </p:blipFill>
        <p:spPr>
          <a:xfrm>
            <a:off x="1160138" y="1828800"/>
            <a:ext cx="6730031" cy="32461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1437"/>
        <p:cNvGrpSpPr/>
        <p:nvPr/>
      </p:nvGrpSpPr>
      <p:grpSpPr>
        <a:xfrm>
          <a:off x="0" y="0"/>
          <a:ext cx="0" cy="0"/>
          <a:chOff x="0" y="0"/>
          <a:chExt cx="0" cy="0"/>
        </a:xfrm>
      </p:grpSpPr>
      <p:sp>
        <p:nvSpPr>
          <p:cNvPr id="1438" name="Google Shape;1438;p158"/>
          <p:cNvSpPr txBox="1">
            <a:spLocks noGrp="1"/>
          </p:cNvSpPr>
          <p:nvPr>
            <p:ph type="ctrTitle"/>
          </p:nvPr>
        </p:nvSpPr>
        <p:spPr>
          <a:xfrm>
            <a:off x="1028025" y="458494"/>
            <a:ext cx="3543900" cy="1775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a:t>BELLRINGER ACTIVITY: </a:t>
            </a:r>
            <a:endParaRPr/>
          </a:p>
        </p:txBody>
      </p:sp>
      <p:sp>
        <p:nvSpPr>
          <p:cNvPr id="1439" name="Google Shape;1439;p158"/>
          <p:cNvSpPr txBox="1">
            <a:spLocks noGrp="1"/>
          </p:cNvSpPr>
          <p:nvPr>
            <p:ph type="subTitle" idx="1"/>
          </p:nvPr>
        </p:nvSpPr>
        <p:spPr>
          <a:xfrm>
            <a:off x="1028025" y="2468494"/>
            <a:ext cx="3543900" cy="2517600"/>
          </a:xfrm>
          <a:prstGeom prst="rect">
            <a:avLst/>
          </a:prstGeom>
          <a:ln w="19050" cap="flat" cmpd="sng">
            <a:solidFill>
              <a:schemeClr val="lt1"/>
            </a:solidFill>
            <a:prstDash val="solid"/>
            <a:round/>
            <a:headEnd type="none" w="sm" len="sm"/>
            <a:tailEnd type="none" w="sm" len="sm"/>
          </a:ln>
        </p:spPr>
        <p:txBody>
          <a:bodyPr spcFirstLastPara="1" wrap="square" lIns="68575" tIns="34275" rIns="68575" bIns="34275" anchor="t" anchorCtr="0">
            <a:normAutofit/>
          </a:bodyPr>
          <a:lstStyle/>
          <a:p>
            <a:pPr marL="0" lvl="0" indent="0" algn="ctr" rtl="0">
              <a:spcBef>
                <a:spcPts val="300"/>
              </a:spcBef>
              <a:spcAft>
                <a:spcPts val="0"/>
              </a:spcAft>
              <a:buNone/>
            </a:pPr>
            <a:r>
              <a:rPr lang="en" b="1"/>
              <a:t>DESCRIBE AS MANY  COUNTRIES PICTURED AS POSSIBLE</a:t>
            </a:r>
            <a:br>
              <a:rPr lang="en" b="1"/>
            </a:br>
            <a:endParaRPr b="1"/>
          </a:p>
          <a:p>
            <a:pPr marL="342900" lvl="0" indent="-241300" algn="ctr" rtl="0">
              <a:spcBef>
                <a:spcPts val="500"/>
              </a:spcBef>
              <a:spcAft>
                <a:spcPts val="0"/>
              </a:spcAft>
              <a:buSzPts val="1200"/>
              <a:buChar char="●"/>
            </a:pPr>
            <a:r>
              <a:rPr lang="en"/>
              <a:t>Name of Country</a:t>
            </a:r>
            <a:br>
              <a:rPr lang="en"/>
            </a:br>
            <a:r>
              <a:rPr lang="en"/>
              <a:t>Continent</a:t>
            </a:r>
            <a:endParaRPr/>
          </a:p>
          <a:p>
            <a:pPr marL="342900" lvl="0" indent="-241300" algn="ctr" rtl="0">
              <a:spcBef>
                <a:spcPts val="0"/>
              </a:spcBef>
              <a:spcAft>
                <a:spcPts val="0"/>
              </a:spcAft>
              <a:buSzPts val="1200"/>
              <a:buChar char="●"/>
            </a:pPr>
            <a:r>
              <a:rPr lang="en"/>
              <a:t>Main Religion(s)</a:t>
            </a:r>
            <a:endParaRPr/>
          </a:p>
          <a:p>
            <a:pPr marL="342900" lvl="0" indent="-241300" algn="ctr" rtl="0">
              <a:spcBef>
                <a:spcPts val="0"/>
              </a:spcBef>
              <a:spcAft>
                <a:spcPts val="0"/>
              </a:spcAft>
              <a:buSzPts val="1200"/>
              <a:buChar char="●"/>
            </a:pPr>
            <a:r>
              <a:rPr lang="en"/>
              <a:t>Other countries nearby</a:t>
            </a:r>
            <a:endParaRPr/>
          </a:p>
        </p:txBody>
      </p:sp>
      <p:pic>
        <p:nvPicPr>
          <p:cNvPr id="1440" name="Google Shape;1440;p158"/>
          <p:cNvPicPr preferRelativeResize="0"/>
          <p:nvPr/>
        </p:nvPicPr>
        <p:blipFill>
          <a:blip r:embed="rId3">
            <a:alphaModFix/>
          </a:blip>
          <a:stretch>
            <a:fillRect/>
          </a:stretch>
        </p:blipFill>
        <p:spPr>
          <a:xfrm>
            <a:off x="6617848" y="2119300"/>
            <a:ext cx="2373778" cy="2647875"/>
          </a:xfrm>
          <a:prstGeom prst="rect">
            <a:avLst/>
          </a:prstGeom>
          <a:noFill/>
          <a:ln>
            <a:noFill/>
          </a:ln>
        </p:spPr>
      </p:pic>
      <p:sp>
        <p:nvSpPr>
          <p:cNvPr id="1441" name="Google Shape;1441;p158"/>
          <p:cNvSpPr txBox="1"/>
          <p:nvPr/>
        </p:nvSpPr>
        <p:spPr>
          <a:xfrm>
            <a:off x="-38569" y="50006"/>
            <a:ext cx="5368500" cy="914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900" b="1">
                <a:highlight>
                  <a:srgbClr val="FFFF00"/>
                </a:highlight>
              </a:rPr>
              <a:t>READ:</a:t>
            </a:r>
            <a:endParaRPr sz="1100" b="1">
              <a:highlight>
                <a:srgbClr val="FFFF00"/>
              </a:highlight>
            </a:endParaRPr>
          </a:p>
          <a:p>
            <a:pPr marL="342900" lvl="0" indent="-234950" algn="l" rtl="0">
              <a:spcBef>
                <a:spcPts val="0"/>
              </a:spcBef>
              <a:spcAft>
                <a:spcPts val="0"/>
              </a:spcAft>
              <a:buSzPts val="1100"/>
              <a:buAutoNum type="arabicPeriod"/>
            </a:pPr>
            <a:r>
              <a:rPr lang="en" sz="1100" b="1">
                <a:highlight>
                  <a:srgbClr val="FFFF00"/>
                </a:highlight>
              </a:rPr>
              <a:t>Bags in back</a:t>
            </a:r>
            <a:endParaRPr sz="1100" b="1">
              <a:highlight>
                <a:srgbClr val="FFFF00"/>
              </a:highlight>
            </a:endParaRPr>
          </a:p>
          <a:p>
            <a:pPr marL="342900" lvl="0" indent="-234950" algn="l" rtl="0">
              <a:spcBef>
                <a:spcPts val="0"/>
              </a:spcBef>
              <a:spcAft>
                <a:spcPts val="0"/>
              </a:spcAft>
              <a:buSzPts val="1100"/>
              <a:buAutoNum type="arabicPeriod"/>
            </a:pPr>
            <a:r>
              <a:rPr lang="en" sz="1100" b="1">
                <a:highlight>
                  <a:srgbClr val="FFFF00"/>
                </a:highlight>
              </a:rPr>
              <a:t>Sit down in Assigned Spot, START BELLRINGER ACTIVITY BEFORE CLASS BEGINS</a:t>
            </a:r>
            <a:endParaRPr sz="1100" b="1">
              <a:highlight>
                <a:srgbClr val="FFFF00"/>
              </a:highlight>
            </a:endParaRPr>
          </a:p>
          <a:p>
            <a:pPr marL="342900" lvl="0" indent="-234950" algn="l" rtl="0">
              <a:spcBef>
                <a:spcPts val="0"/>
              </a:spcBef>
              <a:spcAft>
                <a:spcPts val="0"/>
              </a:spcAft>
              <a:buSzPts val="1100"/>
              <a:buAutoNum type="arabicPeriod"/>
            </a:pPr>
            <a:r>
              <a:rPr lang="en" sz="1100" b="1">
                <a:highlight>
                  <a:srgbClr val="FFFF00"/>
                </a:highlight>
              </a:rPr>
              <a:t>Write title “Public VS Private” as today’s title.  </a:t>
            </a:r>
            <a:endParaRPr sz="1100" b="1">
              <a:highlight>
                <a:srgbClr val="FFFF00"/>
              </a:highlight>
            </a:endParaRPr>
          </a:p>
        </p:txBody>
      </p:sp>
      <p:pic>
        <p:nvPicPr>
          <p:cNvPr id="1442" name="Google Shape;1442;p158"/>
          <p:cNvPicPr preferRelativeResize="0"/>
          <p:nvPr/>
        </p:nvPicPr>
        <p:blipFill>
          <a:blip r:embed="rId4">
            <a:alphaModFix/>
          </a:blip>
          <a:stretch>
            <a:fillRect/>
          </a:stretch>
        </p:blipFill>
        <p:spPr>
          <a:xfrm>
            <a:off x="5906567" y="344194"/>
            <a:ext cx="1007513" cy="1618596"/>
          </a:xfrm>
          <a:prstGeom prst="rect">
            <a:avLst/>
          </a:prstGeom>
          <a:noFill/>
          <a:ln>
            <a:noFill/>
          </a:ln>
        </p:spPr>
      </p:pic>
      <p:pic>
        <p:nvPicPr>
          <p:cNvPr id="1443" name="Google Shape;1443;p158"/>
          <p:cNvPicPr preferRelativeResize="0"/>
          <p:nvPr/>
        </p:nvPicPr>
        <p:blipFill>
          <a:blip r:embed="rId5">
            <a:alphaModFix/>
          </a:blip>
          <a:stretch>
            <a:fillRect/>
          </a:stretch>
        </p:blipFill>
        <p:spPr>
          <a:xfrm>
            <a:off x="7431225" y="618732"/>
            <a:ext cx="1446093" cy="1344049"/>
          </a:xfrm>
          <a:prstGeom prst="rect">
            <a:avLst/>
          </a:prstGeom>
          <a:noFill/>
          <a:ln>
            <a:noFill/>
          </a:ln>
        </p:spPr>
      </p:pic>
      <p:pic>
        <p:nvPicPr>
          <p:cNvPr id="1444" name="Google Shape;1444;p158"/>
          <p:cNvPicPr preferRelativeResize="0"/>
          <p:nvPr/>
        </p:nvPicPr>
        <p:blipFill>
          <a:blip r:embed="rId6">
            <a:alphaModFix/>
          </a:blip>
          <a:stretch>
            <a:fillRect/>
          </a:stretch>
        </p:blipFill>
        <p:spPr>
          <a:xfrm>
            <a:off x="5215631" y="2841914"/>
            <a:ext cx="1324183" cy="1925254"/>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Shape 1448"/>
        <p:cNvGrpSpPr/>
        <p:nvPr/>
      </p:nvGrpSpPr>
      <p:grpSpPr>
        <a:xfrm>
          <a:off x="0" y="0"/>
          <a:ext cx="0" cy="0"/>
          <a:chOff x="0" y="0"/>
          <a:chExt cx="0" cy="0"/>
        </a:xfrm>
      </p:grpSpPr>
      <p:sp>
        <p:nvSpPr>
          <p:cNvPr id="1449" name="Google Shape;1449;p159"/>
          <p:cNvSpPr txBox="1">
            <a:spLocks noGrp="1"/>
          </p:cNvSpPr>
          <p:nvPr>
            <p:ph type="ctrTitle"/>
          </p:nvPr>
        </p:nvSpPr>
        <p:spPr>
          <a:xfrm>
            <a:off x="412350" y="458494"/>
            <a:ext cx="3233700" cy="1775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3200"/>
              <a:t>BELLRINGER ACTIVITY: </a:t>
            </a:r>
            <a:endParaRPr sz="3200"/>
          </a:p>
        </p:txBody>
      </p:sp>
      <p:sp>
        <p:nvSpPr>
          <p:cNvPr id="1450" name="Google Shape;1450;p159"/>
          <p:cNvSpPr txBox="1">
            <a:spLocks noGrp="1"/>
          </p:cNvSpPr>
          <p:nvPr>
            <p:ph type="subTitle" idx="1"/>
          </p:nvPr>
        </p:nvSpPr>
        <p:spPr>
          <a:xfrm>
            <a:off x="139650" y="2409487"/>
            <a:ext cx="3543900" cy="2517600"/>
          </a:xfrm>
          <a:prstGeom prst="rect">
            <a:avLst/>
          </a:prstGeom>
          <a:ln w="19050" cap="flat" cmpd="sng">
            <a:solidFill>
              <a:schemeClr val="lt1"/>
            </a:solidFill>
            <a:prstDash val="solid"/>
            <a:round/>
            <a:headEnd type="none" w="sm" len="sm"/>
            <a:tailEnd type="none" w="sm" len="sm"/>
          </a:ln>
        </p:spPr>
        <p:txBody>
          <a:bodyPr spcFirstLastPara="1" wrap="square" lIns="68575" tIns="34275" rIns="68575" bIns="34275" anchor="t" anchorCtr="0">
            <a:normAutofit/>
          </a:bodyPr>
          <a:lstStyle/>
          <a:p>
            <a:pPr marL="0" lvl="0" indent="0" algn="ctr" rtl="0">
              <a:spcBef>
                <a:spcPts val="300"/>
              </a:spcBef>
              <a:spcAft>
                <a:spcPts val="0"/>
              </a:spcAft>
              <a:buNone/>
            </a:pPr>
            <a:r>
              <a:rPr lang="en" b="1"/>
              <a:t>DESCRIBE AS MANY  PICTURES AS POSSIBLE</a:t>
            </a:r>
            <a:br>
              <a:rPr lang="en" b="1"/>
            </a:br>
            <a:endParaRPr b="1"/>
          </a:p>
          <a:p>
            <a:pPr marL="342900" lvl="0" indent="-241300" algn="ctr" rtl="0">
              <a:spcBef>
                <a:spcPts val="500"/>
              </a:spcBef>
              <a:spcAft>
                <a:spcPts val="0"/>
              </a:spcAft>
              <a:buSzPts val="1200"/>
              <a:buChar char="●"/>
            </a:pPr>
            <a:r>
              <a:rPr lang="en"/>
              <a:t>Name of Religion</a:t>
            </a:r>
            <a:endParaRPr/>
          </a:p>
          <a:p>
            <a:pPr marL="342900" lvl="0" indent="-241300" algn="ctr" rtl="0">
              <a:spcBef>
                <a:spcPts val="0"/>
              </a:spcBef>
              <a:spcAft>
                <a:spcPts val="0"/>
              </a:spcAft>
              <a:buSzPts val="1200"/>
              <a:buChar char="●"/>
            </a:pPr>
            <a:r>
              <a:rPr lang="en"/>
              <a:t>Name the type of building</a:t>
            </a:r>
            <a:endParaRPr/>
          </a:p>
          <a:p>
            <a:pPr marL="342900" lvl="0" indent="-241300" algn="ctr" rtl="0">
              <a:spcBef>
                <a:spcPts val="0"/>
              </a:spcBef>
              <a:spcAft>
                <a:spcPts val="0"/>
              </a:spcAft>
              <a:buSzPts val="1200"/>
              <a:buChar char="●"/>
            </a:pPr>
            <a:r>
              <a:rPr lang="en"/>
              <a:t>What country is this?</a:t>
            </a:r>
            <a:endParaRPr/>
          </a:p>
          <a:p>
            <a:pPr marL="0" lvl="0" indent="0" algn="l" rtl="0">
              <a:spcBef>
                <a:spcPts val="500"/>
              </a:spcBef>
              <a:spcAft>
                <a:spcPts val="500"/>
              </a:spcAft>
              <a:buNone/>
            </a:pPr>
            <a:endParaRPr/>
          </a:p>
        </p:txBody>
      </p:sp>
      <p:sp>
        <p:nvSpPr>
          <p:cNvPr id="1451" name="Google Shape;1451;p159"/>
          <p:cNvSpPr txBox="1"/>
          <p:nvPr/>
        </p:nvSpPr>
        <p:spPr>
          <a:xfrm>
            <a:off x="-38569" y="50006"/>
            <a:ext cx="5368500" cy="914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900" b="1">
                <a:highlight>
                  <a:srgbClr val="FFFF00"/>
                </a:highlight>
              </a:rPr>
              <a:t>READ:</a:t>
            </a:r>
            <a:endParaRPr sz="1100" b="1">
              <a:highlight>
                <a:srgbClr val="FFFF00"/>
              </a:highlight>
            </a:endParaRPr>
          </a:p>
          <a:p>
            <a:pPr marL="342900" lvl="0" indent="-234950" algn="l" rtl="0">
              <a:spcBef>
                <a:spcPts val="0"/>
              </a:spcBef>
              <a:spcAft>
                <a:spcPts val="0"/>
              </a:spcAft>
              <a:buSzPts val="1100"/>
              <a:buAutoNum type="arabicPeriod"/>
            </a:pPr>
            <a:r>
              <a:rPr lang="en" sz="1100" b="1">
                <a:highlight>
                  <a:srgbClr val="FFFF00"/>
                </a:highlight>
              </a:rPr>
              <a:t>Bags in back</a:t>
            </a:r>
            <a:endParaRPr sz="1100" b="1">
              <a:highlight>
                <a:srgbClr val="FFFF00"/>
              </a:highlight>
            </a:endParaRPr>
          </a:p>
          <a:p>
            <a:pPr marL="342900" lvl="0" indent="-234950" algn="l" rtl="0">
              <a:spcBef>
                <a:spcPts val="0"/>
              </a:spcBef>
              <a:spcAft>
                <a:spcPts val="0"/>
              </a:spcAft>
              <a:buSzPts val="1100"/>
              <a:buAutoNum type="arabicPeriod"/>
            </a:pPr>
            <a:r>
              <a:rPr lang="en" sz="1100" b="1">
                <a:highlight>
                  <a:srgbClr val="FFFF00"/>
                </a:highlight>
              </a:rPr>
              <a:t>Sit down in Assigned Spot, START BELLRINGER ACTIVITY BEFORE CLASS BEGINS</a:t>
            </a:r>
            <a:endParaRPr sz="1100" b="1">
              <a:highlight>
                <a:srgbClr val="FFFF00"/>
              </a:highlight>
            </a:endParaRPr>
          </a:p>
          <a:p>
            <a:pPr marL="0" lvl="0" indent="0" algn="l" rtl="0">
              <a:spcBef>
                <a:spcPts val="0"/>
              </a:spcBef>
              <a:spcAft>
                <a:spcPts val="0"/>
              </a:spcAft>
              <a:buNone/>
            </a:pPr>
            <a:endParaRPr sz="1100" b="1">
              <a:highlight>
                <a:srgbClr val="FFFF00"/>
              </a:highlight>
            </a:endParaRPr>
          </a:p>
        </p:txBody>
      </p:sp>
      <p:pic>
        <p:nvPicPr>
          <p:cNvPr id="1452" name="Google Shape;1452;p159"/>
          <p:cNvPicPr preferRelativeResize="0"/>
          <p:nvPr/>
        </p:nvPicPr>
        <p:blipFill>
          <a:blip r:embed="rId3">
            <a:alphaModFix/>
          </a:blip>
          <a:stretch>
            <a:fillRect/>
          </a:stretch>
        </p:blipFill>
        <p:spPr>
          <a:xfrm>
            <a:off x="6306112" y="114300"/>
            <a:ext cx="2723587" cy="3121294"/>
          </a:xfrm>
          <a:prstGeom prst="rect">
            <a:avLst/>
          </a:prstGeom>
          <a:noFill/>
          <a:ln>
            <a:noFill/>
          </a:ln>
        </p:spPr>
      </p:pic>
      <p:pic>
        <p:nvPicPr>
          <p:cNvPr id="1453" name="Google Shape;1453;p159"/>
          <p:cNvPicPr preferRelativeResize="0"/>
          <p:nvPr/>
        </p:nvPicPr>
        <p:blipFill>
          <a:blip r:embed="rId4">
            <a:alphaModFix/>
          </a:blip>
          <a:stretch>
            <a:fillRect/>
          </a:stretch>
        </p:blipFill>
        <p:spPr>
          <a:xfrm>
            <a:off x="3863044" y="3022594"/>
            <a:ext cx="2539220" cy="1904420"/>
          </a:xfrm>
          <a:prstGeom prst="rect">
            <a:avLst/>
          </a:prstGeom>
          <a:noFill/>
          <a:ln>
            <a:noFill/>
          </a:ln>
        </p:spPr>
      </p:pic>
      <p:pic>
        <p:nvPicPr>
          <p:cNvPr id="1454" name="Google Shape;1454;p159"/>
          <p:cNvPicPr preferRelativeResize="0"/>
          <p:nvPr/>
        </p:nvPicPr>
        <p:blipFill>
          <a:blip r:embed="rId5">
            <a:alphaModFix/>
          </a:blip>
          <a:stretch>
            <a:fillRect/>
          </a:stretch>
        </p:blipFill>
        <p:spPr>
          <a:xfrm>
            <a:off x="3797925" y="1078931"/>
            <a:ext cx="2393888" cy="1795416"/>
          </a:xfrm>
          <a:prstGeom prst="rect">
            <a:avLst/>
          </a:prstGeom>
          <a:noFill/>
          <a:ln>
            <a:noFill/>
          </a:ln>
        </p:spPr>
      </p:pic>
      <p:pic>
        <p:nvPicPr>
          <p:cNvPr id="1455" name="Google Shape;1455;p159"/>
          <p:cNvPicPr preferRelativeResize="0"/>
          <p:nvPr/>
        </p:nvPicPr>
        <p:blipFill>
          <a:blip r:embed="rId6">
            <a:alphaModFix/>
          </a:blip>
          <a:stretch>
            <a:fillRect/>
          </a:stretch>
        </p:blipFill>
        <p:spPr>
          <a:xfrm>
            <a:off x="6516562" y="3349894"/>
            <a:ext cx="2239076" cy="167930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1459"/>
        <p:cNvGrpSpPr/>
        <p:nvPr/>
      </p:nvGrpSpPr>
      <p:grpSpPr>
        <a:xfrm>
          <a:off x="0" y="0"/>
          <a:ext cx="0" cy="0"/>
          <a:chOff x="0" y="0"/>
          <a:chExt cx="0" cy="0"/>
        </a:xfrm>
      </p:grpSpPr>
      <p:sp>
        <p:nvSpPr>
          <p:cNvPr id="1460" name="Google Shape;1460;p160"/>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Public &amp; Private Sector</a:t>
            </a:r>
            <a:endParaRPr sz="3000" b="1"/>
          </a:p>
        </p:txBody>
      </p:sp>
      <p:sp>
        <p:nvSpPr>
          <p:cNvPr id="1461" name="Google Shape;1461;p160"/>
          <p:cNvSpPr txBox="1">
            <a:spLocks noGrp="1"/>
          </p:cNvSpPr>
          <p:nvPr>
            <p:ph type="subTitle" idx="1"/>
          </p:nvPr>
        </p:nvSpPr>
        <p:spPr>
          <a:xfrm>
            <a:off x="1028025" y="4190975"/>
            <a:ext cx="7080000" cy="952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Date: A Mon. Feb 19, B Tues. Feb 20</a:t>
            </a:r>
            <a:br>
              <a:rPr lang="en" b="1"/>
            </a:br>
            <a:r>
              <a:rPr lang="en" b="1"/>
              <a:t>Unit 3: Local and Global Markets</a:t>
            </a:r>
            <a:br>
              <a:rPr lang="en" b="1"/>
            </a:br>
            <a:r>
              <a:rPr lang="en" b="1"/>
              <a:t>Grade 6: Individuals &amp; Societies</a:t>
            </a:r>
            <a:endParaRPr/>
          </a:p>
        </p:txBody>
      </p:sp>
      <p:pic>
        <p:nvPicPr>
          <p:cNvPr id="1462" name="Google Shape;1462;p160"/>
          <p:cNvPicPr preferRelativeResize="0"/>
          <p:nvPr/>
        </p:nvPicPr>
        <p:blipFill rotWithShape="1">
          <a:blip r:embed="rId3">
            <a:alphaModFix/>
          </a:blip>
          <a:srcRect/>
          <a:stretch/>
        </p:blipFill>
        <p:spPr>
          <a:xfrm>
            <a:off x="1" y="819844"/>
            <a:ext cx="4572000" cy="3260582"/>
          </a:xfrm>
          <a:prstGeom prst="rect">
            <a:avLst/>
          </a:prstGeom>
          <a:noFill/>
          <a:ln>
            <a:noFill/>
          </a:ln>
        </p:spPr>
      </p:pic>
      <p:pic>
        <p:nvPicPr>
          <p:cNvPr id="1463" name="Google Shape;1463;p160"/>
          <p:cNvPicPr preferRelativeResize="0"/>
          <p:nvPr/>
        </p:nvPicPr>
        <p:blipFill rotWithShape="1">
          <a:blip r:embed="rId4">
            <a:alphaModFix/>
          </a:blip>
          <a:srcRect b="4997"/>
          <a:stretch/>
        </p:blipFill>
        <p:spPr>
          <a:xfrm>
            <a:off x="4572000" y="819843"/>
            <a:ext cx="4572000" cy="32605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9"/>
          <p:cNvSpPr txBox="1">
            <a:spLocks noGrp="1"/>
          </p:cNvSpPr>
          <p:nvPr>
            <p:ph type="title"/>
          </p:nvPr>
        </p:nvSpPr>
        <p:spPr>
          <a:xfrm>
            <a:off x="685348" y="457200"/>
            <a:ext cx="3295800" cy="38241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Many students can raise their criteria B by simply finishing their Bii dates sections</a:t>
            </a:r>
            <a:endParaRPr/>
          </a:p>
        </p:txBody>
      </p:sp>
      <p:pic>
        <p:nvPicPr>
          <p:cNvPr id="348" name="Google Shape;348;p49"/>
          <p:cNvPicPr preferRelativeResize="0"/>
          <p:nvPr/>
        </p:nvPicPr>
        <p:blipFill>
          <a:blip r:embed="rId3">
            <a:alphaModFix/>
          </a:blip>
          <a:stretch>
            <a:fillRect/>
          </a:stretch>
        </p:blipFill>
        <p:spPr>
          <a:xfrm>
            <a:off x="4753473" y="152400"/>
            <a:ext cx="3469085" cy="4838698"/>
          </a:xfrm>
          <a:prstGeom prst="rect">
            <a:avLst/>
          </a:prstGeom>
          <a:noFill/>
          <a:ln>
            <a:noFill/>
          </a:ln>
        </p:spPr>
      </p:pic>
      <p:sp>
        <p:nvSpPr>
          <p:cNvPr id="349" name="Google Shape;349;p49"/>
          <p:cNvSpPr/>
          <p:nvPr/>
        </p:nvSpPr>
        <p:spPr>
          <a:xfrm>
            <a:off x="7109850" y="2150400"/>
            <a:ext cx="1239900" cy="319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350" name="Google Shape;350;p49"/>
          <p:cNvSpPr/>
          <p:nvPr/>
        </p:nvSpPr>
        <p:spPr>
          <a:xfrm>
            <a:off x="7109850" y="4443500"/>
            <a:ext cx="1239900" cy="409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351" name="Google Shape;351;p49"/>
          <p:cNvSpPr/>
          <p:nvPr/>
        </p:nvSpPr>
        <p:spPr>
          <a:xfrm>
            <a:off x="1905650" y="2774850"/>
            <a:ext cx="1872000" cy="712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1467"/>
        <p:cNvGrpSpPr/>
        <p:nvPr/>
      </p:nvGrpSpPr>
      <p:grpSpPr>
        <a:xfrm>
          <a:off x="0" y="0"/>
          <a:ext cx="0" cy="0"/>
          <a:chOff x="0" y="0"/>
          <a:chExt cx="0" cy="0"/>
        </a:xfrm>
      </p:grpSpPr>
      <p:sp>
        <p:nvSpPr>
          <p:cNvPr id="1468" name="Google Shape;1468;p161"/>
          <p:cNvSpPr txBox="1">
            <a:spLocks noGrp="1"/>
          </p:cNvSpPr>
          <p:nvPr>
            <p:ph type="body" idx="1"/>
          </p:nvPr>
        </p:nvSpPr>
        <p:spPr>
          <a:xfrm>
            <a:off x="3911600" y="621227"/>
            <a:ext cx="52071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explain the differences and give examples about the Public and Private Sectors.</a:t>
            </a:r>
            <a:endParaRPr sz="2400" b="1">
              <a:solidFill>
                <a:srgbClr val="FFCCFF"/>
              </a:solidFill>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define Taxes, Wages, Unions, and Strikes.</a:t>
            </a:r>
            <a:endParaRPr sz="2400" b="1">
              <a:solidFill>
                <a:srgbClr val="FFCCFF"/>
              </a:solidFill>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list examples of Health &amp; Safety Regulations.</a:t>
            </a:r>
            <a:endParaRPr sz="2400" b="1">
              <a:solidFill>
                <a:srgbClr val="FFCCFF"/>
              </a:solidFill>
            </a:endParaRPr>
          </a:p>
        </p:txBody>
      </p:sp>
      <p:pic>
        <p:nvPicPr>
          <p:cNvPr id="1469" name="Google Shape;1469;p161" descr="Download Free png Chalk Line Png (98+ images in Collection) Page 3 -  DLPNG.com"/>
          <p:cNvPicPr preferRelativeResize="0"/>
          <p:nvPr/>
        </p:nvPicPr>
        <p:blipFill rotWithShape="1">
          <a:blip r:embed="rId3">
            <a:alphaModFix/>
          </a:blip>
          <a:srcRect l="47767" t="42442" b="42732"/>
          <a:stretch/>
        </p:blipFill>
        <p:spPr>
          <a:xfrm rot="5400000">
            <a:off x="1468488" y="2810321"/>
            <a:ext cx="4783840" cy="485775"/>
          </a:xfrm>
          <a:prstGeom prst="rect">
            <a:avLst/>
          </a:prstGeom>
          <a:noFill/>
          <a:ln>
            <a:noFill/>
          </a:ln>
        </p:spPr>
      </p:pic>
      <p:pic>
        <p:nvPicPr>
          <p:cNvPr id="1470" name="Google Shape;1470;p161"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471" name="Google Shape;1471;p161"/>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472" name="Google Shape;1472;p161"/>
          <p:cNvSpPr txBox="1"/>
          <p:nvPr/>
        </p:nvSpPr>
        <p:spPr>
          <a:xfrm>
            <a:off x="39157" y="643296"/>
            <a:ext cx="37368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b="1"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is the </a:t>
            </a:r>
            <a:r>
              <a:rPr lang="en" sz="2400" b="1" i="0" u="none" strike="noStrike" cap="none">
                <a:solidFill>
                  <a:srgbClr val="FFFF00"/>
                </a:solidFill>
                <a:latin typeface="Sorts Mill Goudy"/>
                <a:ea typeface="Sorts Mill Goudy"/>
                <a:cs typeface="Sorts Mill Goudy"/>
                <a:sym typeface="Sorts Mill Goudy"/>
              </a:rPr>
              <a:t>Public and Private Sectors</a:t>
            </a:r>
            <a:r>
              <a:rPr lang="en" sz="2400" b="1">
                <a:solidFill>
                  <a:srgbClr val="FFFF00"/>
                </a:solidFill>
                <a:latin typeface="Sorts Mill Goudy"/>
                <a:ea typeface="Sorts Mill Goudy"/>
                <a:cs typeface="Sorts Mill Goudy"/>
                <a:sym typeface="Sorts Mill Goudy"/>
              </a:rPr>
              <a:t>?</a:t>
            </a:r>
            <a:r>
              <a:rPr lang="en" sz="2400" b="1" i="0" u="none" strike="noStrike" cap="none">
                <a:solidFill>
                  <a:srgbClr val="FFFF00"/>
                </a:solidFill>
                <a:latin typeface="Sorts Mill Goudy"/>
                <a:ea typeface="Sorts Mill Goudy"/>
                <a:cs typeface="Sorts Mill Goudy"/>
                <a:sym typeface="Sorts Mill Goudy"/>
              </a:rPr>
              <a:t> </a:t>
            </a:r>
            <a:endParaRPr sz="2400" b="1" i="0" u="none" strike="noStrike" cap="none">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are </a:t>
            </a:r>
            <a:r>
              <a:rPr lang="en" sz="2400" b="1" i="0" u="none" strike="noStrike" cap="none">
                <a:solidFill>
                  <a:srgbClr val="FFFF00"/>
                </a:solidFill>
                <a:latin typeface="Sorts Mill Goudy"/>
                <a:ea typeface="Sorts Mill Goudy"/>
                <a:cs typeface="Sorts Mill Goudy"/>
                <a:sym typeface="Sorts Mill Goudy"/>
              </a:rPr>
              <a:t>Taxes</a:t>
            </a:r>
            <a:r>
              <a:rPr lang="en" sz="2400" b="1">
                <a:solidFill>
                  <a:srgbClr val="FFFF00"/>
                </a:solidFill>
                <a:latin typeface="Sorts Mill Goudy"/>
                <a:ea typeface="Sorts Mill Goudy"/>
                <a:cs typeface="Sorts Mill Goudy"/>
                <a:sym typeface="Sorts Mill Goudy"/>
              </a:rPr>
              <a:t> and</a:t>
            </a:r>
            <a:r>
              <a:rPr lang="en" sz="2400" b="1" i="0" u="none" strike="noStrike" cap="none">
                <a:solidFill>
                  <a:srgbClr val="FFFF00"/>
                </a:solidFill>
                <a:latin typeface="Sorts Mill Goudy"/>
                <a:ea typeface="Sorts Mill Goudy"/>
                <a:cs typeface="Sorts Mill Goudy"/>
                <a:sym typeface="Sorts Mill Goudy"/>
              </a:rPr>
              <a:t> Wages</a:t>
            </a:r>
            <a:r>
              <a:rPr lang="en" sz="2400" b="1">
                <a:solidFill>
                  <a:srgbClr val="FFFF00"/>
                </a:solidFill>
                <a:latin typeface="Sorts Mill Goudy"/>
                <a:ea typeface="Sorts Mill Goudy"/>
                <a:cs typeface="Sorts Mill Goudy"/>
                <a:sym typeface="Sorts Mill Goudy"/>
              </a:rPr>
              <a:t>?</a:t>
            </a:r>
            <a:endParaRPr sz="2400" b="1">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are</a:t>
            </a:r>
            <a:r>
              <a:rPr lang="en" sz="2400" b="1" i="0" u="none" strike="noStrike" cap="none">
                <a:solidFill>
                  <a:srgbClr val="FFFF00"/>
                </a:solidFill>
                <a:latin typeface="Sorts Mill Goudy"/>
                <a:ea typeface="Sorts Mill Goudy"/>
                <a:cs typeface="Sorts Mill Goudy"/>
                <a:sym typeface="Sorts Mill Goudy"/>
              </a:rPr>
              <a:t> Unions</a:t>
            </a:r>
            <a:r>
              <a:rPr lang="en" sz="2400" b="1">
                <a:solidFill>
                  <a:srgbClr val="FFFF00"/>
                </a:solidFill>
                <a:latin typeface="Sorts Mill Goudy"/>
                <a:ea typeface="Sorts Mill Goudy"/>
                <a:cs typeface="Sorts Mill Goudy"/>
                <a:sym typeface="Sorts Mill Goudy"/>
              </a:rPr>
              <a:t> and </a:t>
            </a:r>
            <a:r>
              <a:rPr lang="en" sz="2400" b="1" i="0" u="none" strike="noStrike" cap="none">
                <a:solidFill>
                  <a:srgbClr val="FFFF00"/>
                </a:solidFill>
                <a:latin typeface="Sorts Mill Goudy"/>
                <a:ea typeface="Sorts Mill Goudy"/>
                <a:cs typeface="Sorts Mill Goudy"/>
                <a:sym typeface="Sorts Mill Goudy"/>
              </a:rPr>
              <a:t>Strikes</a:t>
            </a:r>
            <a:r>
              <a:rPr lang="en" sz="2400" b="1">
                <a:solidFill>
                  <a:srgbClr val="FFFF00"/>
                </a:solidFill>
                <a:latin typeface="Sorts Mill Goudy"/>
                <a:ea typeface="Sorts Mill Goudy"/>
                <a:cs typeface="Sorts Mill Goudy"/>
                <a:sym typeface="Sorts Mill Goudy"/>
              </a:rPr>
              <a:t>?</a:t>
            </a:r>
            <a:endParaRPr sz="2400" b="1">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Why do governments make </a:t>
            </a:r>
            <a:r>
              <a:rPr lang="en" sz="2400" b="1" i="0" u="none" strike="noStrike" cap="none">
                <a:solidFill>
                  <a:srgbClr val="FFFF00"/>
                </a:solidFill>
                <a:latin typeface="Sorts Mill Goudy"/>
                <a:ea typeface="Sorts Mill Goudy"/>
                <a:cs typeface="Sorts Mill Goudy"/>
                <a:sym typeface="Sorts Mill Goudy"/>
              </a:rPr>
              <a:t>Health &amp; Safety Regulations</a:t>
            </a:r>
            <a:r>
              <a:rPr lang="en" sz="2400" b="1">
                <a:solidFill>
                  <a:srgbClr val="FFFF00"/>
                </a:solidFill>
                <a:latin typeface="Sorts Mill Goudy"/>
                <a:ea typeface="Sorts Mill Goudy"/>
                <a:cs typeface="Sorts Mill Goudy"/>
                <a:sym typeface="Sorts Mill Goudy"/>
              </a:rPr>
              <a:t>?</a:t>
            </a: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Shape 1476"/>
        <p:cNvGrpSpPr/>
        <p:nvPr/>
      </p:nvGrpSpPr>
      <p:grpSpPr>
        <a:xfrm>
          <a:off x="0" y="0"/>
          <a:ext cx="0" cy="0"/>
          <a:chOff x="0" y="0"/>
          <a:chExt cx="0" cy="0"/>
        </a:xfrm>
      </p:grpSpPr>
      <p:pic>
        <p:nvPicPr>
          <p:cNvPr id="1477" name="Google Shape;1477;p16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478" name="Google Shape;1478;p162"/>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Stations Rotations</a:t>
            </a:r>
            <a:endParaRPr sz="1100"/>
          </a:p>
        </p:txBody>
      </p:sp>
      <p:sp>
        <p:nvSpPr>
          <p:cNvPr id="1479" name="Google Shape;1479;p162"/>
          <p:cNvSpPr txBox="1">
            <a:spLocks noGrp="1"/>
          </p:cNvSpPr>
          <p:nvPr>
            <p:ph type="body" idx="1"/>
          </p:nvPr>
        </p:nvSpPr>
        <p:spPr>
          <a:xfrm>
            <a:off x="689339" y="701350"/>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 lvl="0" indent="0" algn="ctr" rtl="0">
              <a:lnSpc>
                <a:spcPct val="110000"/>
              </a:lnSpc>
              <a:spcBef>
                <a:spcPts val="0"/>
              </a:spcBef>
              <a:spcAft>
                <a:spcPts val="0"/>
              </a:spcAft>
              <a:buSzPts val="1200"/>
              <a:buNone/>
            </a:pPr>
            <a:r>
              <a:rPr lang="en" b="1">
                <a:solidFill>
                  <a:srgbClr val="FFCCFF"/>
                </a:solidFill>
              </a:rPr>
              <a:t>You have 8 minutes for each of the five stations:</a:t>
            </a:r>
            <a:endParaRPr b="1">
              <a:solidFill>
                <a:srgbClr val="FFCCFF"/>
              </a:solidFill>
            </a:endParaRPr>
          </a:p>
        </p:txBody>
      </p:sp>
      <p:pic>
        <p:nvPicPr>
          <p:cNvPr id="1480" name="Google Shape;1480;p162"/>
          <p:cNvPicPr preferRelativeResize="0"/>
          <p:nvPr/>
        </p:nvPicPr>
        <p:blipFill rotWithShape="1">
          <a:blip r:embed="rId4">
            <a:alphaModFix/>
          </a:blip>
          <a:srcRect/>
          <a:stretch/>
        </p:blipFill>
        <p:spPr>
          <a:xfrm>
            <a:off x="334255" y="1158199"/>
            <a:ext cx="1530058" cy="2180735"/>
          </a:xfrm>
          <a:prstGeom prst="rect">
            <a:avLst/>
          </a:prstGeom>
          <a:noFill/>
          <a:ln>
            <a:noFill/>
          </a:ln>
        </p:spPr>
      </p:pic>
      <p:pic>
        <p:nvPicPr>
          <p:cNvPr id="1481" name="Google Shape;1481;p162"/>
          <p:cNvPicPr preferRelativeResize="0"/>
          <p:nvPr/>
        </p:nvPicPr>
        <p:blipFill rotWithShape="1">
          <a:blip r:embed="rId5">
            <a:alphaModFix/>
          </a:blip>
          <a:srcRect/>
          <a:stretch/>
        </p:blipFill>
        <p:spPr>
          <a:xfrm>
            <a:off x="1939786" y="1146121"/>
            <a:ext cx="1539722" cy="2187178"/>
          </a:xfrm>
          <a:prstGeom prst="rect">
            <a:avLst/>
          </a:prstGeom>
          <a:noFill/>
          <a:ln>
            <a:noFill/>
          </a:ln>
        </p:spPr>
      </p:pic>
      <p:pic>
        <p:nvPicPr>
          <p:cNvPr id="1482" name="Google Shape;1482;p162"/>
          <p:cNvPicPr preferRelativeResize="0"/>
          <p:nvPr/>
        </p:nvPicPr>
        <p:blipFill rotWithShape="1">
          <a:blip r:embed="rId6">
            <a:alphaModFix/>
          </a:blip>
          <a:srcRect/>
          <a:stretch/>
        </p:blipFill>
        <p:spPr>
          <a:xfrm>
            <a:off x="3554981" y="1146121"/>
            <a:ext cx="1533279" cy="2180735"/>
          </a:xfrm>
          <a:prstGeom prst="rect">
            <a:avLst/>
          </a:prstGeom>
          <a:noFill/>
          <a:ln>
            <a:noFill/>
          </a:ln>
        </p:spPr>
      </p:pic>
      <p:pic>
        <p:nvPicPr>
          <p:cNvPr id="1483" name="Google Shape;1483;p162"/>
          <p:cNvPicPr preferRelativeResize="0"/>
          <p:nvPr/>
        </p:nvPicPr>
        <p:blipFill rotWithShape="1">
          <a:blip r:embed="rId7">
            <a:alphaModFix/>
          </a:blip>
          <a:srcRect/>
          <a:stretch/>
        </p:blipFill>
        <p:spPr>
          <a:xfrm>
            <a:off x="6823543" y="1118138"/>
            <a:ext cx="1542943" cy="2180735"/>
          </a:xfrm>
          <a:prstGeom prst="rect">
            <a:avLst/>
          </a:prstGeom>
          <a:noFill/>
          <a:ln>
            <a:noFill/>
          </a:ln>
        </p:spPr>
      </p:pic>
      <p:pic>
        <p:nvPicPr>
          <p:cNvPr id="1484" name="Google Shape;1484;p162"/>
          <p:cNvPicPr preferRelativeResize="0"/>
          <p:nvPr/>
        </p:nvPicPr>
        <p:blipFill rotWithShape="1">
          <a:blip r:embed="rId8">
            <a:alphaModFix/>
          </a:blip>
          <a:srcRect/>
          <a:stretch/>
        </p:blipFill>
        <p:spPr>
          <a:xfrm>
            <a:off x="5184430" y="1124580"/>
            <a:ext cx="1542943" cy="21742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Shape 1488"/>
        <p:cNvGrpSpPr/>
        <p:nvPr/>
      </p:nvGrpSpPr>
      <p:grpSpPr>
        <a:xfrm>
          <a:off x="0" y="0"/>
          <a:ext cx="0" cy="0"/>
          <a:chOff x="0" y="0"/>
          <a:chExt cx="0" cy="0"/>
        </a:xfrm>
      </p:grpSpPr>
      <p:sp>
        <p:nvSpPr>
          <p:cNvPr id="1489" name="Google Shape;1489;p163"/>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a:t>Taxes</a:t>
            </a:r>
            <a:endParaRPr sz="4800" b="1"/>
          </a:p>
        </p:txBody>
      </p:sp>
      <p:sp>
        <p:nvSpPr>
          <p:cNvPr id="1490" name="Google Shape;1490;p163"/>
          <p:cNvSpPr txBox="1">
            <a:spLocks noGrp="1"/>
          </p:cNvSpPr>
          <p:nvPr>
            <p:ph type="body" idx="1"/>
          </p:nvPr>
        </p:nvSpPr>
        <p:spPr>
          <a:xfrm>
            <a:off x="355750" y="1404950"/>
            <a:ext cx="4647900" cy="3434700"/>
          </a:xfrm>
          <a:prstGeom prst="rect">
            <a:avLst/>
          </a:prstGeom>
        </p:spPr>
        <p:txBody>
          <a:bodyPr spcFirstLastPara="1" wrap="square" lIns="68575" tIns="34275" rIns="68575" bIns="34275" anchor="t" anchorCtr="0">
            <a:noAutofit/>
          </a:bodyPr>
          <a:lstStyle/>
          <a:p>
            <a:pPr marL="457200" lvl="0" indent="-304800" algn="l" rtl="0">
              <a:spcBef>
                <a:spcPts val="300"/>
              </a:spcBef>
              <a:spcAft>
                <a:spcPts val="0"/>
              </a:spcAft>
              <a:buSzPts val="1200"/>
              <a:buChar char="◈"/>
            </a:pPr>
            <a:r>
              <a:rPr lang="en" sz="2000" u="sng"/>
              <a:t>Money collected by the government</a:t>
            </a:r>
            <a:endParaRPr sz="2000" u="sng"/>
          </a:p>
          <a:p>
            <a:pPr marL="457200" lvl="0" indent="-304800" algn="l" rtl="0">
              <a:spcBef>
                <a:spcPts val="0"/>
              </a:spcBef>
              <a:spcAft>
                <a:spcPts val="0"/>
              </a:spcAft>
              <a:buSzPts val="1200"/>
              <a:buChar char="◈"/>
            </a:pPr>
            <a:r>
              <a:rPr lang="en" sz="2000"/>
              <a:t>Many different types</a:t>
            </a:r>
            <a:endParaRPr sz="2000"/>
          </a:p>
          <a:p>
            <a:pPr marL="914400" lvl="1" indent="-304800" algn="l" rtl="0">
              <a:spcBef>
                <a:spcPts val="0"/>
              </a:spcBef>
              <a:spcAft>
                <a:spcPts val="0"/>
              </a:spcAft>
              <a:buSzPts val="1200"/>
              <a:buChar char="🞚"/>
            </a:pPr>
            <a:r>
              <a:rPr lang="en" sz="1900" u="sng"/>
              <a:t>Income Tax</a:t>
            </a:r>
            <a:endParaRPr sz="1900" u="sng"/>
          </a:p>
          <a:p>
            <a:pPr marL="914400" lvl="1" indent="-304800" algn="l" rtl="0">
              <a:spcBef>
                <a:spcPts val="0"/>
              </a:spcBef>
              <a:spcAft>
                <a:spcPts val="0"/>
              </a:spcAft>
              <a:buSzPts val="1200"/>
              <a:buChar char="🞚"/>
            </a:pPr>
            <a:r>
              <a:rPr lang="en" sz="1900" u="sng"/>
              <a:t>Sales Tax</a:t>
            </a:r>
            <a:endParaRPr sz="1900" u="sng"/>
          </a:p>
          <a:p>
            <a:pPr marL="914400" lvl="1" indent="-304800" algn="l" rtl="0">
              <a:spcBef>
                <a:spcPts val="0"/>
              </a:spcBef>
              <a:spcAft>
                <a:spcPts val="0"/>
              </a:spcAft>
              <a:buSzPts val="1200"/>
              <a:buChar char="🞚"/>
            </a:pPr>
            <a:r>
              <a:rPr lang="en" sz="1900" u="sng"/>
              <a:t>Tariffs (import tax)</a:t>
            </a:r>
            <a:endParaRPr sz="1900" u="sng"/>
          </a:p>
          <a:p>
            <a:pPr marL="457200" lvl="0" indent="-304800" algn="l" rtl="0">
              <a:spcBef>
                <a:spcPts val="0"/>
              </a:spcBef>
              <a:spcAft>
                <a:spcPts val="0"/>
              </a:spcAft>
              <a:buSzPts val="1200"/>
              <a:buChar char="◈"/>
            </a:pPr>
            <a:r>
              <a:rPr lang="en" sz="2000" u="sng"/>
              <a:t>Pay for public projects/services</a:t>
            </a:r>
            <a:endParaRPr sz="2000" u="sng"/>
          </a:p>
          <a:p>
            <a:pPr marL="914400" lvl="1" indent="-304800" algn="l" rtl="0">
              <a:spcBef>
                <a:spcPts val="0"/>
              </a:spcBef>
              <a:spcAft>
                <a:spcPts val="0"/>
              </a:spcAft>
              <a:buSzPts val="1200"/>
              <a:buChar char="🞚"/>
            </a:pPr>
            <a:r>
              <a:rPr lang="en" sz="1900"/>
              <a:t>Roads, Bridges, Street lights</a:t>
            </a:r>
            <a:endParaRPr sz="1900"/>
          </a:p>
          <a:p>
            <a:pPr marL="914400" lvl="1" indent="-304800" algn="l" rtl="0">
              <a:spcBef>
                <a:spcPts val="0"/>
              </a:spcBef>
              <a:spcAft>
                <a:spcPts val="0"/>
              </a:spcAft>
              <a:buSzPts val="1200"/>
              <a:buChar char="🞚"/>
            </a:pPr>
            <a:r>
              <a:rPr lang="en" sz="1900"/>
              <a:t>Public Schools, Public Libraries</a:t>
            </a:r>
            <a:endParaRPr sz="1900"/>
          </a:p>
          <a:p>
            <a:pPr marL="914400" lvl="1" indent="-304800" algn="l" rtl="0">
              <a:spcBef>
                <a:spcPts val="0"/>
              </a:spcBef>
              <a:spcAft>
                <a:spcPts val="0"/>
              </a:spcAft>
              <a:buSzPts val="1200"/>
              <a:buChar char="🞚"/>
            </a:pPr>
            <a:r>
              <a:rPr lang="en" sz="1900"/>
              <a:t>Police Officers</a:t>
            </a:r>
            <a:endParaRPr sz="1900"/>
          </a:p>
          <a:p>
            <a:pPr marL="914400" lvl="1" indent="-304800" algn="l" rtl="0">
              <a:spcBef>
                <a:spcPts val="0"/>
              </a:spcBef>
              <a:spcAft>
                <a:spcPts val="0"/>
              </a:spcAft>
              <a:buSzPts val="1200"/>
              <a:buChar char="🞚"/>
            </a:pPr>
            <a:r>
              <a:rPr lang="en" sz="1900"/>
              <a:t>Government buildings, government workers, politicians</a:t>
            </a:r>
            <a:endParaRPr sz="1900"/>
          </a:p>
          <a:p>
            <a:pPr marL="914400" lvl="1" indent="-304800" algn="l" rtl="0">
              <a:spcBef>
                <a:spcPts val="0"/>
              </a:spcBef>
              <a:spcAft>
                <a:spcPts val="0"/>
              </a:spcAft>
              <a:buSzPts val="1200"/>
              <a:buChar char="🞚"/>
            </a:pPr>
            <a:r>
              <a:rPr lang="en" sz="1900"/>
              <a:t>Passport applications</a:t>
            </a:r>
            <a:endParaRPr sz="1900"/>
          </a:p>
        </p:txBody>
      </p:sp>
      <p:pic>
        <p:nvPicPr>
          <p:cNvPr id="1491" name="Google Shape;1491;p163" descr="Taxes | TIPS"/>
          <p:cNvPicPr preferRelativeResize="0"/>
          <p:nvPr/>
        </p:nvPicPr>
        <p:blipFill rotWithShape="1">
          <a:blip r:embed="rId3">
            <a:alphaModFix/>
          </a:blip>
          <a:srcRect r="40284"/>
          <a:stretch/>
        </p:blipFill>
        <p:spPr>
          <a:xfrm>
            <a:off x="5251675" y="626200"/>
            <a:ext cx="3489100" cy="389107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Shape 1495"/>
        <p:cNvGrpSpPr/>
        <p:nvPr/>
      </p:nvGrpSpPr>
      <p:grpSpPr>
        <a:xfrm>
          <a:off x="0" y="0"/>
          <a:ext cx="0" cy="0"/>
          <a:chOff x="0" y="0"/>
          <a:chExt cx="0" cy="0"/>
        </a:xfrm>
      </p:grpSpPr>
      <p:sp>
        <p:nvSpPr>
          <p:cNvPr id="1496" name="Google Shape;1496;p164"/>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Taxes</a:t>
            </a:r>
            <a:endParaRPr/>
          </a:p>
        </p:txBody>
      </p:sp>
      <p:sp>
        <p:nvSpPr>
          <p:cNvPr id="1497" name="Google Shape;1497;p164"/>
          <p:cNvSpPr txBox="1">
            <a:spLocks noGrp="1"/>
          </p:cNvSpPr>
          <p:nvPr>
            <p:ph type="body" idx="1"/>
          </p:nvPr>
        </p:nvSpPr>
        <p:spPr>
          <a:xfrm>
            <a:off x="685350" y="1557350"/>
            <a:ext cx="3886800" cy="3212400"/>
          </a:xfrm>
          <a:prstGeom prst="rect">
            <a:avLst/>
          </a:prstGeom>
        </p:spPr>
        <p:txBody>
          <a:bodyPr spcFirstLastPara="1" wrap="square" lIns="68575" tIns="34275" rIns="68575" bIns="34275" anchor="t" anchorCtr="0">
            <a:normAutofit/>
          </a:bodyPr>
          <a:lstStyle/>
          <a:p>
            <a:pPr marL="457200" lvl="0" indent="-285750" algn="l" rtl="0">
              <a:spcBef>
                <a:spcPts val="300"/>
              </a:spcBef>
              <a:spcAft>
                <a:spcPts val="0"/>
              </a:spcAft>
              <a:buSzPts val="900"/>
              <a:buChar char="◈"/>
            </a:pPr>
            <a:r>
              <a:rPr lang="en"/>
              <a:t>Sales Tax: “</a:t>
            </a:r>
            <a:r>
              <a:rPr lang="en" u="sng"/>
              <a:t>Sin Tax</a:t>
            </a:r>
            <a:r>
              <a:rPr lang="en"/>
              <a:t>”</a:t>
            </a:r>
            <a:endParaRPr/>
          </a:p>
          <a:p>
            <a:pPr marL="914400" lvl="1" indent="-285750" algn="l" rtl="0">
              <a:spcBef>
                <a:spcPts val="0"/>
              </a:spcBef>
              <a:spcAft>
                <a:spcPts val="0"/>
              </a:spcAft>
              <a:buSzPts val="900"/>
              <a:buChar char="🞚"/>
            </a:pPr>
            <a:r>
              <a:rPr lang="en" u="sng"/>
              <a:t>A “sin tax" is a tax on products that are considered harmful</a:t>
            </a:r>
            <a:endParaRPr u="sng"/>
          </a:p>
          <a:p>
            <a:pPr marL="457200" lvl="0" indent="-285750" algn="l" rtl="0">
              <a:spcBef>
                <a:spcPts val="0"/>
              </a:spcBef>
              <a:spcAft>
                <a:spcPts val="0"/>
              </a:spcAft>
              <a:buSzPts val="900"/>
              <a:buChar char="◈"/>
            </a:pPr>
            <a:r>
              <a:rPr lang="en"/>
              <a:t>Singapore</a:t>
            </a:r>
            <a:endParaRPr/>
          </a:p>
          <a:p>
            <a:pPr marL="914400" lvl="1" indent="-285750" algn="l" rtl="0">
              <a:spcBef>
                <a:spcPts val="0"/>
              </a:spcBef>
              <a:spcAft>
                <a:spcPts val="0"/>
              </a:spcAft>
              <a:buSzPts val="900"/>
              <a:buChar char="🞚"/>
            </a:pPr>
            <a:r>
              <a:rPr lang="en"/>
              <a:t>Alcohol (~$65 tax per bottle)</a:t>
            </a:r>
            <a:endParaRPr/>
          </a:p>
          <a:p>
            <a:pPr marL="457200" lvl="0" indent="-285750" algn="l" rtl="0">
              <a:spcBef>
                <a:spcPts val="0"/>
              </a:spcBef>
              <a:spcAft>
                <a:spcPts val="0"/>
              </a:spcAft>
              <a:buSzPts val="900"/>
              <a:buChar char="◈"/>
            </a:pPr>
            <a:r>
              <a:rPr lang="en"/>
              <a:t>New York</a:t>
            </a:r>
            <a:endParaRPr/>
          </a:p>
          <a:p>
            <a:pPr marL="914400" lvl="1" indent="-285750" algn="l" rtl="0">
              <a:spcBef>
                <a:spcPts val="0"/>
              </a:spcBef>
              <a:spcAft>
                <a:spcPts val="0"/>
              </a:spcAft>
              <a:buSzPts val="900"/>
              <a:buChar char="🞚"/>
            </a:pPr>
            <a:r>
              <a:rPr lang="en"/>
              <a:t>Cigarettes (~$5 tax)</a:t>
            </a:r>
            <a:endParaRPr/>
          </a:p>
          <a:p>
            <a:pPr marL="914400" lvl="1" indent="-285750" algn="l" rtl="0">
              <a:spcBef>
                <a:spcPts val="0"/>
              </a:spcBef>
              <a:spcAft>
                <a:spcPts val="0"/>
              </a:spcAft>
              <a:buSzPts val="900"/>
              <a:buChar char="🞚"/>
            </a:pPr>
            <a:r>
              <a:rPr lang="en"/>
              <a:t>Soda</a:t>
            </a:r>
            <a:endParaRPr/>
          </a:p>
          <a:p>
            <a:pPr marL="457200" lvl="0" indent="-285750" algn="l" rtl="0">
              <a:spcBef>
                <a:spcPts val="0"/>
              </a:spcBef>
              <a:spcAft>
                <a:spcPts val="0"/>
              </a:spcAft>
              <a:buSzPts val="900"/>
              <a:buChar char="◈"/>
            </a:pPr>
            <a:r>
              <a:rPr lang="en"/>
              <a:t>Should the government tax all unhealthy products?</a:t>
            </a:r>
            <a:endParaRPr/>
          </a:p>
        </p:txBody>
      </p:sp>
      <p:sp>
        <p:nvSpPr>
          <p:cNvPr id="1498" name="Google Shape;1498;p164"/>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38100" marR="38100" lvl="0" indent="0" algn="l" rtl="0">
              <a:lnSpc>
                <a:spcPct val="120000"/>
              </a:lnSpc>
              <a:spcBef>
                <a:spcPts val="0"/>
              </a:spcBef>
              <a:spcAft>
                <a:spcPts val="0"/>
              </a:spcAft>
              <a:buNone/>
            </a:pPr>
            <a:r>
              <a:rPr lang="en" sz="800">
                <a:solidFill>
                  <a:srgbClr val="F1F3F4"/>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567 × 378</a:t>
            </a:r>
            <a:endParaRPr sz="800">
              <a:solidFill>
                <a:srgbClr val="F1F3F4"/>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endParaRPr>
          </a:p>
        </p:txBody>
      </p:sp>
      <p:pic>
        <p:nvPicPr>
          <p:cNvPr id="1499" name="Google Shape;1499;p164" descr="Taxes | TIPS"/>
          <p:cNvPicPr preferRelativeResize="0"/>
          <p:nvPr/>
        </p:nvPicPr>
        <p:blipFill rotWithShape="1">
          <a:blip r:embed="rId4">
            <a:alphaModFix/>
          </a:blip>
          <a:srcRect r="40284"/>
          <a:stretch/>
        </p:blipFill>
        <p:spPr>
          <a:xfrm>
            <a:off x="5251675" y="626200"/>
            <a:ext cx="3489100" cy="38910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Shape 1503"/>
        <p:cNvGrpSpPr/>
        <p:nvPr/>
      </p:nvGrpSpPr>
      <p:grpSpPr>
        <a:xfrm>
          <a:off x="0" y="0"/>
          <a:ext cx="0" cy="0"/>
          <a:chOff x="0" y="0"/>
          <a:chExt cx="0" cy="0"/>
        </a:xfrm>
      </p:grpSpPr>
      <p:sp>
        <p:nvSpPr>
          <p:cNvPr id="1504" name="Google Shape;1504;p165"/>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505" name="Google Shape;1505;p165"/>
          <p:cNvSpPr txBox="1">
            <a:spLocks noGrp="1"/>
          </p:cNvSpPr>
          <p:nvPr>
            <p:ph type="body" idx="1"/>
          </p:nvPr>
        </p:nvSpPr>
        <p:spPr>
          <a:xfrm>
            <a:off x="975450" y="2320996"/>
            <a:ext cx="7193100" cy="19374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700"/>
              <a:t>SHOULD THE GOVERNMENT MAKE A SIN-TAX FOR POPCORN?</a:t>
            </a:r>
            <a:endParaRPr sz="37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Shape 1509"/>
        <p:cNvGrpSpPr/>
        <p:nvPr/>
      </p:nvGrpSpPr>
      <p:grpSpPr>
        <a:xfrm>
          <a:off x="0" y="0"/>
          <a:ext cx="0" cy="0"/>
          <a:chOff x="0" y="0"/>
          <a:chExt cx="0" cy="0"/>
        </a:xfrm>
      </p:grpSpPr>
      <p:sp>
        <p:nvSpPr>
          <p:cNvPr id="1510" name="Google Shape;1510;p166"/>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511" name="Google Shape;1511;p166"/>
          <p:cNvSpPr txBox="1">
            <a:spLocks noGrp="1"/>
          </p:cNvSpPr>
          <p:nvPr>
            <p:ph type="body" idx="1"/>
          </p:nvPr>
        </p:nvSpPr>
        <p:spPr>
          <a:xfrm>
            <a:off x="975451" y="2321004"/>
            <a:ext cx="7193100" cy="10002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700"/>
              <a:t>SHOULD THE GOVERNMENT MAKE A SIN-TAX FOR PLASTIC BAGS?</a:t>
            </a:r>
            <a:endParaRPr sz="37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Shape 1515"/>
        <p:cNvGrpSpPr/>
        <p:nvPr/>
      </p:nvGrpSpPr>
      <p:grpSpPr>
        <a:xfrm>
          <a:off x="0" y="0"/>
          <a:ext cx="0" cy="0"/>
          <a:chOff x="0" y="0"/>
          <a:chExt cx="0" cy="0"/>
        </a:xfrm>
      </p:grpSpPr>
      <p:sp>
        <p:nvSpPr>
          <p:cNvPr id="1516" name="Google Shape;1516;p167"/>
          <p:cNvSpPr txBox="1">
            <a:spLocks noGrp="1"/>
          </p:cNvSpPr>
          <p:nvPr>
            <p:ph type="title"/>
          </p:nvPr>
        </p:nvSpPr>
        <p:spPr>
          <a:xfrm>
            <a:off x="685350" y="457200"/>
            <a:ext cx="4109400" cy="9429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800" b="1" u="sng"/>
              <a:t>Private &amp; Public</a:t>
            </a:r>
            <a:endParaRPr sz="4800" b="1" u="sng"/>
          </a:p>
        </p:txBody>
      </p:sp>
      <p:sp>
        <p:nvSpPr>
          <p:cNvPr id="1517" name="Google Shape;1517;p167"/>
          <p:cNvSpPr txBox="1">
            <a:spLocks noGrp="1"/>
          </p:cNvSpPr>
          <p:nvPr>
            <p:ph type="body" idx="1"/>
          </p:nvPr>
        </p:nvSpPr>
        <p:spPr>
          <a:xfrm>
            <a:off x="685350" y="1557350"/>
            <a:ext cx="3886800" cy="3212400"/>
          </a:xfrm>
          <a:prstGeom prst="rect">
            <a:avLst/>
          </a:prstGeom>
        </p:spPr>
        <p:txBody>
          <a:bodyPr spcFirstLastPara="1" wrap="square" lIns="68575" tIns="34275" rIns="68575" bIns="34275" anchor="t" anchorCtr="0">
            <a:normAutofit lnSpcReduction="10000"/>
          </a:bodyPr>
          <a:lstStyle/>
          <a:p>
            <a:pPr marL="457200" lvl="0" indent="-285750" algn="l" rtl="0">
              <a:spcBef>
                <a:spcPts val="300"/>
              </a:spcBef>
              <a:spcAft>
                <a:spcPts val="0"/>
              </a:spcAft>
              <a:buSzPts val="900"/>
              <a:buChar char="◈"/>
            </a:pPr>
            <a:r>
              <a:rPr lang="en"/>
              <a:t>Private:</a:t>
            </a:r>
            <a:endParaRPr/>
          </a:p>
          <a:p>
            <a:pPr marL="914400" lvl="1" indent="-285750" algn="l" rtl="0">
              <a:spcBef>
                <a:spcPts val="0"/>
              </a:spcBef>
              <a:spcAft>
                <a:spcPts val="0"/>
              </a:spcAft>
              <a:buSzPts val="900"/>
              <a:buChar char="🞚"/>
            </a:pPr>
            <a:r>
              <a:rPr lang="en" u="sng"/>
              <a:t>Owned by individuals</a:t>
            </a:r>
            <a:endParaRPr u="sng"/>
          </a:p>
          <a:p>
            <a:pPr marL="914400" lvl="1" indent="-285750" algn="l" rtl="0">
              <a:spcBef>
                <a:spcPts val="0"/>
              </a:spcBef>
              <a:spcAft>
                <a:spcPts val="0"/>
              </a:spcAft>
              <a:buSzPts val="900"/>
              <a:buChar char="🞚"/>
            </a:pPr>
            <a:r>
              <a:rPr lang="en" u="sng"/>
              <a:t>Motivated by profit</a:t>
            </a:r>
            <a:endParaRPr u="sng"/>
          </a:p>
          <a:p>
            <a:pPr marL="914400" lvl="1" indent="-285750" algn="l" rtl="0">
              <a:spcBef>
                <a:spcPts val="0"/>
              </a:spcBef>
              <a:spcAft>
                <a:spcPts val="0"/>
              </a:spcAft>
              <a:buSzPts val="900"/>
              <a:buChar char="🞚"/>
            </a:pPr>
            <a:r>
              <a:rPr lang="en" u="sng"/>
              <a:t>Hours vary depending on business/owner</a:t>
            </a:r>
            <a:endParaRPr u="sng"/>
          </a:p>
          <a:p>
            <a:pPr marL="457200" lvl="0" indent="-285750" algn="l" rtl="0">
              <a:spcBef>
                <a:spcPts val="0"/>
              </a:spcBef>
              <a:spcAft>
                <a:spcPts val="0"/>
              </a:spcAft>
              <a:buSzPts val="900"/>
              <a:buChar char="◈"/>
            </a:pPr>
            <a:r>
              <a:rPr lang="en"/>
              <a:t>Public:</a:t>
            </a:r>
            <a:endParaRPr/>
          </a:p>
          <a:p>
            <a:pPr marL="914400" lvl="1" indent="-285750" algn="l" rtl="0">
              <a:spcBef>
                <a:spcPts val="0"/>
              </a:spcBef>
              <a:spcAft>
                <a:spcPts val="0"/>
              </a:spcAft>
              <a:buSzPts val="900"/>
              <a:buChar char="🞚"/>
            </a:pPr>
            <a:r>
              <a:rPr lang="en" u="sng"/>
              <a:t>Owned by the government</a:t>
            </a:r>
            <a:endParaRPr u="sng"/>
          </a:p>
          <a:p>
            <a:pPr marL="914400" lvl="1" indent="-285750" algn="l" rtl="0">
              <a:spcBef>
                <a:spcPts val="0"/>
              </a:spcBef>
              <a:spcAft>
                <a:spcPts val="0"/>
              </a:spcAft>
              <a:buSzPts val="900"/>
              <a:buChar char="🞚"/>
            </a:pPr>
            <a:r>
              <a:rPr lang="en" u="sng"/>
              <a:t>Hours/holidays made by law</a:t>
            </a:r>
            <a:endParaRPr u="sng"/>
          </a:p>
          <a:p>
            <a:pPr marL="914400" lvl="1" indent="-285750" algn="l" rtl="0">
              <a:spcBef>
                <a:spcPts val="0"/>
              </a:spcBef>
              <a:spcAft>
                <a:spcPts val="0"/>
              </a:spcAft>
              <a:buSzPts val="900"/>
              <a:buChar char="🞚"/>
            </a:pPr>
            <a:r>
              <a:rPr lang="en"/>
              <a:t>Motivated for the benefit of all</a:t>
            </a:r>
            <a:endParaRPr/>
          </a:p>
          <a:p>
            <a:pPr marL="914400" lvl="1" indent="-285750" algn="l" rtl="0">
              <a:spcBef>
                <a:spcPts val="0"/>
              </a:spcBef>
              <a:spcAft>
                <a:spcPts val="0"/>
              </a:spcAft>
              <a:buSzPts val="900"/>
              <a:buChar char="🞚"/>
            </a:pPr>
            <a:r>
              <a:rPr lang="en" u="sng"/>
              <a:t>Not motivated by profit</a:t>
            </a:r>
            <a:endParaRPr u="sng"/>
          </a:p>
          <a:p>
            <a:pPr marL="914400" lvl="1" indent="-285750" algn="l" rtl="0">
              <a:spcBef>
                <a:spcPts val="0"/>
              </a:spcBef>
              <a:spcAft>
                <a:spcPts val="0"/>
              </a:spcAft>
              <a:buSzPts val="900"/>
              <a:buChar char="🞚"/>
            </a:pPr>
            <a:r>
              <a:rPr lang="en"/>
              <a:t>Examples: </a:t>
            </a:r>
            <a:r>
              <a:rPr lang="en" u="sng"/>
              <a:t>Environmental protection</a:t>
            </a:r>
            <a:r>
              <a:rPr lang="en"/>
              <a:t>, public schools, </a:t>
            </a:r>
            <a:r>
              <a:rPr lang="en" u="sng"/>
              <a:t>military</a:t>
            </a:r>
            <a:endParaRPr u="sng"/>
          </a:p>
        </p:txBody>
      </p:sp>
      <p:pic>
        <p:nvPicPr>
          <p:cNvPr id="1518" name="Google Shape;1518;p167" descr="Taxes | TIPS"/>
          <p:cNvPicPr preferRelativeResize="0"/>
          <p:nvPr/>
        </p:nvPicPr>
        <p:blipFill rotWithShape="1">
          <a:blip r:embed="rId3">
            <a:alphaModFix/>
          </a:blip>
          <a:srcRect r="40284"/>
          <a:stretch/>
        </p:blipFill>
        <p:spPr>
          <a:xfrm>
            <a:off x="5251675" y="626200"/>
            <a:ext cx="3489100" cy="389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1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1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1522"/>
        <p:cNvGrpSpPr/>
        <p:nvPr/>
      </p:nvGrpSpPr>
      <p:grpSpPr>
        <a:xfrm>
          <a:off x="0" y="0"/>
          <a:ext cx="0" cy="0"/>
          <a:chOff x="0" y="0"/>
          <a:chExt cx="0" cy="0"/>
        </a:xfrm>
      </p:grpSpPr>
      <p:pic>
        <p:nvPicPr>
          <p:cNvPr id="1523" name="Google Shape;1523;p168"/>
          <p:cNvPicPr preferRelativeResize="0"/>
          <p:nvPr/>
        </p:nvPicPr>
        <p:blipFill>
          <a:blip r:embed="rId3">
            <a:alphaModFix/>
          </a:blip>
          <a:stretch>
            <a:fillRect/>
          </a:stretch>
        </p:blipFill>
        <p:spPr>
          <a:xfrm>
            <a:off x="234050" y="1037242"/>
            <a:ext cx="5444224" cy="3069025"/>
          </a:xfrm>
          <a:prstGeom prst="rect">
            <a:avLst/>
          </a:prstGeom>
          <a:noFill/>
          <a:ln>
            <a:noFill/>
          </a:ln>
        </p:spPr>
      </p:pic>
      <p:pic>
        <p:nvPicPr>
          <p:cNvPr id="1524" name="Google Shape;1524;p168"/>
          <p:cNvPicPr preferRelativeResize="0"/>
          <p:nvPr/>
        </p:nvPicPr>
        <p:blipFill>
          <a:blip r:embed="rId4">
            <a:alphaModFix/>
          </a:blip>
          <a:stretch>
            <a:fillRect/>
          </a:stretch>
        </p:blipFill>
        <p:spPr>
          <a:xfrm>
            <a:off x="5842000" y="1492738"/>
            <a:ext cx="2667000" cy="21580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Shape 1528"/>
        <p:cNvGrpSpPr/>
        <p:nvPr/>
      </p:nvGrpSpPr>
      <p:grpSpPr>
        <a:xfrm>
          <a:off x="0" y="0"/>
          <a:ext cx="0" cy="0"/>
          <a:chOff x="0" y="0"/>
          <a:chExt cx="0" cy="0"/>
        </a:xfrm>
      </p:grpSpPr>
      <p:pic>
        <p:nvPicPr>
          <p:cNvPr id="1529" name="Google Shape;1529;p169"/>
          <p:cNvPicPr preferRelativeResize="0"/>
          <p:nvPr/>
        </p:nvPicPr>
        <p:blipFill>
          <a:blip r:embed="rId3">
            <a:alphaModFix/>
          </a:blip>
          <a:stretch>
            <a:fillRect/>
          </a:stretch>
        </p:blipFill>
        <p:spPr>
          <a:xfrm>
            <a:off x="1450263" y="152400"/>
            <a:ext cx="6243483" cy="4838699"/>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Shape 1533"/>
        <p:cNvGrpSpPr/>
        <p:nvPr/>
      </p:nvGrpSpPr>
      <p:grpSpPr>
        <a:xfrm>
          <a:off x="0" y="0"/>
          <a:ext cx="0" cy="0"/>
          <a:chOff x="0" y="0"/>
          <a:chExt cx="0" cy="0"/>
        </a:xfrm>
      </p:grpSpPr>
      <p:pic>
        <p:nvPicPr>
          <p:cNvPr id="1534" name="Google Shape;1534;p170"/>
          <p:cNvPicPr preferRelativeResize="0"/>
          <p:nvPr/>
        </p:nvPicPr>
        <p:blipFill>
          <a:blip r:embed="rId3">
            <a:alphaModFix/>
          </a:blip>
          <a:stretch>
            <a:fillRect/>
          </a:stretch>
        </p:blipFill>
        <p:spPr>
          <a:xfrm>
            <a:off x="1105813" y="257750"/>
            <a:ext cx="6932374" cy="462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body" idx="1"/>
          </p:nvPr>
        </p:nvSpPr>
        <p:spPr>
          <a:xfrm>
            <a:off x="2760625" y="0"/>
            <a:ext cx="6199500" cy="5104800"/>
          </a:xfrm>
          <a:prstGeom prst="rect">
            <a:avLst/>
          </a:prstGeom>
        </p:spPr>
        <p:txBody>
          <a:bodyPr spcFirstLastPara="1" wrap="square" lIns="68575" tIns="34275" rIns="68575" bIns="34275" anchor="t" anchorCtr="0">
            <a:normAutofit fontScale="47500" lnSpcReduction="10000"/>
          </a:bodyPr>
          <a:lstStyle/>
          <a:p>
            <a:pPr marL="457200" lvl="0" indent="-291941" algn="l" rtl="0">
              <a:spcBef>
                <a:spcPts val="300"/>
              </a:spcBef>
              <a:spcAft>
                <a:spcPts val="0"/>
              </a:spcAft>
              <a:buSzPct val="72413"/>
              <a:buChar char="◈"/>
            </a:pPr>
            <a:r>
              <a:rPr lang="en" sz="2900"/>
              <a:t>Bi: 7-8: Great questions!</a:t>
            </a:r>
            <a:endParaRPr sz="2900"/>
          </a:p>
          <a:p>
            <a:pPr marL="457200" lvl="0" indent="-291941" algn="l" rtl="0">
              <a:spcBef>
                <a:spcPts val="0"/>
              </a:spcBef>
              <a:spcAft>
                <a:spcPts val="0"/>
              </a:spcAft>
              <a:buSzPct val="72413"/>
              <a:buChar char="◈"/>
            </a:pPr>
            <a:r>
              <a:rPr lang="en" sz="2900"/>
              <a:t>Bi: 5-6: One of your questions is close ended, please edit it to make it open ended. For your presentation you can include both versions of the same question and explain you changed it due to feedback.</a:t>
            </a:r>
            <a:endParaRPr sz="2900"/>
          </a:p>
          <a:p>
            <a:pPr marL="457200" lvl="0" indent="-291941" algn="l" rtl="0">
              <a:spcBef>
                <a:spcPts val="0"/>
              </a:spcBef>
              <a:spcAft>
                <a:spcPts val="0"/>
              </a:spcAft>
              <a:buSzPct val="72413"/>
              <a:buChar char="◈"/>
            </a:pPr>
            <a:r>
              <a:rPr lang="en" sz="2900"/>
              <a:t>Bi: 3-4: Two of your questions are close ended, please edit them to make it open ended. For your presentation you can include both versions of the same question and explain you changed it due to feedback.</a:t>
            </a:r>
            <a:br>
              <a:rPr lang="en" sz="2900"/>
            </a:br>
            <a:endParaRPr sz="2900"/>
          </a:p>
          <a:p>
            <a:pPr marL="457200" lvl="0" indent="-291941" algn="l" rtl="0">
              <a:spcBef>
                <a:spcPts val="0"/>
              </a:spcBef>
              <a:spcAft>
                <a:spcPts val="0"/>
              </a:spcAft>
              <a:buSzPct val="72413"/>
              <a:buChar char="◈"/>
            </a:pPr>
            <a:r>
              <a:rPr lang="en" sz="2900"/>
              <a:t>Bii: 7-8: Great Action Plan!</a:t>
            </a:r>
            <a:endParaRPr sz="2900"/>
          </a:p>
          <a:p>
            <a:pPr marL="457200" lvl="0" indent="-291941" algn="l" rtl="0">
              <a:spcBef>
                <a:spcPts val="0"/>
              </a:spcBef>
              <a:spcAft>
                <a:spcPts val="0"/>
              </a:spcAft>
              <a:buSzPct val="72413"/>
              <a:buChar char="◈"/>
            </a:pPr>
            <a:r>
              <a:rPr lang="en" sz="2900"/>
              <a:t>Bii: 5-6: Don't forget to fill out one box in your action plan.</a:t>
            </a:r>
            <a:endParaRPr sz="2900"/>
          </a:p>
          <a:p>
            <a:pPr marL="457200" lvl="0" indent="-291941" algn="l" rtl="0">
              <a:spcBef>
                <a:spcPts val="0"/>
              </a:spcBef>
              <a:spcAft>
                <a:spcPts val="0"/>
              </a:spcAft>
              <a:buSzPct val="72413"/>
              <a:buChar char="◈"/>
            </a:pPr>
            <a:r>
              <a:rPr lang="en" sz="2900"/>
              <a:t>Bii: 3-4: Don't forget to fill out two boxes in your action plan.</a:t>
            </a:r>
            <a:br>
              <a:rPr lang="en" sz="2900"/>
            </a:br>
            <a:endParaRPr sz="2900"/>
          </a:p>
          <a:p>
            <a:pPr marL="457200" lvl="0" indent="-291941" algn="l" rtl="0">
              <a:spcBef>
                <a:spcPts val="0"/>
              </a:spcBef>
              <a:spcAft>
                <a:spcPts val="0"/>
              </a:spcAft>
              <a:buSzPct val="72413"/>
              <a:buChar char="◈"/>
            </a:pPr>
            <a:r>
              <a:rPr lang="en" sz="2900"/>
              <a:t>Biii: 7-8: Fantastic transcription of your interviews!</a:t>
            </a:r>
            <a:endParaRPr sz="2900"/>
          </a:p>
          <a:p>
            <a:pPr marL="457200" lvl="0" indent="-291941" algn="l" rtl="0">
              <a:spcBef>
                <a:spcPts val="0"/>
              </a:spcBef>
              <a:spcAft>
                <a:spcPts val="0"/>
              </a:spcAft>
              <a:buSzPct val="72413"/>
              <a:buChar char="◈"/>
            </a:pPr>
            <a:r>
              <a:rPr lang="en" sz="2900"/>
              <a:t>Biii: 5-6: One of your questions has a very limited answer. Please do additional research online to add one or two additional facts about the business to compensate.</a:t>
            </a:r>
            <a:endParaRPr sz="2900"/>
          </a:p>
          <a:p>
            <a:pPr marL="457200" lvl="0" indent="-291941" algn="l" rtl="0">
              <a:spcBef>
                <a:spcPts val="0"/>
              </a:spcBef>
              <a:spcAft>
                <a:spcPts val="0"/>
              </a:spcAft>
              <a:buSzPct val="72413"/>
              <a:buChar char="◈"/>
            </a:pPr>
            <a:r>
              <a:rPr lang="en" sz="2900"/>
              <a:t>Biii: 3-4: Two of your questions have very limited answers. Please do additional research online to add two or three additional facts about the business to compensate.</a:t>
            </a:r>
            <a:br>
              <a:rPr lang="en" sz="2900"/>
            </a:br>
            <a:endParaRPr sz="2900"/>
          </a:p>
          <a:p>
            <a:pPr marL="457200" lvl="0" indent="-291941" algn="l" rtl="0">
              <a:spcBef>
                <a:spcPts val="0"/>
              </a:spcBef>
              <a:spcAft>
                <a:spcPts val="0"/>
              </a:spcAft>
              <a:buSzPct val="72413"/>
              <a:buChar char="◈"/>
            </a:pPr>
            <a:r>
              <a:rPr lang="en" sz="2900"/>
              <a:t>Biv: 7-8: Your reflection presentation slides are all complete!</a:t>
            </a:r>
            <a:endParaRPr sz="2900"/>
          </a:p>
          <a:p>
            <a:pPr marL="457200" lvl="0" indent="-291941" algn="l" rtl="0">
              <a:spcBef>
                <a:spcPts val="0"/>
              </a:spcBef>
              <a:spcAft>
                <a:spcPts val="0"/>
              </a:spcAft>
              <a:buSzPct val="72413"/>
              <a:buChar char="◈"/>
            </a:pPr>
            <a:r>
              <a:rPr lang="en" sz="2900"/>
              <a:t>Biv: 5-6: One of your slides are incomplete.</a:t>
            </a:r>
            <a:endParaRPr sz="2900"/>
          </a:p>
          <a:p>
            <a:pPr marL="457200" lvl="0" indent="-291941" algn="l" rtl="0">
              <a:spcBef>
                <a:spcPts val="0"/>
              </a:spcBef>
              <a:spcAft>
                <a:spcPts val="0"/>
              </a:spcAft>
              <a:buSzPct val="72413"/>
              <a:buChar char="◈"/>
            </a:pPr>
            <a:r>
              <a:rPr lang="en" sz="2900"/>
              <a:t>Biv: 3-4: Two of your slides are incomplete.</a:t>
            </a:r>
            <a:endParaRPr sz="2900"/>
          </a:p>
        </p:txBody>
      </p:sp>
      <p:pic>
        <p:nvPicPr>
          <p:cNvPr id="357" name="Google Shape;357;p50"/>
          <p:cNvPicPr preferRelativeResize="0"/>
          <p:nvPr/>
        </p:nvPicPr>
        <p:blipFill rotWithShape="1">
          <a:blip r:embed="rId3">
            <a:alphaModFix/>
          </a:blip>
          <a:srcRect l="16219"/>
          <a:stretch/>
        </p:blipFill>
        <p:spPr>
          <a:xfrm>
            <a:off x="77500" y="673575"/>
            <a:ext cx="2528150" cy="3467001"/>
          </a:xfrm>
          <a:prstGeom prst="rect">
            <a:avLst/>
          </a:prstGeom>
          <a:noFill/>
          <a:ln>
            <a:noFill/>
          </a:ln>
        </p:spPr>
      </p:pic>
      <p:cxnSp>
        <p:nvCxnSpPr>
          <p:cNvPr id="358" name="Google Shape;358;p50"/>
          <p:cNvCxnSpPr/>
          <p:nvPr/>
        </p:nvCxnSpPr>
        <p:spPr>
          <a:xfrm flipH="1">
            <a:off x="1007375" y="184050"/>
            <a:ext cx="2014800" cy="1482000"/>
          </a:xfrm>
          <a:prstGeom prst="straightConnector1">
            <a:avLst/>
          </a:prstGeom>
          <a:noFill/>
          <a:ln w="76200" cap="flat" cmpd="sng">
            <a:solidFill>
              <a:srgbClr val="FF0000"/>
            </a:solidFill>
            <a:prstDash val="solid"/>
            <a:round/>
            <a:headEnd type="none" w="med" len="med"/>
            <a:tailEnd type="none" w="med" len="med"/>
          </a:ln>
        </p:spPr>
      </p:cxnSp>
      <p:cxnSp>
        <p:nvCxnSpPr>
          <p:cNvPr id="359" name="Google Shape;359;p50"/>
          <p:cNvCxnSpPr/>
          <p:nvPr/>
        </p:nvCxnSpPr>
        <p:spPr>
          <a:xfrm flipH="1">
            <a:off x="1150075" y="2053525"/>
            <a:ext cx="1862400" cy="404400"/>
          </a:xfrm>
          <a:prstGeom prst="straightConnector1">
            <a:avLst/>
          </a:prstGeom>
          <a:noFill/>
          <a:ln w="76200" cap="flat" cmpd="sng">
            <a:solidFill>
              <a:srgbClr val="FF0000"/>
            </a:solidFill>
            <a:prstDash val="solid"/>
            <a:round/>
            <a:headEnd type="none" w="med" len="med"/>
            <a:tailEnd type="none" w="med" len="med"/>
          </a:ln>
        </p:spPr>
      </p:cxnSp>
      <p:cxnSp>
        <p:nvCxnSpPr>
          <p:cNvPr id="360" name="Google Shape;360;p50"/>
          <p:cNvCxnSpPr/>
          <p:nvPr/>
        </p:nvCxnSpPr>
        <p:spPr>
          <a:xfrm flipH="1">
            <a:off x="1321925" y="2702525"/>
            <a:ext cx="1651800" cy="459900"/>
          </a:xfrm>
          <a:prstGeom prst="straightConnector1">
            <a:avLst/>
          </a:prstGeom>
          <a:noFill/>
          <a:ln w="76200" cap="flat" cmpd="sng">
            <a:solidFill>
              <a:srgbClr val="FF0000"/>
            </a:solidFill>
            <a:prstDash val="solid"/>
            <a:round/>
            <a:headEnd type="none" w="med" len="med"/>
            <a:tailEnd type="none" w="med" len="med"/>
          </a:ln>
        </p:spPr>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Shape 1538"/>
        <p:cNvGrpSpPr/>
        <p:nvPr/>
      </p:nvGrpSpPr>
      <p:grpSpPr>
        <a:xfrm>
          <a:off x="0" y="0"/>
          <a:ext cx="0" cy="0"/>
          <a:chOff x="0" y="0"/>
          <a:chExt cx="0" cy="0"/>
        </a:xfrm>
      </p:grpSpPr>
      <p:pic>
        <p:nvPicPr>
          <p:cNvPr id="1539" name="Google Shape;1539;p171"/>
          <p:cNvPicPr preferRelativeResize="0"/>
          <p:nvPr/>
        </p:nvPicPr>
        <p:blipFill>
          <a:blip r:embed="rId3">
            <a:alphaModFix/>
          </a:blip>
          <a:stretch>
            <a:fillRect/>
          </a:stretch>
        </p:blipFill>
        <p:spPr>
          <a:xfrm>
            <a:off x="942088" y="152400"/>
            <a:ext cx="7259822" cy="48387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Shape 1543"/>
        <p:cNvGrpSpPr/>
        <p:nvPr/>
      </p:nvGrpSpPr>
      <p:grpSpPr>
        <a:xfrm>
          <a:off x="0" y="0"/>
          <a:ext cx="0" cy="0"/>
          <a:chOff x="0" y="0"/>
          <a:chExt cx="0" cy="0"/>
        </a:xfrm>
      </p:grpSpPr>
      <p:pic>
        <p:nvPicPr>
          <p:cNvPr id="1544" name="Google Shape;1544;p172"/>
          <p:cNvPicPr preferRelativeResize="0"/>
          <p:nvPr/>
        </p:nvPicPr>
        <p:blipFill>
          <a:blip r:embed="rId3">
            <a:alphaModFix/>
          </a:blip>
          <a:stretch>
            <a:fillRect/>
          </a:stretch>
        </p:blipFill>
        <p:spPr>
          <a:xfrm>
            <a:off x="1548513" y="152400"/>
            <a:ext cx="6046976" cy="48387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Shape 1548"/>
        <p:cNvGrpSpPr/>
        <p:nvPr/>
      </p:nvGrpSpPr>
      <p:grpSpPr>
        <a:xfrm>
          <a:off x="0" y="0"/>
          <a:ext cx="0" cy="0"/>
          <a:chOff x="0" y="0"/>
          <a:chExt cx="0" cy="0"/>
        </a:xfrm>
      </p:grpSpPr>
      <p:sp>
        <p:nvSpPr>
          <p:cNvPr id="1549" name="Google Shape;1549;p173"/>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550" name="Google Shape;1550;p173"/>
          <p:cNvSpPr txBox="1">
            <a:spLocks noGrp="1"/>
          </p:cNvSpPr>
          <p:nvPr>
            <p:ph type="body" idx="1"/>
          </p:nvPr>
        </p:nvSpPr>
        <p:spPr>
          <a:xfrm>
            <a:off x="560925" y="2321000"/>
            <a:ext cx="7607700" cy="19374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700"/>
              <a:t>Is the </a:t>
            </a:r>
            <a:r>
              <a:rPr lang="en" sz="3700" u="sng"/>
              <a:t>private sector</a:t>
            </a:r>
            <a:r>
              <a:rPr lang="en" sz="3700"/>
              <a:t>  or </a:t>
            </a:r>
            <a:r>
              <a:rPr lang="en" sz="3700" u="sng"/>
              <a:t>public sector</a:t>
            </a:r>
            <a:r>
              <a:rPr lang="en" sz="3700"/>
              <a:t> better at providing education for all?</a:t>
            </a:r>
            <a:endParaRPr sz="37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1554"/>
        <p:cNvGrpSpPr/>
        <p:nvPr/>
      </p:nvGrpSpPr>
      <p:grpSpPr>
        <a:xfrm>
          <a:off x="0" y="0"/>
          <a:ext cx="0" cy="0"/>
          <a:chOff x="0" y="0"/>
          <a:chExt cx="0" cy="0"/>
        </a:xfrm>
      </p:grpSpPr>
      <p:sp>
        <p:nvSpPr>
          <p:cNvPr id="1555" name="Google Shape;1555;p174"/>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Wage</a:t>
            </a:r>
            <a:endParaRPr sz="4800" b="1" u="sng"/>
          </a:p>
        </p:txBody>
      </p:sp>
      <p:sp>
        <p:nvSpPr>
          <p:cNvPr id="1556" name="Google Shape;1556;p174"/>
          <p:cNvSpPr txBox="1">
            <a:spLocks noGrp="1"/>
          </p:cNvSpPr>
          <p:nvPr>
            <p:ph type="body" idx="1"/>
          </p:nvPr>
        </p:nvSpPr>
        <p:spPr>
          <a:xfrm>
            <a:off x="685350" y="1557350"/>
            <a:ext cx="3886800" cy="3212400"/>
          </a:xfrm>
          <a:prstGeom prst="rect">
            <a:avLst/>
          </a:prstGeom>
        </p:spPr>
        <p:txBody>
          <a:bodyPr spcFirstLastPara="1" wrap="square" lIns="68575" tIns="34275" rIns="68575" bIns="34275" anchor="t" anchorCtr="0">
            <a:normAutofit/>
          </a:bodyPr>
          <a:lstStyle/>
          <a:p>
            <a:pPr marL="457200" lvl="0" indent="-317500" algn="l" rtl="0">
              <a:spcBef>
                <a:spcPts val="300"/>
              </a:spcBef>
              <a:spcAft>
                <a:spcPts val="0"/>
              </a:spcAft>
              <a:buSzPts val="1400"/>
              <a:buChar char="◈"/>
            </a:pPr>
            <a:r>
              <a:rPr lang="en" sz="2200" u="sng"/>
              <a:t>Amount paid (per hour, per month, per year)</a:t>
            </a:r>
            <a:endParaRPr sz="2200" u="sng"/>
          </a:p>
          <a:p>
            <a:pPr marL="457200" lvl="0" indent="-317500" algn="l" rtl="0">
              <a:spcBef>
                <a:spcPts val="0"/>
              </a:spcBef>
              <a:spcAft>
                <a:spcPts val="0"/>
              </a:spcAft>
              <a:buSzPts val="1400"/>
              <a:buChar char="◈"/>
            </a:pPr>
            <a:r>
              <a:rPr lang="en" sz="2200"/>
              <a:t>Many different types</a:t>
            </a:r>
            <a:endParaRPr sz="2200"/>
          </a:p>
          <a:p>
            <a:pPr marL="914400" lvl="1" indent="-317500" algn="l" rtl="0">
              <a:spcBef>
                <a:spcPts val="0"/>
              </a:spcBef>
              <a:spcAft>
                <a:spcPts val="0"/>
              </a:spcAft>
              <a:buSzPts val="1400"/>
              <a:buChar char="🞚"/>
            </a:pPr>
            <a:r>
              <a:rPr lang="en" sz="2100" u="sng"/>
              <a:t>Wage Workers (by hour)</a:t>
            </a:r>
            <a:endParaRPr sz="2100" u="sng"/>
          </a:p>
          <a:p>
            <a:pPr marL="914400" lvl="1" indent="-317500" algn="l" rtl="0">
              <a:spcBef>
                <a:spcPts val="0"/>
              </a:spcBef>
              <a:spcAft>
                <a:spcPts val="0"/>
              </a:spcAft>
              <a:buSzPts val="1400"/>
              <a:buChar char="🞚"/>
            </a:pPr>
            <a:r>
              <a:rPr lang="en" sz="2100" u="sng"/>
              <a:t>Salary (by year)</a:t>
            </a:r>
            <a:endParaRPr sz="2100" u="sng"/>
          </a:p>
          <a:p>
            <a:pPr marL="457200" lvl="0" indent="-317500" algn="l" rtl="0">
              <a:spcBef>
                <a:spcPts val="0"/>
              </a:spcBef>
              <a:spcAft>
                <a:spcPts val="0"/>
              </a:spcAft>
              <a:buSzPts val="1400"/>
              <a:buChar char="◈"/>
            </a:pPr>
            <a:r>
              <a:rPr lang="en" sz="2200"/>
              <a:t>Government Laws</a:t>
            </a:r>
            <a:endParaRPr sz="2200"/>
          </a:p>
          <a:p>
            <a:pPr marL="914400" lvl="1" indent="-317500" algn="l" rtl="0">
              <a:spcBef>
                <a:spcPts val="0"/>
              </a:spcBef>
              <a:spcAft>
                <a:spcPts val="0"/>
              </a:spcAft>
              <a:buSzPts val="1400"/>
              <a:buChar char="🞚"/>
            </a:pPr>
            <a:r>
              <a:rPr lang="en" sz="2100"/>
              <a:t>Minimum wages</a:t>
            </a:r>
            <a:endParaRPr sz="2100"/>
          </a:p>
          <a:p>
            <a:pPr marL="1371600" lvl="2" indent="-317500" algn="l" rtl="0">
              <a:spcBef>
                <a:spcPts val="0"/>
              </a:spcBef>
              <a:spcAft>
                <a:spcPts val="0"/>
              </a:spcAft>
              <a:buSzPts val="1400"/>
              <a:buChar char="◈"/>
            </a:pPr>
            <a:r>
              <a:rPr lang="en" sz="1900"/>
              <a:t>US: $7:25</a:t>
            </a:r>
            <a:endParaRPr sz="1900"/>
          </a:p>
        </p:txBody>
      </p:sp>
      <p:pic>
        <p:nvPicPr>
          <p:cNvPr id="1557" name="Google Shape;1557;p174" descr="A wage is the money that an employer pays workers for the work that they have done. Historically, wages have been worked out on a per-hour basis. &#10;&#10;Read more: https://marketbusinessnews.com/financial-glossary/wage-definition-meaning/" title="What is a Wage?">
            <a:hlinkClick r:id="rId3"/>
          </p:cNvPr>
          <p:cNvPicPr preferRelativeResize="0"/>
          <p:nvPr/>
        </p:nvPicPr>
        <p:blipFill>
          <a:blip r:embed="rId4">
            <a:alphaModFix/>
          </a:blip>
          <a:stretch>
            <a:fillRect/>
          </a:stretch>
        </p:blipFill>
        <p:spPr>
          <a:xfrm>
            <a:off x="4572148" y="155735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7"/>
                                        </p:tgtEl>
                                        <p:attrNameLst>
                                          <p:attrName>style.visibility</p:attrName>
                                        </p:attrNameLst>
                                      </p:cBhvr>
                                      <p:to>
                                        <p:strVal val="visible"/>
                                      </p:to>
                                    </p:set>
                                    <p:animEffect transition="in" filter="fade">
                                      <p:cBhvr>
                                        <p:cTn id="7" dur="1000"/>
                                        <p:tgtEl>
                                          <p:spTgt spid="15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5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5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5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5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5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56">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1561"/>
        <p:cNvGrpSpPr/>
        <p:nvPr/>
      </p:nvGrpSpPr>
      <p:grpSpPr>
        <a:xfrm>
          <a:off x="0" y="0"/>
          <a:ext cx="0" cy="0"/>
          <a:chOff x="0" y="0"/>
          <a:chExt cx="0" cy="0"/>
        </a:xfrm>
      </p:grpSpPr>
      <p:sp>
        <p:nvSpPr>
          <p:cNvPr id="1562" name="Google Shape;1562;p175"/>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563" name="Google Shape;1563;p175"/>
          <p:cNvSpPr txBox="1">
            <a:spLocks noGrp="1"/>
          </p:cNvSpPr>
          <p:nvPr>
            <p:ph type="body" idx="1"/>
          </p:nvPr>
        </p:nvSpPr>
        <p:spPr>
          <a:xfrm>
            <a:off x="608250" y="1873450"/>
            <a:ext cx="7927500" cy="1937400"/>
          </a:xfrm>
          <a:prstGeom prst="rect">
            <a:avLst/>
          </a:prstGeom>
        </p:spPr>
        <p:txBody>
          <a:bodyPr spcFirstLastPara="1" wrap="square" lIns="68575" tIns="34275" rIns="68575" bIns="34275" anchor="t" anchorCtr="0">
            <a:noAutofit/>
          </a:bodyPr>
          <a:lstStyle/>
          <a:p>
            <a:pPr marL="0" lvl="0" indent="0" algn="ctr" rtl="0">
              <a:spcBef>
                <a:spcPts val="300"/>
              </a:spcBef>
              <a:spcAft>
                <a:spcPts val="0"/>
              </a:spcAft>
              <a:buNone/>
            </a:pPr>
            <a:r>
              <a:rPr lang="en" sz="3200"/>
              <a:t>Should government make a maximum wage for owners of businesses? </a:t>
            </a:r>
            <a:br>
              <a:rPr lang="en" sz="3200"/>
            </a:br>
            <a:endParaRPr sz="3200"/>
          </a:p>
          <a:p>
            <a:pPr marL="0" lvl="0" indent="0" algn="ctr" rtl="0">
              <a:spcBef>
                <a:spcPts val="500"/>
              </a:spcBef>
              <a:spcAft>
                <a:spcPts val="500"/>
              </a:spcAft>
              <a:buNone/>
            </a:pPr>
            <a:r>
              <a:rPr lang="en" sz="3200"/>
              <a:t>Which country do you think has the highest minimum wage? Why do you think so?</a:t>
            </a:r>
            <a:endParaRPr sz="3200" u="sng"/>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1567"/>
        <p:cNvGrpSpPr/>
        <p:nvPr/>
      </p:nvGrpSpPr>
      <p:grpSpPr>
        <a:xfrm>
          <a:off x="0" y="0"/>
          <a:ext cx="0" cy="0"/>
          <a:chOff x="0" y="0"/>
          <a:chExt cx="0" cy="0"/>
        </a:xfrm>
      </p:grpSpPr>
      <p:pic>
        <p:nvPicPr>
          <p:cNvPr id="1568" name="Google Shape;1568;p176"/>
          <p:cNvPicPr preferRelativeResize="0"/>
          <p:nvPr/>
        </p:nvPicPr>
        <p:blipFill>
          <a:blip r:embed="rId3">
            <a:alphaModFix/>
          </a:blip>
          <a:stretch>
            <a:fillRect/>
          </a:stretch>
        </p:blipFill>
        <p:spPr>
          <a:xfrm>
            <a:off x="962541" y="-1"/>
            <a:ext cx="7218919"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Shape 1572"/>
        <p:cNvGrpSpPr/>
        <p:nvPr/>
      </p:nvGrpSpPr>
      <p:grpSpPr>
        <a:xfrm>
          <a:off x="0" y="0"/>
          <a:ext cx="0" cy="0"/>
          <a:chOff x="0" y="0"/>
          <a:chExt cx="0" cy="0"/>
        </a:xfrm>
      </p:grpSpPr>
      <p:sp>
        <p:nvSpPr>
          <p:cNvPr id="1573" name="Google Shape;1573;p177"/>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Unions</a:t>
            </a:r>
            <a:endParaRPr sz="4800" b="1" u="sng"/>
          </a:p>
        </p:txBody>
      </p:sp>
      <p:sp>
        <p:nvSpPr>
          <p:cNvPr id="1574" name="Google Shape;1574;p177"/>
          <p:cNvSpPr txBox="1">
            <a:spLocks noGrp="1"/>
          </p:cNvSpPr>
          <p:nvPr>
            <p:ph type="body" idx="1"/>
          </p:nvPr>
        </p:nvSpPr>
        <p:spPr>
          <a:xfrm>
            <a:off x="206575" y="1557350"/>
            <a:ext cx="4365600" cy="3469200"/>
          </a:xfrm>
          <a:prstGeom prst="rect">
            <a:avLst/>
          </a:prstGeom>
        </p:spPr>
        <p:txBody>
          <a:bodyPr spcFirstLastPara="1" wrap="square" lIns="68575" tIns="34275" rIns="68575" bIns="34275" anchor="t" anchorCtr="0">
            <a:normAutofit fontScale="92500" lnSpcReduction="20000"/>
          </a:bodyPr>
          <a:lstStyle/>
          <a:p>
            <a:pPr marL="457200" lvl="0" indent="-310832" algn="l" rtl="0">
              <a:spcBef>
                <a:spcPts val="300"/>
              </a:spcBef>
              <a:spcAft>
                <a:spcPts val="0"/>
              </a:spcAft>
              <a:buSzPct val="63636"/>
              <a:buChar char="◈"/>
            </a:pPr>
            <a:r>
              <a:rPr lang="en" sz="2200" u="sng"/>
              <a:t>An organization of workers to demand certain things:</a:t>
            </a:r>
            <a:endParaRPr sz="2200" u="sng"/>
          </a:p>
          <a:p>
            <a:pPr marL="914400" lvl="1" indent="-357822" algn="l" rtl="0">
              <a:spcBef>
                <a:spcPts val="0"/>
              </a:spcBef>
              <a:spcAft>
                <a:spcPts val="0"/>
              </a:spcAft>
              <a:buSzPct val="100000"/>
              <a:buChar char="🞚"/>
            </a:pPr>
            <a:r>
              <a:rPr lang="en" sz="2200" u="sng"/>
              <a:t>Higher wages</a:t>
            </a:r>
            <a:endParaRPr sz="2200" u="sng"/>
          </a:p>
          <a:p>
            <a:pPr marL="914400" lvl="1" indent="-357822" algn="l" rtl="0">
              <a:spcBef>
                <a:spcPts val="0"/>
              </a:spcBef>
              <a:spcAft>
                <a:spcPts val="0"/>
              </a:spcAft>
              <a:buSzPct val="100000"/>
              <a:buChar char="🞚"/>
            </a:pPr>
            <a:r>
              <a:rPr lang="en" sz="2200" u="sng"/>
              <a:t>Safety rules</a:t>
            </a:r>
            <a:endParaRPr sz="2200" u="sng"/>
          </a:p>
          <a:p>
            <a:pPr marL="914400" lvl="1" indent="-357822" algn="l" rtl="0">
              <a:spcBef>
                <a:spcPts val="0"/>
              </a:spcBef>
              <a:spcAft>
                <a:spcPts val="0"/>
              </a:spcAft>
              <a:buSzPct val="100000"/>
              <a:buChar char="🞚"/>
            </a:pPr>
            <a:r>
              <a:rPr lang="en" sz="2200" u="sng"/>
              <a:t>Benefits: Healthcare, Holidays, time off (sick leave, parental leave)</a:t>
            </a:r>
            <a:endParaRPr sz="2200" u="sng"/>
          </a:p>
          <a:p>
            <a:pPr marL="457200" lvl="0" indent="-310832" algn="l" rtl="0">
              <a:spcBef>
                <a:spcPts val="0"/>
              </a:spcBef>
              <a:spcAft>
                <a:spcPts val="0"/>
              </a:spcAft>
              <a:buSzPct val="63636"/>
              <a:buChar char="◈"/>
            </a:pPr>
            <a:r>
              <a:rPr lang="en" sz="2200"/>
              <a:t>Saturdays and Sundays were created by unions. Countries with more higher minimum wages and family leave, usually  have more organized unions.</a:t>
            </a:r>
            <a:endParaRPr sz="2200"/>
          </a:p>
        </p:txBody>
      </p:sp>
      <p:pic>
        <p:nvPicPr>
          <p:cNvPr id="1575" name="Google Shape;1575;p177"/>
          <p:cNvPicPr preferRelativeResize="0"/>
          <p:nvPr/>
        </p:nvPicPr>
        <p:blipFill>
          <a:blip r:embed="rId3">
            <a:alphaModFix/>
          </a:blip>
          <a:stretch>
            <a:fillRect/>
          </a:stretch>
        </p:blipFill>
        <p:spPr>
          <a:xfrm>
            <a:off x="4678675" y="1149413"/>
            <a:ext cx="4267026" cy="28446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Shape 1579"/>
        <p:cNvGrpSpPr/>
        <p:nvPr/>
      </p:nvGrpSpPr>
      <p:grpSpPr>
        <a:xfrm>
          <a:off x="0" y="0"/>
          <a:ext cx="0" cy="0"/>
          <a:chOff x="0" y="0"/>
          <a:chExt cx="0" cy="0"/>
        </a:xfrm>
      </p:grpSpPr>
      <p:sp>
        <p:nvSpPr>
          <p:cNvPr id="1580" name="Google Shape;1580;p178"/>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581" name="Google Shape;1581;p178"/>
          <p:cNvSpPr txBox="1">
            <a:spLocks noGrp="1"/>
          </p:cNvSpPr>
          <p:nvPr>
            <p:ph type="body" idx="1"/>
          </p:nvPr>
        </p:nvSpPr>
        <p:spPr>
          <a:xfrm>
            <a:off x="608250" y="2689750"/>
            <a:ext cx="7927500" cy="11211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200"/>
              <a:t>Do students need a union? Why/why not?</a:t>
            </a:r>
            <a:endParaRPr sz="3200" u="sng"/>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Shape 1585"/>
        <p:cNvGrpSpPr/>
        <p:nvPr/>
      </p:nvGrpSpPr>
      <p:grpSpPr>
        <a:xfrm>
          <a:off x="0" y="0"/>
          <a:ext cx="0" cy="0"/>
          <a:chOff x="0" y="0"/>
          <a:chExt cx="0" cy="0"/>
        </a:xfrm>
      </p:grpSpPr>
      <p:sp>
        <p:nvSpPr>
          <p:cNvPr id="1586" name="Google Shape;1586;p179"/>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Strikes</a:t>
            </a:r>
            <a:endParaRPr sz="4800" b="1" u="sng"/>
          </a:p>
        </p:txBody>
      </p:sp>
      <p:sp>
        <p:nvSpPr>
          <p:cNvPr id="1587" name="Google Shape;1587;p179"/>
          <p:cNvSpPr txBox="1">
            <a:spLocks noGrp="1"/>
          </p:cNvSpPr>
          <p:nvPr>
            <p:ph type="body" idx="1"/>
          </p:nvPr>
        </p:nvSpPr>
        <p:spPr>
          <a:xfrm>
            <a:off x="685350" y="1557350"/>
            <a:ext cx="3886800" cy="3434700"/>
          </a:xfrm>
          <a:prstGeom prst="rect">
            <a:avLst/>
          </a:prstGeom>
        </p:spPr>
        <p:txBody>
          <a:bodyPr spcFirstLastPara="1" wrap="square" lIns="68575" tIns="34275" rIns="68575" bIns="34275" anchor="t" anchorCtr="0">
            <a:normAutofit fontScale="92500" lnSpcReduction="10000"/>
          </a:bodyPr>
          <a:lstStyle/>
          <a:p>
            <a:pPr marL="457200" lvl="0" indent="-310832" algn="l" rtl="0">
              <a:spcBef>
                <a:spcPts val="300"/>
              </a:spcBef>
              <a:spcAft>
                <a:spcPts val="0"/>
              </a:spcAft>
              <a:buSzPct val="63636"/>
              <a:buChar char="◈"/>
            </a:pPr>
            <a:r>
              <a:rPr lang="en" sz="2200" u="sng"/>
              <a:t>A form of protest</a:t>
            </a:r>
            <a:endParaRPr sz="2200" u="sng"/>
          </a:p>
          <a:p>
            <a:pPr marL="457200" lvl="0" indent="-310832" algn="l" rtl="0">
              <a:spcBef>
                <a:spcPts val="0"/>
              </a:spcBef>
              <a:spcAft>
                <a:spcPts val="0"/>
              </a:spcAft>
              <a:buSzPct val="63636"/>
              <a:buChar char="◈"/>
            </a:pPr>
            <a:r>
              <a:rPr lang="en" sz="2200" u="sng"/>
              <a:t>One tool used by Unions</a:t>
            </a:r>
            <a:endParaRPr sz="2200" u="sng"/>
          </a:p>
          <a:p>
            <a:pPr marL="457200" lvl="0" indent="-310832" algn="l" rtl="0">
              <a:spcBef>
                <a:spcPts val="0"/>
              </a:spcBef>
              <a:spcAft>
                <a:spcPts val="0"/>
              </a:spcAft>
              <a:buSzPct val="63636"/>
              <a:buChar char="◈"/>
            </a:pPr>
            <a:r>
              <a:rPr lang="en" sz="2200"/>
              <a:t>Gives power to workers, not CEOs</a:t>
            </a:r>
            <a:endParaRPr sz="2200"/>
          </a:p>
          <a:p>
            <a:pPr marL="457200" lvl="0" indent="-310832" algn="l" rtl="0">
              <a:spcBef>
                <a:spcPts val="0"/>
              </a:spcBef>
              <a:spcAft>
                <a:spcPts val="0"/>
              </a:spcAft>
              <a:buSzPct val="63636"/>
              <a:buChar char="◈"/>
            </a:pPr>
            <a:r>
              <a:rPr lang="en" sz="2200" u="sng"/>
              <a:t>Can sometimes be disruptive</a:t>
            </a:r>
            <a:endParaRPr sz="2200" u="sng"/>
          </a:p>
          <a:p>
            <a:pPr marL="457200" lvl="0" indent="-310832" algn="l" rtl="0">
              <a:spcBef>
                <a:spcPts val="0"/>
              </a:spcBef>
              <a:spcAft>
                <a:spcPts val="0"/>
              </a:spcAft>
              <a:buSzPct val="63636"/>
              <a:buChar char="◈"/>
            </a:pPr>
            <a:r>
              <a:rPr lang="en" sz="2200"/>
              <a:t>Two options:</a:t>
            </a:r>
            <a:endParaRPr sz="2200"/>
          </a:p>
          <a:p>
            <a:pPr marL="914400" lvl="1" indent="-357822" algn="l" rtl="0">
              <a:spcBef>
                <a:spcPts val="0"/>
              </a:spcBef>
              <a:spcAft>
                <a:spcPts val="0"/>
              </a:spcAft>
              <a:buSzPct val="100000"/>
              <a:buChar char="🞚"/>
            </a:pPr>
            <a:r>
              <a:rPr lang="en" sz="2200"/>
              <a:t>Give into union demands</a:t>
            </a:r>
            <a:endParaRPr sz="2200"/>
          </a:p>
          <a:p>
            <a:pPr marL="914400" lvl="1" indent="-357822" algn="l" rtl="0">
              <a:spcBef>
                <a:spcPts val="0"/>
              </a:spcBef>
              <a:spcAft>
                <a:spcPts val="0"/>
              </a:spcAft>
              <a:buSzPct val="100000"/>
              <a:buChar char="🞚"/>
            </a:pPr>
            <a:r>
              <a:rPr lang="en" sz="2200"/>
              <a:t>Hire all new workers</a:t>
            </a:r>
            <a:endParaRPr sz="2200"/>
          </a:p>
          <a:p>
            <a:pPr marL="914400" lvl="1" indent="-357822" algn="l" rtl="0">
              <a:spcBef>
                <a:spcPts val="0"/>
              </a:spcBef>
              <a:spcAft>
                <a:spcPts val="0"/>
              </a:spcAft>
              <a:buSzPct val="100000"/>
              <a:buChar char="🞚"/>
            </a:pPr>
            <a:r>
              <a:rPr lang="en" sz="2200"/>
              <a:t>Both options cost money or human resources for the business</a:t>
            </a:r>
            <a:endParaRPr sz="2200"/>
          </a:p>
        </p:txBody>
      </p:sp>
      <p:pic>
        <p:nvPicPr>
          <p:cNvPr id="1588" name="Google Shape;1588;p179"/>
          <p:cNvPicPr preferRelativeResize="0"/>
          <p:nvPr/>
        </p:nvPicPr>
        <p:blipFill>
          <a:blip r:embed="rId3">
            <a:alphaModFix/>
          </a:blip>
          <a:stretch>
            <a:fillRect/>
          </a:stretch>
        </p:blipFill>
        <p:spPr>
          <a:xfrm>
            <a:off x="4758973" y="1000388"/>
            <a:ext cx="4267051" cy="31427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Shape 1592"/>
        <p:cNvGrpSpPr/>
        <p:nvPr/>
      </p:nvGrpSpPr>
      <p:grpSpPr>
        <a:xfrm>
          <a:off x="0" y="0"/>
          <a:ext cx="0" cy="0"/>
          <a:chOff x="0" y="0"/>
          <a:chExt cx="0" cy="0"/>
        </a:xfrm>
      </p:grpSpPr>
      <p:sp>
        <p:nvSpPr>
          <p:cNvPr id="1593" name="Google Shape;1593;p180"/>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594" name="Google Shape;1594;p180"/>
          <p:cNvSpPr txBox="1">
            <a:spLocks noGrp="1"/>
          </p:cNvSpPr>
          <p:nvPr>
            <p:ph type="body" idx="1"/>
          </p:nvPr>
        </p:nvSpPr>
        <p:spPr>
          <a:xfrm>
            <a:off x="608250" y="2689750"/>
            <a:ext cx="7927500" cy="11211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200"/>
              <a:t>What is your opinion of the Korean Bus Driver Strike? Is it wrong for the drivers to refuse money?</a:t>
            </a:r>
            <a:endParaRPr sz="3200" u="sng"/>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3"/>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2"/>
              </a:buClr>
              <a:buSzPct val="100000"/>
              <a:buFont typeface="Sorts Mill Goudy"/>
              <a:buNone/>
            </a:pPr>
            <a:r>
              <a:rPr lang="en"/>
              <a:t>Lesson 1: Introduction to Concepts: Scarcity</a:t>
            </a:r>
            <a:endParaRPr/>
          </a:p>
        </p:txBody>
      </p:sp>
      <p:sp>
        <p:nvSpPr>
          <p:cNvPr id="398" name="Google Shape;398;p53"/>
          <p:cNvSpPr txBox="1">
            <a:spLocks noGrp="1"/>
          </p:cNvSpPr>
          <p:nvPr>
            <p:ph type="subTitle" idx="1"/>
          </p:nvPr>
        </p:nvSpPr>
        <p:spPr>
          <a:xfrm>
            <a:off x="1028025" y="3951449"/>
            <a:ext cx="7080000" cy="11922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Fri Jan 10 (AB) &amp; Mon Jan 13 (CD)</a:t>
            </a:r>
            <a:endParaRPr/>
          </a:p>
          <a:p>
            <a:pPr marL="0" lvl="0" indent="0" algn="ctr" rtl="0">
              <a:lnSpc>
                <a:spcPct val="110000"/>
              </a:lnSpc>
              <a:spcBef>
                <a:spcPts val="0"/>
              </a:spcBef>
              <a:spcAft>
                <a:spcPts val="0"/>
              </a:spcAft>
              <a:buSzPts val="1200"/>
              <a:buNone/>
            </a:pPr>
            <a:r>
              <a:rPr lang="en"/>
              <a:t>Theme: Investigating a Real Business</a:t>
            </a:r>
            <a:br>
              <a:rPr lang="en"/>
            </a:br>
            <a:r>
              <a:rPr lang="en"/>
              <a:t>Unit 3: Local and Global Markets</a:t>
            </a:r>
            <a:br>
              <a:rPr lang="en"/>
            </a:br>
            <a:r>
              <a:rPr lang="en"/>
              <a:t>Grade 6: Individuals &amp; Societies</a:t>
            </a:r>
            <a:endParaRPr/>
          </a:p>
        </p:txBody>
      </p:sp>
      <p:pic>
        <p:nvPicPr>
          <p:cNvPr id="399" name="Google Shape;399;p53" descr="How would local chefs keep life delicious on a desert island? – The Durango  Herald"/>
          <p:cNvPicPr preferRelativeResize="0"/>
          <p:nvPr/>
        </p:nvPicPr>
        <p:blipFill rotWithShape="1">
          <a:blip r:embed="rId3">
            <a:alphaModFix/>
          </a:blip>
          <a:srcRect t="18116" b="9992"/>
          <a:stretch/>
        </p:blipFill>
        <p:spPr>
          <a:xfrm>
            <a:off x="0" y="697950"/>
            <a:ext cx="9144000" cy="32053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Shape 1598"/>
        <p:cNvGrpSpPr/>
        <p:nvPr/>
      </p:nvGrpSpPr>
      <p:grpSpPr>
        <a:xfrm>
          <a:off x="0" y="0"/>
          <a:ext cx="0" cy="0"/>
          <a:chOff x="0" y="0"/>
          <a:chExt cx="0" cy="0"/>
        </a:xfrm>
      </p:grpSpPr>
      <p:sp>
        <p:nvSpPr>
          <p:cNvPr id="1599" name="Google Shape;1599;p181"/>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1000"/>
              <a:buNone/>
            </a:pPr>
            <a:r>
              <a:rPr lang="en" sz="4100" b="1" u="sng"/>
              <a:t>Health &amp; Safety Regulations</a:t>
            </a:r>
            <a:endParaRPr sz="4100" b="1" u="sng"/>
          </a:p>
        </p:txBody>
      </p:sp>
      <p:sp>
        <p:nvSpPr>
          <p:cNvPr id="1600" name="Google Shape;1600;p181"/>
          <p:cNvSpPr txBox="1">
            <a:spLocks noGrp="1"/>
          </p:cNvSpPr>
          <p:nvPr>
            <p:ph type="body" idx="1"/>
          </p:nvPr>
        </p:nvSpPr>
        <p:spPr>
          <a:xfrm>
            <a:off x="685350" y="1557350"/>
            <a:ext cx="3886800" cy="3434700"/>
          </a:xfrm>
          <a:prstGeom prst="rect">
            <a:avLst/>
          </a:prstGeom>
        </p:spPr>
        <p:txBody>
          <a:bodyPr spcFirstLastPara="1" wrap="square" lIns="68575" tIns="34275" rIns="68575" bIns="34275" anchor="t" anchorCtr="0">
            <a:normAutofit/>
          </a:bodyPr>
          <a:lstStyle/>
          <a:p>
            <a:pPr marL="457200" lvl="0" indent="-317500" algn="l" rtl="0">
              <a:spcBef>
                <a:spcPts val="300"/>
              </a:spcBef>
              <a:spcAft>
                <a:spcPts val="0"/>
              </a:spcAft>
              <a:buSzPts val="1400"/>
              <a:buChar char="◈"/>
            </a:pPr>
            <a:r>
              <a:rPr lang="en" sz="2200" u="sng"/>
              <a:t>Government laws that businesses must follow</a:t>
            </a:r>
            <a:r>
              <a:rPr lang="en" sz="2200"/>
              <a:t>:</a:t>
            </a:r>
            <a:endParaRPr sz="2200"/>
          </a:p>
          <a:p>
            <a:pPr marL="914400" lvl="1" indent="-317500" algn="l" rtl="0">
              <a:spcBef>
                <a:spcPts val="0"/>
              </a:spcBef>
              <a:spcAft>
                <a:spcPts val="0"/>
              </a:spcAft>
              <a:buSzPts val="1400"/>
              <a:buChar char="🞚"/>
            </a:pPr>
            <a:r>
              <a:rPr lang="en" sz="2200" u="sng"/>
              <a:t>Risk of fines or closure</a:t>
            </a:r>
            <a:endParaRPr sz="2200" u="sng"/>
          </a:p>
          <a:p>
            <a:pPr marL="914400" lvl="1" indent="-317500" algn="l" rtl="0">
              <a:spcBef>
                <a:spcPts val="0"/>
              </a:spcBef>
              <a:spcAft>
                <a:spcPts val="0"/>
              </a:spcAft>
              <a:buSzPts val="1400"/>
              <a:buChar char="🞚"/>
            </a:pPr>
            <a:r>
              <a:rPr lang="en" sz="2200"/>
              <a:t>Makes employees safer</a:t>
            </a:r>
            <a:endParaRPr sz="2200"/>
          </a:p>
          <a:p>
            <a:pPr marL="457200" lvl="0" indent="-317500" algn="l" rtl="0">
              <a:spcBef>
                <a:spcPts val="0"/>
              </a:spcBef>
              <a:spcAft>
                <a:spcPts val="0"/>
              </a:spcAft>
              <a:buSzPts val="1400"/>
              <a:buChar char="◈"/>
            </a:pPr>
            <a:r>
              <a:rPr lang="en" sz="2200"/>
              <a:t>Before H&amp;S Laws, many jobs were dangerous and health standards were low</a:t>
            </a:r>
            <a:endParaRPr sz="2200"/>
          </a:p>
          <a:p>
            <a:pPr marL="457200" lvl="0" indent="-317500" algn="l" rtl="0">
              <a:spcBef>
                <a:spcPts val="0"/>
              </a:spcBef>
              <a:spcAft>
                <a:spcPts val="0"/>
              </a:spcAft>
              <a:buSzPts val="1400"/>
              <a:buChar char="◈"/>
            </a:pPr>
            <a:r>
              <a:rPr lang="en" sz="2200" u="sng">
                <a:solidFill>
                  <a:schemeClr val="hlink"/>
                </a:solidFill>
                <a:hlinkClick r:id="rId3"/>
              </a:rPr>
              <a:t>Upton Sinclair</a:t>
            </a:r>
            <a:endParaRPr sz="2200"/>
          </a:p>
        </p:txBody>
      </p:sp>
      <p:pic>
        <p:nvPicPr>
          <p:cNvPr id="1601" name="Google Shape;1601;p181"/>
          <p:cNvPicPr preferRelativeResize="0"/>
          <p:nvPr/>
        </p:nvPicPr>
        <p:blipFill>
          <a:blip r:embed="rId4">
            <a:alphaModFix/>
          </a:blip>
          <a:stretch>
            <a:fillRect/>
          </a:stretch>
        </p:blipFill>
        <p:spPr>
          <a:xfrm>
            <a:off x="4701598" y="522400"/>
            <a:ext cx="4267052" cy="40986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Shape 1605"/>
        <p:cNvGrpSpPr/>
        <p:nvPr/>
      </p:nvGrpSpPr>
      <p:grpSpPr>
        <a:xfrm>
          <a:off x="0" y="0"/>
          <a:ext cx="0" cy="0"/>
          <a:chOff x="0" y="0"/>
          <a:chExt cx="0" cy="0"/>
        </a:xfrm>
      </p:grpSpPr>
      <p:sp>
        <p:nvSpPr>
          <p:cNvPr id="1606" name="Google Shape;1606;p182"/>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607" name="Google Shape;1607;p182"/>
          <p:cNvSpPr txBox="1">
            <a:spLocks noGrp="1"/>
          </p:cNvSpPr>
          <p:nvPr>
            <p:ph type="body" idx="1"/>
          </p:nvPr>
        </p:nvSpPr>
        <p:spPr>
          <a:xfrm>
            <a:off x="608250" y="2689750"/>
            <a:ext cx="7927500" cy="20382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200"/>
              <a:t>Should children under 16 be banned from working? Why/why not?</a:t>
            </a:r>
            <a:endParaRPr sz="32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Shape 1611"/>
        <p:cNvGrpSpPr/>
        <p:nvPr/>
      </p:nvGrpSpPr>
      <p:grpSpPr>
        <a:xfrm>
          <a:off x="0" y="0"/>
          <a:ext cx="0" cy="0"/>
          <a:chOff x="0" y="0"/>
          <a:chExt cx="0" cy="0"/>
        </a:xfrm>
      </p:grpSpPr>
      <p:pic>
        <p:nvPicPr>
          <p:cNvPr id="1612" name="Google Shape;1612;p183" descr="June 12 marks the World Day Against Child Labor sponsored by the International Labor Organization.  The annual occasion is meant to draw policy attention to the more than 200 million children around the world who work full time, many in sweatshop conditions.   But not all child labor situations are black and white cases of exploitation.  VOA's Kurt Achin has a look at some underage textile workers in India, whose work often is crucial to their families' economic survival." title="Many Families Depend on Forced Child Labor">
            <a:hlinkClick r:id="rId3"/>
          </p:cNvPr>
          <p:cNvPicPr preferRelativeResize="0"/>
          <p:nvPr/>
        </p:nvPicPr>
        <p:blipFill>
          <a:blip r:embed="rId4">
            <a:alphaModFix/>
          </a:blip>
          <a:stretch>
            <a:fillRect/>
          </a:stretch>
        </p:blipFill>
        <p:spPr>
          <a:xfrm>
            <a:off x="310913" y="174888"/>
            <a:ext cx="8522175" cy="4793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2"/>
                                        </p:tgtEl>
                                        <p:attrNameLst>
                                          <p:attrName>style.visibility</p:attrName>
                                        </p:attrNameLst>
                                      </p:cBhvr>
                                      <p:to>
                                        <p:strVal val="visible"/>
                                      </p:to>
                                    </p:set>
                                    <p:animEffect transition="in" filter="fade">
                                      <p:cBhvr>
                                        <p:cTn id="7" dur="1000"/>
                                        <p:tgtEl>
                                          <p:spTgt spid="1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Shape 1616"/>
        <p:cNvGrpSpPr/>
        <p:nvPr/>
      </p:nvGrpSpPr>
      <p:grpSpPr>
        <a:xfrm>
          <a:off x="0" y="0"/>
          <a:ext cx="0" cy="0"/>
          <a:chOff x="0" y="0"/>
          <a:chExt cx="0" cy="0"/>
        </a:xfrm>
      </p:grpSpPr>
      <p:pic>
        <p:nvPicPr>
          <p:cNvPr id="1617" name="Google Shape;1617;p184" descr="#Childlabour has risen for the first time in 20 years, the #UnitedNations said on Thursday, with one in 10 children in work worldwide and millions more at risk due to #COVID-19. The number of child labourers has increased to 160 million from 152 million in 2016, with the greatest rise in #Africa due to population growth, crises and poverty, said the International Labour Organization (ILO) and the U.N. Children's Fund (UNICEF).&#10;&#10;Subscribe to France 24 now:&#10;http://f24.my/youtubeEN&#10;&#10;FRANCE 24 live news stream: all the latest news 24/7&#10;http://f24.my/YTliveEN&#10;&#10;Visit our website:&#10;http://www.france24.com&#10;&#10;Subscribe to our YouTube channel:&#10;http://f24.my/youtubeEN&#10;&#10;Like us on Facebook:&#10;https://www.facebook.com/FRANCE24.English&#10;&#10;Follow us on Twitter:&#10;https://twitter.com/France24_en" title="Child labour rises globally for the first time in decades">
            <a:hlinkClick r:id="rId3"/>
          </p:cNvPr>
          <p:cNvPicPr preferRelativeResize="0"/>
          <p:nvPr/>
        </p:nvPicPr>
        <p:blipFill>
          <a:blip r:embed="rId4">
            <a:alphaModFix/>
          </a:blip>
          <a:stretch>
            <a:fillRect/>
          </a:stretch>
        </p:blipFill>
        <p:spPr>
          <a:xfrm>
            <a:off x="372138" y="209325"/>
            <a:ext cx="8399725" cy="472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7"/>
                                        </p:tgtEl>
                                        <p:attrNameLst>
                                          <p:attrName>style.visibility</p:attrName>
                                        </p:attrNameLst>
                                      </p:cBhvr>
                                      <p:to>
                                        <p:strVal val="visible"/>
                                      </p:to>
                                    </p:set>
                                    <p:animEffect transition="in" filter="fade">
                                      <p:cBhvr>
                                        <p:cTn id="7" dur="10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Shape 1621"/>
        <p:cNvGrpSpPr/>
        <p:nvPr/>
      </p:nvGrpSpPr>
      <p:grpSpPr>
        <a:xfrm>
          <a:off x="0" y="0"/>
          <a:ext cx="0" cy="0"/>
          <a:chOff x="0" y="0"/>
          <a:chExt cx="0" cy="0"/>
        </a:xfrm>
      </p:grpSpPr>
      <p:sp>
        <p:nvSpPr>
          <p:cNvPr id="1622" name="Google Shape;1622;p185"/>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623" name="Google Shape;1623;p185"/>
          <p:cNvSpPr txBox="1">
            <a:spLocks noGrp="1"/>
          </p:cNvSpPr>
          <p:nvPr>
            <p:ph type="body" idx="1"/>
          </p:nvPr>
        </p:nvSpPr>
        <p:spPr>
          <a:xfrm>
            <a:off x="608250" y="2689750"/>
            <a:ext cx="7927500" cy="1533300"/>
          </a:xfrm>
          <a:prstGeom prst="rect">
            <a:avLst/>
          </a:prstGeom>
        </p:spPr>
        <p:txBody>
          <a:bodyPr spcFirstLastPara="1" wrap="square" lIns="68575" tIns="34275" rIns="68575" bIns="34275" anchor="t" anchorCtr="0">
            <a:noAutofit/>
          </a:bodyPr>
          <a:lstStyle/>
          <a:p>
            <a:pPr marL="0" lvl="0" indent="0" algn="ctr" rtl="0">
              <a:spcBef>
                <a:spcPts val="300"/>
              </a:spcBef>
              <a:spcAft>
                <a:spcPts val="500"/>
              </a:spcAft>
              <a:buNone/>
            </a:pPr>
            <a:r>
              <a:rPr lang="en" sz="3200"/>
              <a:t>Should children be allowed to work part-time while going to school part-time?</a:t>
            </a:r>
            <a:endParaRPr sz="32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Shape 1627"/>
        <p:cNvGrpSpPr/>
        <p:nvPr/>
      </p:nvGrpSpPr>
      <p:grpSpPr>
        <a:xfrm>
          <a:off x="0" y="0"/>
          <a:ext cx="0" cy="0"/>
          <a:chOff x="0" y="0"/>
          <a:chExt cx="0" cy="0"/>
        </a:xfrm>
      </p:grpSpPr>
      <p:pic>
        <p:nvPicPr>
          <p:cNvPr id="1628" name="Google Shape;1628;p186" descr="Subscribe and 🔔 to the BBC 👉 https://bit.ly/BBCYouTubeSub&#10;Watch the BBC first on iPlayer 👉 https://bbc.in/iPlayer-Home More about this episode:  &#10;http://www.bbc.co.uk/programmes/b00s5wzp &#10; &#10;Simon Reeve meets 10-year-old Jahangir, who works in a sweltering glass factory in Dhaka, Bangladesh, for less than 50p a day. There are more than three million child labourers in Bangladesh, and because more than 80 per cent of Bangladeshis live on around £1 a day, families would go hungry without the money children earn.  &#10;Charities and NGOs in Bangladesh now realise they cannot always prevent children from working. But Simon visits one of thousands of centres opened by UNICEF for child labourers to attend before and after their work shifts, so they can secure an education, friendship and a future.  &#10;Simon's epic trip around the Tropic of Cancer takes him through 18 countries on the northern edge of Earths tropical zone. Starting in Mexico he travels east through the glorious Caribbean, to a stunning desert oasis in North Africa, across India and Asia, and on a dangerous, covert incursion into the remote hills of western Burma.&#10;&#10;#bbc&#10;All our TV channels and S4C are available to watch live through BBC iPlayer, although some programmes may not be available to stream online due to rights. If you would like to read more on what types of programmes are available to watch live, check the 'Are all programmes that are broadcast available on BBC iPlayer?' FAQ 👉 https://bbc.in/2m8ks6v." title="Where Children Must Work  - Tropic Of Cancer - Episode 5 Preview - BBC Two">
            <a:hlinkClick r:id="rId3"/>
          </p:cNvPr>
          <p:cNvPicPr preferRelativeResize="0"/>
          <p:nvPr/>
        </p:nvPicPr>
        <p:blipFill>
          <a:blip r:embed="rId4">
            <a:alphaModFix/>
          </a:blip>
          <a:stretch>
            <a:fillRect/>
          </a:stretch>
        </p:blipFill>
        <p:spPr>
          <a:xfrm>
            <a:off x="239513" y="134725"/>
            <a:ext cx="8664975" cy="4874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8"/>
                                        </p:tgtEl>
                                        <p:attrNameLst>
                                          <p:attrName>style.visibility</p:attrName>
                                        </p:attrNameLst>
                                      </p:cBhvr>
                                      <p:to>
                                        <p:strVal val="visible"/>
                                      </p:to>
                                    </p:set>
                                    <p:animEffect transition="in" filter="fade">
                                      <p:cBhvr>
                                        <p:cTn id="7" dur="1000"/>
                                        <p:tgtEl>
                                          <p:spTgt spid="1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Shape 1632"/>
        <p:cNvGrpSpPr/>
        <p:nvPr/>
      </p:nvGrpSpPr>
      <p:grpSpPr>
        <a:xfrm>
          <a:off x="0" y="0"/>
          <a:ext cx="0" cy="0"/>
          <a:chOff x="0" y="0"/>
          <a:chExt cx="0" cy="0"/>
        </a:xfrm>
      </p:grpSpPr>
      <p:sp>
        <p:nvSpPr>
          <p:cNvPr id="1633" name="Google Shape;1633;p187"/>
          <p:cNvSpPr txBox="1">
            <a:spLocks noGrp="1"/>
          </p:cNvSpPr>
          <p:nvPr>
            <p:ph type="title"/>
          </p:nvPr>
        </p:nvSpPr>
        <p:spPr>
          <a:xfrm>
            <a:off x="971550" y="521225"/>
            <a:ext cx="7193100" cy="11211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6000" b="1"/>
              <a:t>TABLE TALK</a:t>
            </a:r>
            <a:endParaRPr sz="6000" b="1"/>
          </a:p>
        </p:txBody>
      </p:sp>
      <p:sp>
        <p:nvSpPr>
          <p:cNvPr id="1634" name="Google Shape;1634;p187"/>
          <p:cNvSpPr txBox="1">
            <a:spLocks noGrp="1"/>
          </p:cNvSpPr>
          <p:nvPr>
            <p:ph type="body" idx="1"/>
          </p:nvPr>
        </p:nvSpPr>
        <p:spPr>
          <a:xfrm>
            <a:off x="608250" y="2230700"/>
            <a:ext cx="7927500" cy="15333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Clr>
                <a:schemeClr val="dk1"/>
              </a:buClr>
              <a:buSzPts val="1100"/>
              <a:buFont typeface="Arial"/>
              <a:buNone/>
            </a:pPr>
            <a:r>
              <a:rPr lang="en" sz="3200"/>
              <a:t>What is your reaction to the last video?</a:t>
            </a:r>
            <a:endParaRPr sz="3200"/>
          </a:p>
          <a:p>
            <a:pPr marL="0" lvl="0" indent="0" algn="ctr" rtl="0">
              <a:spcBef>
                <a:spcPts val="500"/>
              </a:spcBef>
              <a:spcAft>
                <a:spcPts val="0"/>
              </a:spcAft>
              <a:buNone/>
            </a:pPr>
            <a:endParaRPr sz="3200"/>
          </a:p>
          <a:p>
            <a:pPr marL="0" lvl="0" indent="0" algn="l" rtl="0">
              <a:spcBef>
                <a:spcPts val="500"/>
              </a:spcBef>
              <a:spcAft>
                <a:spcPts val="500"/>
              </a:spcAft>
              <a:buNone/>
            </a:pPr>
            <a:r>
              <a:rPr lang="en" sz="3200"/>
              <a:t>Talk again: Should children under 16 be banned from working? Why/why not?</a:t>
            </a:r>
            <a:endParaRPr sz="32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Shape 1638"/>
        <p:cNvGrpSpPr/>
        <p:nvPr/>
      </p:nvGrpSpPr>
      <p:grpSpPr>
        <a:xfrm>
          <a:off x="0" y="0"/>
          <a:ext cx="0" cy="0"/>
          <a:chOff x="0" y="0"/>
          <a:chExt cx="0" cy="0"/>
        </a:xfrm>
      </p:grpSpPr>
      <p:sp>
        <p:nvSpPr>
          <p:cNvPr id="1639" name="Google Shape;1639;p188"/>
          <p:cNvSpPr txBox="1">
            <a:spLocks noGrp="1"/>
          </p:cNvSpPr>
          <p:nvPr>
            <p:ph type="ctrTitle"/>
          </p:nvPr>
        </p:nvSpPr>
        <p:spPr>
          <a:xfrm>
            <a:off x="0" y="-137155"/>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2800" b="1"/>
              <a:t>Public VS Private: Breaking News &amp; Stock Market (part C)</a:t>
            </a:r>
            <a:endParaRPr sz="2800" b="1"/>
          </a:p>
        </p:txBody>
      </p:sp>
      <p:sp>
        <p:nvSpPr>
          <p:cNvPr id="1640" name="Google Shape;1640;p188"/>
          <p:cNvSpPr txBox="1">
            <a:spLocks noGrp="1"/>
          </p:cNvSpPr>
          <p:nvPr>
            <p:ph type="subTitle" idx="1"/>
          </p:nvPr>
        </p:nvSpPr>
        <p:spPr>
          <a:xfrm>
            <a:off x="1031957" y="3915711"/>
            <a:ext cx="7080000" cy="1047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lnSpcReduction="20000"/>
          </a:bodyPr>
          <a:lstStyle/>
          <a:p>
            <a:pPr marL="0" lvl="0" indent="0" algn="ctr" rtl="0">
              <a:lnSpc>
                <a:spcPct val="110000"/>
              </a:lnSpc>
              <a:spcBef>
                <a:spcPts val="0"/>
              </a:spcBef>
              <a:spcAft>
                <a:spcPts val="0"/>
              </a:spcAft>
              <a:buSzPts val="1200"/>
              <a:buNone/>
            </a:pPr>
            <a:r>
              <a:rPr lang="en"/>
              <a:t>Date: Thursday February 22 (A) &amp; Friday February 23 (B)</a:t>
            </a:r>
            <a:endParaRPr/>
          </a:p>
          <a:p>
            <a:pPr marL="0" lvl="0" indent="0" algn="ctr" rtl="0">
              <a:lnSpc>
                <a:spcPct val="110000"/>
              </a:lnSpc>
              <a:spcBef>
                <a:spcPts val="0"/>
              </a:spcBef>
              <a:spcAft>
                <a:spcPts val="0"/>
              </a:spcAft>
              <a:buSzPts val="1200"/>
              <a:buNone/>
            </a:pPr>
            <a:r>
              <a:rPr lang="en"/>
              <a:t>Theme: Creating your own Business</a:t>
            </a:r>
            <a:br>
              <a:rPr lang="en"/>
            </a:br>
            <a:r>
              <a:rPr lang="en"/>
              <a:t>Unit 3: Local and Global Markets</a:t>
            </a:r>
            <a:br>
              <a:rPr lang="en"/>
            </a:br>
            <a:r>
              <a:rPr lang="en"/>
              <a:t>Grade 6: Individuals &amp; Societies</a:t>
            </a:r>
            <a:endParaRPr/>
          </a:p>
        </p:txBody>
      </p:sp>
      <p:pic>
        <p:nvPicPr>
          <p:cNvPr id="1641" name="Google Shape;1641;p188" descr="480+ Breaking News Newspaper Illustrations, Royalty-Free Vector Graphics &amp;  Clip Art - iStock"/>
          <p:cNvPicPr preferRelativeResize="0"/>
          <p:nvPr/>
        </p:nvPicPr>
        <p:blipFill rotWithShape="1">
          <a:blip r:embed="rId3">
            <a:alphaModFix/>
          </a:blip>
          <a:srcRect t="27504" b="28147"/>
          <a:stretch/>
        </p:blipFill>
        <p:spPr>
          <a:xfrm>
            <a:off x="38" y="574350"/>
            <a:ext cx="9143999" cy="32679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Shape 1645"/>
        <p:cNvGrpSpPr/>
        <p:nvPr/>
      </p:nvGrpSpPr>
      <p:grpSpPr>
        <a:xfrm>
          <a:off x="0" y="0"/>
          <a:ext cx="0" cy="0"/>
          <a:chOff x="0" y="0"/>
          <a:chExt cx="0" cy="0"/>
        </a:xfrm>
      </p:grpSpPr>
      <p:sp>
        <p:nvSpPr>
          <p:cNvPr id="1646" name="Google Shape;1646;p189"/>
          <p:cNvSpPr txBox="1">
            <a:spLocks noGrp="1"/>
          </p:cNvSpPr>
          <p:nvPr>
            <p:ph type="body" idx="1"/>
          </p:nvPr>
        </p:nvSpPr>
        <p:spPr>
          <a:xfrm>
            <a:off x="4089400" y="621227"/>
            <a:ext cx="50295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900"/>
              <a:buNone/>
            </a:pPr>
            <a:r>
              <a:rPr lang="en" sz="2700">
                <a:solidFill>
                  <a:srgbClr val="FFCCFF"/>
                </a:solidFill>
              </a:rPr>
              <a:t>Learning Targets (By the end of this lesson…):</a:t>
            </a:r>
            <a:endParaRPr/>
          </a:p>
          <a:p>
            <a:pPr marL="254000" lvl="0" indent="-222250" algn="l" rtl="0">
              <a:lnSpc>
                <a:spcPct val="110000"/>
              </a:lnSpc>
              <a:spcBef>
                <a:spcPts val="1000"/>
              </a:spcBef>
              <a:spcAft>
                <a:spcPts val="0"/>
              </a:spcAft>
              <a:buSzPts val="1900"/>
              <a:buChar char="◆"/>
            </a:pPr>
            <a:r>
              <a:rPr lang="en" sz="2700">
                <a:solidFill>
                  <a:srgbClr val="FFCCFF"/>
                </a:solidFill>
              </a:rPr>
              <a:t>I can participate in the Stock Market and record my earnings and/or losses on my Toddle log.</a:t>
            </a:r>
            <a:endParaRPr/>
          </a:p>
          <a:p>
            <a:pPr marL="254000" lvl="0" indent="-222250" algn="l" rtl="0">
              <a:lnSpc>
                <a:spcPct val="110000"/>
              </a:lnSpc>
              <a:spcBef>
                <a:spcPts val="1000"/>
              </a:spcBef>
              <a:spcAft>
                <a:spcPts val="0"/>
              </a:spcAft>
              <a:buSzPts val="1900"/>
              <a:buChar char="◆"/>
            </a:pPr>
            <a:r>
              <a:rPr lang="en" sz="2700">
                <a:solidFill>
                  <a:srgbClr val="FFCCFF"/>
                </a:solidFill>
              </a:rPr>
              <a:t>I can respond to Breaking News in my Toddle log.</a:t>
            </a:r>
            <a:endParaRPr/>
          </a:p>
          <a:p>
            <a:pPr marL="254000" lvl="0" indent="-101600" algn="l" rtl="0">
              <a:lnSpc>
                <a:spcPct val="110000"/>
              </a:lnSpc>
              <a:spcBef>
                <a:spcPts val="1000"/>
              </a:spcBef>
              <a:spcAft>
                <a:spcPts val="0"/>
              </a:spcAft>
              <a:buSzPts val="1900"/>
              <a:buFont typeface="Noto Sans Symbols"/>
              <a:buNone/>
            </a:pPr>
            <a:endParaRPr sz="2700">
              <a:solidFill>
                <a:srgbClr val="FFCCFF"/>
              </a:solidFill>
            </a:endParaRPr>
          </a:p>
        </p:txBody>
      </p:sp>
      <p:pic>
        <p:nvPicPr>
          <p:cNvPr id="1647" name="Google Shape;1647;p189" descr="Download Free png Chalk Line Png (98+ images in Collection) Page 3 -  DLPNG.com"/>
          <p:cNvPicPr preferRelativeResize="0"/>
          <p:nvPr/>
        </p:nvPicPr>
        <p:blipFill rotWithShape="1">
          <a:blip r:embed="rId3">
            <a:alphaModFix/>
          </a:blip>
          <a:srcRect l="47767" t="42442" b="42732"/>
          <a:stretch/>
        </p:blipFill>
        <p:spPr>
          <a:xfrm rot="5400000">
            <a:off x="1454592" y="2810321"/>
            <a:ext cx="4783840" cy="485775"/>
          </a:xfrm>
          <a:prstGeom prst="rect">
            <a:avLst/>
          </a:prstGeom>
          <a:noFill/>
          <a:ln>
            <a:noFill/>
          </a:ln>
        </p:spPr>
      </p:pic>
      <p:pic>
        <p:nvPicPr>
          <p:cNvPr id="1648" name="Google Shape;1648;p18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649" name="Google Shape;1649;p18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650" name="Google Shape;1650;p189"/>
          <p:cNvSpPr txBox="1"/>
          <p:nvPr/>
        </p:nvSpPr>
        <p:spPr>
          <a:xfrm>
            <a:off x="39157" y="643296"/>
            <a:ext cx="35784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900"/>
              <a:buFont typeface="Noto Sans Symbols"/>
              <a:buNone/>
            </a:pPr>
            <a:r>
              <a:rPr lang="en" sz="2700"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1000"/>
              </a:spcBef>
              <a:spcAft>
                <a:spcPts val="0"/>
              </a:spcAft>
              <a:buClr>
                <a:schemeClr val="lt2"/>
              </a:buClr>
              <a:buSzPts val="1900"/>
              <a:buFont typeface="Noto Sans Symbols"/>
              <a:buChar char="◈"/>
            </a:pPr>
            <a:r>
              <a:rPr lang="en" sz="2700" i="0" u="none" strike="noStrike" cap="none">
                <a:solidFill>
                  <a:srgbClr val="FFFF00"/>
                </a:solidFill>
                <a:latin typeface="Sorts Mill Goudy"/>
                <a:ea typeface="Sorts Mill Goudy"/>
                <a:cs typeface="Sorts Mill Goudy"/>
                <a:sym typeface="Sorts Mill Goudy"/>
              </a:rPr>
              <a:t>How can I participate in the Stock Market?</a:t>
            </a:r>
            <a:endParaRPr sz="1100"/>
          </a:p>
          <a:p>
            <a:pPr marL="254000" marR="0" lvl="0" indent="-222250" algn="l" rtl="0">
              <a:lnSpc>
                <a:spcPct val="110000"/>
              </a:lnSpc>
              <a:spcBef>
                <a:spcPts val="1000"/>
              </a:spcBef>
              <a:spcAft>
                <a:spcPts val="0"/>
              </a:spcAft>
              <a:buClr>
                <a:schemeClr val="lt2"/>
              </a:buClr>
              <a:buSzPts val="1900"/>
              <a:buFont typeface="Noto Sans Symbols"/>
              <a:buChar char="◈"/>
            </a:pPr>
            <a:r>
              <a:rPr lang="en" sz="2700" i="0" u="none" strike="noStrike" cap="none">
                <a:solidFill>
                  <a:srgbClr val="FFFF00"/>
                </a:solidFill>
                <a:latin typeface="Sorts Mill Goudy"/>
                <a:ea typeface="Sorts Mill Goudy"/>
                <a:cs typeface="Sorts Mill Goudy"/>
                <a:sym typeface="Sorts Mill Goudy"/>
              </a:rPr>
              <a:t>How can I </a:t>
            </a:r>
            <a:r>
              <a:rPr lang="en" sz="2700">
                <a:solidFill>
                  <a:srgbClr val="FFFF00"/>
                </a:solidFill>
                <a:latin typeface="Sorts Mill Goudy"/>
                <a:ea typeface="Sorts Mill Goudy"/>
                <a:cs typeface="Sorts Mill Goudy"/>
                <a:sym typeface="Sorts Mill Goudy"/>
              </a:rPr>
              <a:t>respond to Breaking News?</a:t>
            </a:r>
            <a:endParaRPr sz="27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Shape 1654"/>
        <p:cNvGrpSpPr/>
        <p:nvPr/>
      </p:nvGrpSpPr>
      <p:grpSpPr>
        <a:xfrm>
          <a:off x="0" y="0"/>
          <a:ext cx="0" cy="0"/>
          <a:chOff x="0" y="0"/>
          <a:chExt cx="0" cy="0"/>
        </a:xfrm>
      </p:grpSpPr>
      <p:sp>
        <p:nvSpPr>
          <p:cNvPr id="1655" name="Google Shape;1655;p190"/>
          <p:cNvSpPr txBox="1"/>
          <p:nvPr/>
        </p:nvSpPr>
        <p:spPr>
          <a:xfrm>
            <a:off x="160800" y="810731"/>
            <a:ext cx="4854000" cy="1761000"/>
          </a:xfrm>
          <a:prstGeom prst="rect">
            <a:avLst/>
          </a:prstGeom>
          <a:noFill/>
          <a:ln w="9525" cap="flat" cmpd="dbl">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400">
                <a:solidFill>
                  <a:srgbClr val="FFFF00"/>
                </a:solidFill>
                <a:latin typeface="Sorts Mill Goudy"/>
                <a:ea typeface="Sorts Mill Goudy"/>
                <a:cs typeface="Sorts Mill Goudy"/>
                <a:sym typeface="Sorts Mill Goudy"/>
              </a:rPr>
              <a:t>Definitions:</a:t>
            </a:r>
            <a:endParaRPr sz="1100"/>
          </a:p>
          <a:p>
            <a:pPr marL="0" marR="0" lvl="0" indent="0" algn="l" rtl="0">
              <a:lnSpc>
                <a:spcPct val="110000"/>
              </a:lnSpc>
              <a:spcBef>
                <a:spcPts val="1200"/>
              </a:spcBef>
              <a:spcAft>
                <a:spcPts val="0"/>
              </a:spcAft>
              <a:buClr>
                <a:schemeClr val="lt2"/>
              </a:buClr>
              <a:buSzPts val="900"/>
              <a:buFont typeface="Noto Sans Symbols"/>
              <a:buNone/>
            </a:pPr>
            <a:r>
              <a:rPr lang="en" sz="1400">
                <a:solidFill>
                  <a:srgbClr val="FFFF00"/>
                </a:solidFill>
                <a:latin typeface="Sorts Mill Goudy"/>
                <a:ea typeface="Sorts Mill Goudy"/>
                <a:cs typeface="Sorts Mill Goudy"/>
                <a:sym typeface="Sorts Mill Goudy"/>
              </a:rPr>
              <a:t>The Stock Market is where people buy and sell shares of other companies. A share is a piece of the company you own. So if the company makes a lot of money, so do you! But if the company loses money, then so do you.</a:t>
            </a:r>
            <a:endParaRPr sz="1100"/>
          </a:p>
        </p:txBody>
      </p:sp>
      <p:grpSp>
        <p:nvGrpSpPr>
          <p:cNvPr id="1656" name="Google Shape;1656;p190"/>
          <p:cNvGrpSpPr/>
          <p:nvPr/>
        </p:nvGrpSpPr>
        <p:grpSpPr>
          <a:xfrm>
            <a:off x="2002797" y="46714"/>
            <a:ext cx="1387095" cy="525840"/>
            <a:chOff x="4962336" y="3783980"/>
            <a:chExt cx="2602430" cy="1083983"/>
          </a:xfrm>
        </p:grpSpPr>
        <p:grpSp>
          <p:nvGrpSpPr>
            <p:cNvPr id="1657" name="Google Shape;1657;p190"/>
            <p:cNvGrpSpPr/>
            <p:nvPr/>
          </p:nvGrpSpPr>
          <p:grpSpPr>
            <a:xfrm flipH="1">
              <a:off x="4962336" y="3783980"/>
              <a:ext cx="1187942" cy="1083983"/>
              <a:chOff x="760050" y="2874625"/>
              <a:chExt cx="1485485" cy="1355487"/>
            </a:xfrm>
          </p:grpSpPr>
          <p:sp>
            <p:nvSpPr>
              <p:cNvPr id="1658" name="Google Shape;1658;p190"/>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59" name="Google Shape;1659;p190"/>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0" name="Google Shape;1660;p190"/>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1" name="Google Shape;1661;p190"/>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662" name="Google Shape;1662;p190"/>
            <p:cNvGrpSpPr/>
            <p:nvPr/>
          </p:nvGrpSpPr>
          <p:grpSpPr>
            <a:xfrm>
              <a:off x="5822224" y="3955594"/>
              <a:ext cx="1742542" cy="795716"/>
              <a:chOff x="5327405" y="4041600"/>
              <a:chExt cx="1554315" cy="709764"/>
            </a:xfrm>
          </p:grpSpPr>
          <p:sp>
            <p:nvSpPr>
              <p:cNvPr id="1663" name="Google Shape;1663;p190"/>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4" name="Google Shape;1664;p190"/>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5" name="Google Shape;1665;p190"/>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6" name="Google Shape;1666;p190"/>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7" name="Google Shape;1667;p190"/>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8" name="Google Shape;1668;p190"/>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69" name="Google Shape;1669;p190"/>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0" name="Google Shape;1670;p190"/>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1" name="Google Shape;1671;p190"/>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2" name="Google Shape;1672;p190"/>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3" name="Google Shape;1673;p190"/>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4" name="Google Shape;1674;p190"/>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5" name="Google Shape;1675;p190"/>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6" name="Google Shape;1676;p190"/>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7" name="Google Shape;1677;p190"/>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8" name="Google Shape;1678;p190"/>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79" name="Google Shape;1679;p190"/>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0" name="Google Shape;1680;p190"/>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1" name="Google Shape;1681;p190"/>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2" name="Google Shape;1682;p190"/>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3" name="Google Shape;1683;p190"/>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4" name="Google Shape;1684;p190"/>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5" name="Google Shape;1685;p190"/>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6" name="Google Shape;1686;p190"/>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7" name="Google Shape;1687;p190"/>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8" name="Google Shape;1688;p190"/>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89" name="Google Shape;1689;p190"/>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0" name="Google Shape;1690;p190"/>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1" name="Google Shape;1691;p190"/>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2" name="Google Shape;1692;p190"/>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3" name="Google Shape;1693;p190"/>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4" name="Google Shape;1694;p190"/>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5" name="Google Shape;1695;p190"/>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6" name="Google Shape;1696;p190"/>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7" name="Google Shape;1697;p190"/>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8" name="Google Shape;1698;p190"/>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699" name="Google Shape;1699;p190"/>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00" name="Google Shape;1700;p190"/>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01" name="Google Shape;1701;p190"/>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1702" name="Google Shape;1702;p19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703" name="Google Shape;1703;p190"/>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Stock Market</a:t>
            </a:r>
            <a:endParaRPr sz="1100"/>
          </a:p>
        </p:txBody>
      </p:sp>
      <p:grpSp>
        <p:nvGrpSpPr>
          <p:cNvPr id="1704" name="Google Shape;1704;p190"/>
          <p:cNvGrpSpPr/>
          <p:nvPr/>
        </p:nvGrpSpPr>
        <p:grpSpPr>
          <a:xfrm flipH="1">
            <a:off x="5755834" y="49100"/>
            <a:ext cx="1338690" cy="525840"/>
            <a:chOff x="4962336" y="3783980"/>
            <a:chExt cx="2602430" cy="1083983"/>
          </a:xfrm>
        </p:grpSpPr>
        <p:grpSp>
          <p:nvGrpSpPr>
            <p:cNvPr id="1705" name="Google Shape;1705;p190"/>
            <p:cNvGrpSpPr/>
            <p:nvPr/>
          </p:nvGrpSpPr>
          <p:grpSpPr>
            <a:xfrm flipH="1">
              <a:off x="4962336" y="3783980"/>
              <a:ext cx="1187942" cy="1083983"/>
              <a:chOff x="760050" y="2874625"/>
              <a:chExt cx="1485485" cy="1355487"/>
            </a:xfrm>
          </p:grpSpPr>
          <p:sp>
            <p:nvSpPr>
              <p:cNvPr id="1706" name="Google Shape;1706;p190"/>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07" name="Google Shape;1707;p190"/>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08" name="Google Shape;1708;p190"/>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09" name="Google Shape;1709;p190"/>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710" name="Google Shape;1710;p190"/>
            <p:cNvGrpSpPr/>
            <p:nvPr/>
          </p:nvGrpSpPr>
          <p:grpSpPr>
            <a:xfrm>
              <a:off x="5822224" y="3955594"/>
              <a:ext cx="1742542" cy="795716"/>
              <a:chOff x="5327405" y="4041600"/>
              <a:chExt cx="1554315" cy="709764"/>
            </a:xfrm>
          </p:grpSpPr>
          <p:sp>
            <p:nvSpPr>
              <p:cNvPr id="1711" name="Google Shape;1711;p190"/>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2" name="Google Shape;1712;p190"/>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3" name="Google Shape;1713;p190"/>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4" name="Google Shape;1714;p190"/>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5" name="Google Shape;1715;p190"/>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6" name="Google Shape;1716;p190"/>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7" name="Google Shape;1717;p190"/>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8" name="Google Shape;1718;p190"/>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19" name="Google Shape;1719;p190"/>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0" name="Google Shape;1720;p190"/>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1" name="Google Shape;1721;p190"/>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2" name="Google Shape;1722;p190"/>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3" name="Google Shape;1723;p190"/>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4" name="Google Shape;1724;p190"/>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5" name="Google Shape;1725;p190"/>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6" name="Google Shape;1726;p190"/>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7" name="Google Shape;1727;p190"/>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8" name="Google Shape;1728;p190"/>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29" name="Google Shape;1729;p190"/>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0" name="Google Shape;1730;p190"/>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1" name="Google Shape;1731;p190"/>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2" name="Google Shape;1732;p190"/>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3" name="Google Shape;1733;p190"/>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4" name="Google Shape;1734;p190"/>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5" name="Google Shape;1735;p190"/>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6" name="Google Shape;1736;p190"/>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7" name="Google Shape;1737;p190"/>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8" name="Google Shape;1738;p190"/>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39" name="Google Shape;1739;p190"/>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0" name="Google Shape;1740;p190"/>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1" name="Google Shape;1741;p190"/>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2" name="Google Shape;1742;p190"/>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3" name="Google Shape;1743;p190"/>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4" name="Google Shape;1744;p190"/>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5" name="Google Shape;1745;p190"/>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6" name="Google Shape;1746;p190"/>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7" name="Google Shape;1747;p190"/>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8" name="Google Shape;1748;p190"/>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49" name="Google Shape;1749;p190"/>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sp>
        <p:nvSpPr>
          <p:cNvPr id="1750" name="Google Shape;1750;p190"/>
          <p:cNvSpPr txBox="1"/>
          <p:nvPr/>
        </p:nvSpPr>
        <p:spPr>
          <a:xfrm>
            <a:off x="160807" y="2714914"/>
            <a:ext cx="4854000" cy="1766100"/>
          </a:xfrm>
          <a:prstGeom prst="rect">
            <a:avLst/>
          </a:prstGeom>
          <a:solidFill>
            <a:schemeClr val="lt1"/>
          </a:solid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200">
                <a:solidFill>
                  <a:schemeClr val="dk1"/>
                </a:solidFill>
                <a:latin typeface="Sorts Mill Goudy"/>
                <a:ea typeface="Sorts Mill Goudy"/>
                <a:cs typeface="Sorts Mill Goudy"/>
                <a:sym typeface="Sorts Mill Goudy"/>
              </a:rPr>
              <a:t>Stock Market Cost of Shares as of February 22 and 23 are:</a:t>
            </a:r>
            <a:endParaRPr sz="1000"/>
          </a:p>
          <a:p>
            <a:pPr marL="0" marR="0" lvl="0" indent="0" algn="l" rtl="0">
              <a:lnSpc>
                <a:spcPct val="110000"/>
              </a:lnSpc>
              <a:spcBef>
                <a:spcPts val="1200"/>
              </a:spcBef>
              <a:spcAft>
                <a:spcPts val="1200"/>
              </a:spcAft>
              <a:buClr>
                <a:schemeClr val="lt2"/>
              </a:buClr>
              <a:buSzPts val="900"/>
              <a:buFont typeface="Noto Sans Symbols"/>
              <a:buNone/>
            </a:pPr>
            <a:r>
              <a:rPr lang="en" sz="1200">
                <a:solidFill>
                  <a:schemeClr val="dk1"/>
                </a:solidFill>
                <a:latin typeface="Sorts Mill Goudy"/>
                <a:ea typeface="Sorts Mill Goudy"/>
                <a:cs typeface="Sorts Mill Goudy"/>
                <a:sym typeface="Sorts Mill Goudy"/>
              </a:rPr>
              <a:t>Amazon: 1 share = </a:t>
            </a:r>
            <a:r>
              <a:rPr lang="en" sz="1200">
                <a:solidFill>
                  <a:srgbClr val="0000FF"/>
                </a:solidFill>
                <a:latin typeface="Sorts Mill Goudy"/>
                <a:ea typeface="Sorts Mill Goudy"/>
                <a:cs typeface="Sorts Mill Goudy"/>
                <a:sym typeface="Sorts Mill Goudy"/>
              </a:rPr>
              <a:t>300 USD (it was worth 250 USD last class).</a:t>
            </a:r>
            <a:br>
              <a:rPr lang="en" sz="1200">
                <a:solidFill>
                  <a:schemeClr val="lt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Apple: 1 share = </a:t>
            </a:r>
            <a:r>
              <a:rPr lang="en" sz="1200">
                <a:solidFill>
                  <a:srgbClr val="0000FF"/>
                </a:solidFill>
                <a:latin typeface="Sorts Mill Goudy"/>
                <a:ea typeface="Sorts Mill Goudy"/>
                <a:cs typeface="Sorts Mill Goudy"/>
                <a:sym typeface="Sorts Mill Goudy"/>
              </a:rPr>
              <a:t>200 USD (it was worth 180 USD last class).</a:t>
            </a:r>
            <a:br>
              <a:rPr lang="en" sz="1200">
                <a:solidFill>
                  <a:srgbClr val="0000FF"/>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China Petroleum: </a:t>
            </a:r>
            <a:r>
              <a:rPr lang="en" sz="1200">
                <a:solidFill>
                  <a:srgbClr val="0066FF"/>
                </a:solidFill>
                <a:latin typeface="Sorts Mill Goudy"/>
                <a:ea typeface="Sorts Mill Goudy"/>
                <a:cs typeface="Sorts Mill Goudy"/>
                <a:sym typeface="Sorts Mill Goudy"/>
              </a:rPr>
              <a:t>1 share = 140 USD (it was worth 120 USD last class).</a:t>
            </a:r>
            <a:br>
              <a:rPr lang="en" sz="1200">
                <a:solidFill>
                  <a:schemeClr val="lt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CVS Health: 1 share = </a:t>
            </a:r>
            <a:r>
              <a:rPr lang="en" sz="1200">
                <a:solidFill>
                  <a:schemeClr val="dk2"/>
                </a:solidFill>
                <a:latin typeface="Sorts Mill Goudy"/>
                <a:ea typeface="Sorts Mill Goudy"/>
                <a:cs typeface="Sorts Mill Goudy"/>
                <a:sym typeface="Sorts Mill Goudy"/>
              </a:rPr>
              <a:t>90 USD (it was worth 90 USD last class).</a:t>
            </a:r>
            <a:br>
              <a:rPr lang="en" sz="1200">
                <a:solidFill>
                  <a:schemeClr val="dk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Volkswagen: 1 share = </a:t>
            </a:r>
            <a:r>
              <a:rPr lang="en" sz="1200">
                <a:solidFill>
                  <a:srgbClr val="FF0000"/>
                </a:solidFill>
                <a:latin typeface="Sorts Mill Goudy"/>
                <a:ea typeface="Sorts Mill Goudy"/>
                <a:cs typeface="Sorts Mill Goudy"/>
                <a:sym typeface="Sorts Mill Goudy"/>
              </a:rPr>
              <a:t>30 USD (it was worth 40 USD last class).</a:t>
            </a:r>
            <a:br>
              <a:rPr lang="en" sz="1200">
                <a:solidFill>
                  <a:schemeClr val="lt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Tesla: 1 share = </a:t>
            </a:r>
            <a:r>
              <a:rPr lang="en" sz="1200">
                <a:solidFill>
                  <a:schemeClr val="dk2"/>
                </a:solidFill>
                <a:latin typeface="Sorts Mill Goudy"/>
                <a:ea typeface="Sorts Mill Goudy"/>
                <a:cs typeface="Sorts Mill Goudy"/>
                <a:sym typeface="Sorts Mill Goudy"/>
              </a:rPr>
              <a:t>5 USD (it was worth 5 USD last class).</a:t>
            </a:r>
            <a:br>
              <a:rPr lang="en" sz="1200">
                <a:solidFill>
                  <a:srgbClr val="FF0000"/>
                </a:solidFill>
                <a:latin typeface="Sorts Mill Goudy"/>
                <a:ea typeface="Sorts Mill Goudy"/>
                <a:cs typeface="Sorts Mill Goudy"/>
                <a:sym typeface="Sorts Mill Goudy"/>
              </a:rPr>
            </a:br>
            <a:endParaRPr sz="1200">
              <a:solidFill>
                <a:srgbClr val="FF0000"/>
              </a:solidFill>
              <a:latin typeface="Sorts Mill Goudy"/>
              <a:ea typeface="Sorts Mill Goudy"/>
              <a:cs typeface="Sorts Mill Goudy"/>
              <a:sym typeface="Sorts Mill Goudy"/>
            </a:endParaRPr>
          </a:p>
        </p:txBody>
      </p:sp>
      <p:sp>
        <p:nvSpPr>
          <p:cNvPr id="1751" name="Google Shape;1751;p190"/>
          <p:cNvSpPr txBox="1"/>
          <p:nvPr/>
        </p:nvSpPr>
        <p:spPr>
          <a:xfrm>
            <a:off x="5434969" y="810731"/>
            <a:ext cx="3497700" cy="19041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100"/>
              <a:buFont typeface="Noto Sans Symbols"/>
              <a:buNone/>
            </a:pPr>
            <a:r>
              <a:rPr lang="en" sz="1500" i="0" u="none" strike="noStrike" cap="none">
                <a:solidFill>
                  <a:srgbClr val="FFCCFF"/>
                </a:solidFill>
                <a:latin typeface="Sorts Mill Goudy"/>
                <a:ea typeface="Sorts Mill Goudy"/>
                <a:cs typeface="Sorts Mill Goudy"/>
                <a:sym typeface="Sorts Mill Goudy"/>
              </a:rPr>
              <a:t>Everyone </a:t>
            </a:r>
            <a:r>
              <a:rPr lang="en" sz="1500">
                <a:solidFill>
                  <a:srgbClr val="FFCCFF"/>
                </a:solidFill>
                <a:latin typeface="Sorts Mill Goudy"/>
                <a:ea typeface="Sorts Mill Goudy"/>
                <a:cs typeface="Sorts Mill Goudy"/>
                <a:sym typeface="Sorts Mill Goudy"/>
              </a:rPr>
              <a:t>can be new stocks or sell their existing stocks. R</a:t>
            </a:r>
            <a:r>
              <a:rPr lang="en" sz="1500" i="0" u="none" strike="noStrike" cap="none">
                <a:solidFill>
                  <a:srgbClr val="FFCCFF"/>
                </a:solidFill>
                <a:latin typeface="Sorts Mill Goudy"/>
                <a:ea typeface="Sorts Mill Goudy"/>
                <a:cs typeface="Sorts Mill Goudy"/>
                <a:sym typeface="Sorts Mill Goudy"/>
              </a:rPr>
              <a:t>ecord it in the ‘Stock Market Tracker’ and ‘Profits/Loses Tracker’ sections. You don’t have to use all your money. For example:</a:t>
            </a:r>
            <a:endParaRPr sz="1100"/>
          </a:p>
          <a:p>
            <a:pPr marL="0" marR="0" lvl="0" indent="0" algn="l" rtl="0">
              <a:lnSpc>
                <a:spcPct val="110000"/>
              </a:lnSpc>
              <a:spcBef>
                <a:spcPts val="1200"/>
              </a:spcBef>
              <a:spcAft>
                <a:spcPts val="1200"/>
              </a:spcAft>
              <a:buClr>
                <a:schemeClr val="lt2"/>
              </a:buClr>
              <a:buSzPts val="900"/>
              <a:buFont typeface="Noto Sans Symbols"/>
              <a:buNone/>
            </a:pPr>
            <a:endParaRPr sz="1400" b="1" i="0" u="none" strike="noStrike" cap="none">
              <a:solidFill>
                <a:schemeClr val="lt2"/>
              </a:solidFill>
              <a:latin typeface="Sorts Mill Goudy"/>
              <a:ea typeface="Sorts Mill Goudy"/>
              <a:cs typeface="Sorts Mill Goudy"/>
              <a:sym typeface="Sorts Mill Goudy"/>
            </a:endParaRPr>
          </a:p>
        </p:txBody>
      </p:sp>
      <p:pic>
        <p:nvPicPr>
          <p:cNvPr id="1752" name="Google Shape;1752;p190"/>
          <p:cNvPicPr preferRelativeResize="0"/>
          <p:nvPr/>
        </p:nvPicPr>
        <p:blipFill rotWithShape="1">
          <a:blip r:embed="rId4">
            <a:alphaModFix/>
          </a:blip>
          <a:srcRect r="72316"/>
          <a:stretch/>
        </p:blipFill>
        <p:spPr>
          <a:xfrm>
            <a:off x="6711900" y="2898844"/>
            <a:ext cx="2220686" cy="2079675"/>
          </a:xfrm>
          <a:prstGeom prst="rect">
            <a:avLst/>
          </a:prstGeom>
          <a:noFill/>
          <a:ln>
            <a:noFill/>
          </a:ln>
        </p:spPr>
      </p:pic>
      <p:sp>
        <p:nvSpPr>
          <p:cNvPr id="1753" name="Google Shape;1753;p190"/>
          <p:cNvSpPr/>
          <p:nvPr/>
        </p:nvSpPr>
        <p:spPr>
          <a:xfrm rot="5400000">
            <a:off x="5400844" y="2747306"/>
            <a:ext cx="1320000" cy="1251600"/>
          </a:xfrm>
          <a:prstGeom prst="ben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4"/>
          <p:cNvSpPr txBox="1">
            <a:spLocks noGrp="1"/>
          </p:cNvSpPr>
          <p:nvPr>
            <p:ph type="body" idx="1"/>
          </p:nvPr>
        </p:nvSpPr>
        <p:spPr>
          <a:xfrm>
            <a:off x="3039954" y="6212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a:solidFill>
                  <a:srgbClr val="FFCCFF"/>
                </a:solidFill>
              </a:rPr>
              <a:t>Learning Targets (By the end of this lesson…):</a:t>
            </a:r>
            <a:endParaRPr/>
          </a:p>
          <a:p>
            <a:pPr marL="254000" lvl="0" indent="-222250" algn="l" rtl="0">
              <a:lnSpc>
                <a:spcPct val="110000"/>
              </a:lnSpc>
              <a:spcBef>
                <a:spcPts val="900"/>
              </a:spcBef>
              <a:spcAft>
                <a:spcPts val="0"/>
              </a:spcAft>
              <a:buSzPts val="1700"/>
              <a:buChar char="◆"/>
            </a:pPr>
            <a:r>
              <a:rPr lang="en" sz="2400">
                <a:solidFill>
                  <a:srgbClr val="FFCCFF"/>
                </a:solidFill>
              </a:rPr>
              <a:t>I can participate in a Deserted Island activity that will help me understand why economics is about choices of what to do with limited resources.</a:t>
            </a:r>
            <a:endParaRPr/>
          </a:p>
          <a:p>
            <a:pPr marL="254000" lvl="0" indent="-222250" algn="l" rtl="0">
              <a:lnSpc>
                <a:spcPct val="110000"/>
              </a:lnSpc>
              <a:spcBef>
                <a:spcPts val="900"/>
              </a:spcBef>
              <a:spcAft>
                <a:spcPts val="0"/>
              </a:spcAft>
              <a:buSzPts val="1700"/>
              <a:buChar char="◆"/>
            </a:pPr>
            <a:r>
              <a:rPr lang="en" sz="2400">
                <a:solidFill>
                  <a:srgbClr val="FFCCFF"/>
                </a:solidFill>
              </a:rPr>
              <a:t>I can find the syllabus on Toddle.</a:t>
            </a:r>
            <a:endParaRPr sz="2400">
              <a:solidFill>
                <a:srgbClr val="FFCCFF"/>
              </a:solidFill>
            </a:endParaRPr>
          </a:p>
        </p:txBody>
      </p:sp>
      <p:pic>
        <p:nvPicPr>
          <p:cNvPr id="405" name="Google Shape;405;p54" descr="Download Free png Chalk Line Png (98+ images in Collection) Page 3 -  DLPNG.com"/>
          <p:cNvPicPr preferRelativeResize="0"/>
          <p:nvPr/>
        </p:nvPicPr>
        <p:blipFill rotWithShape="1">
          <a:blip r:embed="rId3">
            <a:alphaModFix/>
          </a:blip>
          <a:srcRect l="47767" t="42442" b="42732"/>
          <a:stretch/>
        </p:blipFill>
        <p:spPr>
          <a:xfrm rot="5400000">
            <a:off x="647754" y="2792329"/>
            <a:ext cx="4783840" cy="485775"/>
          </a:xfrm>
          <a:prstGeom prst="rect">
            <a:avLst/>
          </a:prstGeom>
          <a:noFill/>
          <a:ln>
            <a:noFill/>
          </a:ln>
        </p:spPr>
      </p:pic>
      <p:pic>
        <p:nvPicPr>
          <p:cNvPr id="406" name="Google Shape;406;p5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07" name="Google Shape;407;p5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408" name="Google Shape;408;p54"/>
          <p:cNvSpPr txBox="1"/>
          <p:nvPr/>
        </p:nvSpPr>
        <p:spPr>
          <a:xfrm>
            <a:off x="0" y="643296"/>
            <a:ext cx="29295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900"/>
              </a:spcBef>
              <a:spcAft>
                <a:spcPts val="0"/>
              </a:spcAft>
              <a:buClr>
                <a:schemeClr val="lt2"/>
              </a:buClr>
              <a:buSzPts val="1700"/>
              <a:buFont typeface="Noto Sans Symbols"/>
              <a:buChar char="◈"/>
            </a:pPr>
            <a:r>
              <a:rPr lang="en" sz="2400" i="0" u="none" strike="noStrike" cap="none">
                <a:solidFill>
                  <a:srgbClr val="FFFF00"/>
                </a:solidFill>
                <a:latin typeface="Sorts Mill Goudy"/>
                <a:ea typeface="Sorts Mill Goudy"/>
                <a:cs typeface="Sorts Mill Goudy"/>
                <a:sym typeface="Sorts Mill Goudy"/>
              </a:rPr>
              <a:t>Why is Economics like a Deserted Island?</a:t>
            </a:r>
            <a:endParaRPr sz="1100"/>
          </a:p>
          <a:p>
            <a:pPr marL="254000" marR="0" lvl="0" indent="-222250" algn="l" rtl="0">
              <a:lnSpc>
                <a:spcPct val="110000"/>
              </a:lnSpc>
              <a:spcBef>
                <a:spcPts val="900"/>
              </a:spcBef>
              <a:spcAft>
                <a:spcPts val="0"/>
              </a:spcAft>
              <a:buClr>
                <a:schemeClr val="lt2"/>
              </a:buClr>
              <a:buSzPts val="1700"/>
              <a:buFont typeface="Noto Sans Symbols"/>
              <a:buChar char="◈"/>
            </a:pPr>
            <a:r>
              <a:rPr lang="en" sz="2400" i="0" u="none" strike="noStrike" cap="none">
                <a:solidFill>
                  <a:srgbClr val="FFFF00"/>
                </a:solidFill>
                <a:latin typeface="Sorts Mill Goudy"/>
                <a:ea typeface="Sorts Mill Goudy"/>
                <a:cs typeface="Sorts Mill Goudy"/>
                <a:sym typeface="Sorts Mill Goudy"/>
              </a:rPr>
              <a:t>Where can I find the syllabus?</a:t>
            </a:r>
            <a:endParaRPr sz="2400">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Shape 1757"/>
        <p:cNvGrpSpPr/>
        <p:nvPr/>
      </p:nvGrpSpPr>
      <p:grpSpPr>
        <a:xfrm>
          <a:off x="0" y="0"/>
          <a:ext cx="0" cy="0"/>
          <a:chOff x="0" y="0"/>
          <a:chExt cx="0" cy="0"/>
        </a:xfrm>
      </p:grpSpPr>
      <p:grpSp>
        <p:nvGrpSpPr>
          <p:cNvPr id="1758" name="Google Shape;1758;p191"/>
          <p:cNvGrpSpPr/>
          <p:nvPr/>
        </p:nvGrpSpPr>
        <p:grpSpPr>
          <a:xfrm>
            <a:off x="2002797" y="46714"/>
            <a:ext cx="1387095" cy="525840"/>
            <a:chOff x="4962336" y="3783980"/>
            <a:chExt cx="2602430" cy="1083983"/>
          </a:xfrm>
        </p:grpSpPr>
        <p:grpSp>
          <p:nvGrpSpPr>
            <p:cNvPr id="1759" name="Google Shape;1759;p191"/>
            <p:cNvGrpSpPr/>
            <p:nvPr/>
          </p:nvGrpSpPr>
          <p:grpSpPr>
            <a:xfrm flipH="1">
              <a:off x="4962336" y="3783980"/>
              <a:ext cx="1187942" cy="1083983"/>
              <a:chOff x="760050" y="2874625"/>
              <a:chExt cx="1485485" cy="1355487"/>
            </a:xfrm>
          </p:grpSpPr>
          <p:sp>
            <p:nvSpPr>
              <p:cNvPr id="1760" name="Google Shape;1760;p191"/>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1" name="Google Shape;1761;p191"/>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2" name="Google Shape;1762;p191"/>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3" name="Google Shape;1763;p191"/>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764" name="Google Shape;1764;p191"/>
            <p:cNvGrpSpPr/>
            <p:nvPr/>
          </p:nvGrpSpPr>
          <p:grpSpPr>
            <a:xfrm>
              <a:off x="5822224" y="3955594"/>
              <a:ext cx="1742542" cy="795716"/>
              <a:chOff x="5327405" y="4041600"/>
              <a:chExt cx="1554315" cy="709764"/>
            </a:xfrm>
          </p:grpSpPr>
          <p:sp>
            <p:nvSpPr>
              <p:cNvPr id="1765" name="Google Shape;1765;p191"/>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6" name="Google Shape;1766;p191"/>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7" name="Google Shape;1767;p191"/>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8" name="Google Shape;1768;p191"/>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69" name="Google Shape;1769;p191"/>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0" name="Google Shape;1770;p191"/>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1" name="Google Shape;1771;p191"/>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2" name="Google Shape;1772;p191"/>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3" name="Google Shape;1773;p191"/>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4" name="Google Shape;1774;p191"/>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5" name="Google Shape;1775;p191"/>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6" name="Google Shape;1776;p191"/>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7" name="Google Shape;1777;p191"/>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8" name="Google Shape;1778;p191"/>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79" name="Google Shape;1779;p191"/>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0" name="Google Shape;1780;p191"/>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1" name="Google Shape;1781;p191"/>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2" name="Google Shape;1782;p191"/>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3" name="Google Shape;1783;p191"/>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4" name="Google Shape;1784;p191"/>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5" name="Google Shape;1785;p191"/>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6" name="Google Shape;1786;p191"/>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7" name="Google Shape;1787;p191"/>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8" name="Google Shape;1788;p191"/>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89" name="Google Shape;1789;p191"/>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0" name="Google Shape;1790;p191"/>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1" name="Google Shape;1791;p191"/>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2" name="Google Shape;1792;p191"/>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3" name="Google Shape;1793;p191"/>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4" name="Google Shape;1794;p191"/>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5" name="Google Shape;1795;p191"/>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6" name="Google Shape;1796;p191"/>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7" name="Google Shape;1797;p191"/>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8" name="Google Shape;1798;p191"/>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799" name="Google Shape;1799;p191"/>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00" name="Google Shape;1800;p191"/>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01" name="Google Shape;1801;p191"/>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02" name="Google Shape;1802;p191"/>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03" name="Google Shape;1803;p191"/>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1804" name="Google Shape;1804;p191"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805" name="Google Shape;1805;p191"/>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Stock Market</a:t>
            </a:r>
            <a:endParaRPr sz="1100"/>
          </a:p>
        </p:txBody>
      </p:sp>
      <p:grpSp>
        <p:nvGrpSpPr>
          <p:cNvPr id="1806" name="Google Shape;1806;p191"/>
          <p:cNvGrpSpPr/>
          <p:nvPr/>
        </p:nvGrpSpPr>
        <p:grpSpPr>
          <a:xfrm flipH="1">
            <a:off x="5755834" y="49100"/>
            <a:ext cx="1338690" cy="525840"/>
            <a:chOff x="4962336" y="3783980"/>
            <a:chExt cx="2602430" cy="1083983"/>
          </a:xfrm>
        </p:grpSpPr>
        <p:grpSp>
          <p:nvGrpSpPr>
            <p:cNvPr id="1807" name="Google Shape;1807;p191"/>
            <p:cNvGrpSpPr/>
            <p:nvPr/>
          </p:nvGrpSpPr>
          <p:grpSpPr>
            <a:xfrm flipH="1">
              <a:off x="4962336" y="3783980"/>
              <a:ext cx="1187942" cy="1083983"/>
              <a:chOff x="760050" y="2874625"/>
              <a:chExt cx="1485485" cy="1355487"/>
            </a:xfrm>
          </p:grpSpPr>
          <p:sp>
            <p:nvSpPr>
              <p:cNvPr id="1808" name="Google Shape;1808;p191"/>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09" name="Google Shape;1809;p191"/>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0" name="Google Shape;1810;p191"/>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1" name="Google Shape;1811;p191"/>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812" name="Google Shape;1812;p191"/>
            <p:cNvGrpSpPr/>
            <p:nvPr/>
          </p:nvGrpSpPr>
          <p:grpSpPr>
            <a:xfrm>
              <a:off x="5822224" y="3955594"/>
              <a:ext cx="1742542" cy="795716"/>
              <a:chOff x="5327405" y="4041600"/>
              <a:chExt cx="1554315" cy="709764"/>
            </a:xfrm>
          </p:grpSpPr>
          <p:sp>
            <p:nvSpPr>
              <p:cNvPr id="1813" name="Google Shape;1813;p191"/>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4" name="Google Shape;1814;p191"/>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5" name="Google Shape;1815;p191"/>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6" name="Google Shape;1816;p191"/>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7" name="Google Shape;1817;p191"/>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8" name="Google Shape;1818;p191"/>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19" name="Google Shape;1819;p191"/>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0" name="Google Shape;1820;p191"/>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1" name="Google Shape;1821;p191"/>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2" name="Google Shape;1822;p191"/>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3" name="Google Shape;1823;p191"/>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4" name="Google Shape;1824;p191"/>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5" name="Google Shape;1825;p191"/>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6" name="Google Shape;1826;p191"/>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7" name="Google Shape;1827;p191"/>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8" name="Google Shape;1828;p191"/>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29" name="Google Shape;1829;p191"/>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0" name="Google Shape;1830;p191"/>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1" name="Google Shape;1831;p191"/>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2" name="Google Shape;1832;p191"/>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3" name="Google Shape;1833;p191"/>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4" name="Google Shape;1834;p191"/>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5" name="Google Shape;1835;p191"/>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6" name="Google Shape;1836;p191"/>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7" name="Google Shape;1837;p191"/>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8" name="Google Shape;1838;p191"/>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39" name="Google Shape;1839;p191"/>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0" name="Google Shape;1840;p191"/>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1" name="Google Shape;1841;p191"/>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2" name="Google Shape;1842;p191"/>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3" name="Google Shape;1843;p191"/>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4" name="Google Shape;1844;p191"/>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5" name="Google Shape;1845;p191"/>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6" name="Google Shape;1846;p191"/>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7" name="Google Shape;1847;p191"/>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8" name="Google Shape;1848;p191"/>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49" name="Google Shape;1849;p191"/>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50" name="Google Shape;1850;p191"/>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851" name="Google Shape;1851;p191"/>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sp>
        <p:nvSpPr>
          <p:cNvPr id="1852" name="Google Shape;1852;p191"/>
          <p:cNvSpPr txBox="1"/>
          <p:nvPr/>
        </p:nvSpPr>
        <p:spPr>
          <a:xfrm>
            <a:off x="4697738" y="831356"/>
            <a:ext cx="4211400" cy="1766100"/>
          </a:xfrm>
          <a:prstGeom prst="rect">
            <a:avLst/>
          </a:prstGeom>
          <a:solidFill>
            <a:schemeClr val="lt1"/>
          </a:solidFill>
          <a:ln w="9525" cap="flat" cmpd="sng">
            <a:solidFill>
              <a:srgbClr val="000000"/>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400"/>
              <a:buFont typeface="Noto Sans Symbols"/>
              <a:buNone/>
            </a:pPr>
            <a:r>
              <a:rPr lang="en" sz="1100">
                <a:solidFill>
                  <a:schemeClr val="dk1"/>
                </a:solidFill>
                <a:latin typeface="Sorts Mill Goudy"/>
                <a:ea typeface="Sorts Mill Goudy"/>
                <a:cs typeface="Sorts Mill Goudy"/>
                <a:sym typeface="Sorts Mill Goudy"/>
              </a:rPr>
              <a:t>Stock Market Performance on February 22 and 23:</a:t>
            </a:r>
            <a:endParaRPr sz="200"/>
          </a:p>
          <a:p>
            <a:pPr marL="0" marR="0" lvl="0" indent="0" algn="l" rtl="0">
              <a:lnSpc>
                <a:spcPct val="110000"/>
              </a:lnSpc>
              <a:spcBef>
                <a:spcPts val="1200"/>
              </a:spcBef>
              <a:spcAft>
                <a:spcPts val="0"/>
              </a:spcAft>
              <a:buClr>
                <a:schemeClr val="lt2"/>
              </a:buClr>
              <a:buSzPts val="1400"/>
              <a:buFont typeface="Noto Sans Symbols"/>
              <a:buNone/>
            </a:pPr>
            <a:r>
              <a:rPr lang="en" sz="1100">
                <a:solidFill>
                  <a:schemeClr val="dk1"/>
                </a:solidFill>
                <a:latin typeface="Sorts Mill Goudy"/>
                <a:ea typeface="Sorts Mill Goudy"/>
                <a:cs typeface="Sorts Mill Goudy"/>
                <a:sym typeface="Sorts Mill Goudy"/>
              </a:rPr>
              <a:t>For every share purchased of </a:t>
            </a:r>
            <a:r>
              <a:rPr lang="en" sz="1100">
                <a:solidFill>
                  <a:srgbClr val="FF0000"/>
                </a:solidFill>
                <a:latin typeface="Sorts Mill Goudy"/>
                <a:ea typeface="Sorts Mill Goudy"/>
                <a:cs typeface="Sorts Mill Goudy"/>
                <a:sym typeface="Sorts Mill Goudy"/>
              </a:rPr>
              <a:t>Amazon, you lose 1000 USD.</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For every share purchased of </a:t>
            </a:r>
            <a:r>
              <a:rPr lang="en" sz="1100">
                <a:solidFill>
                  <a:srgbClr val="0000FF"/>
                </a:solidFill>
                <a:latin typeface="Sorts Mill Goudy"/>
                <a:ea typeface="Sorts Mill Goudy"/>
                <a:cs typeface="Sorts Mill Goudy"/>
                <a:sym typeface="Sorts Mill Goudy"/>
              </a:rPr>
              <a:t>Apple, you get 3000 USD.</a:t>
            </a:r>
            <a:br>
              <a:rPr lang="en" sz="1100">
                <a:solidFill>
                  <a:schemeClr val="lt2"/>
                </a:solidFill>
                <a:latin typeface="Sorts Mill Goudy"/>
                <a:ea typeface="Sorts Mill Goudy"/>
                <a:cs typeface="Sorts Mill Goudy"/>
                <a:sym typeface="Sorts Mill Goudy"/>
              </a:rPr>
            </a:br>
            <a:r>
              <a:rPr lang="en" sz="1100">
                <a:solidFill>
                  <a:srgbClr val="000000"/>
                </a:solidFill>
                <a:latin typeface="Sorts Mill Goudy"/>
                <a:ea typeface="Sorts Mill Goudy"/>
                <a:cs typeface="Sorts Mill Goudy"/>
                <a:sym typeface="Sorts Mill Goudy"/>
              </a:rPr>
              <a:t>For every share purchased of </a:t>
            </a:r>
            <a:r>
              <a:rPr lang="en" sz="1100">
                <a:solidFill>
                  <a:srgbClr val="FF0000"/>
                </a:solidFill>
                <a:latin typeface="Sorts Mill Goudy"/>
                <a:ea typeface="Sorts Mill Goudy"/>
                <a:cs typeface="Sorts Mill Goudy"/>
                <a:sym typeface="Sorts Mill Goudy"/>
              </a:rPr>
              <a:t>China Petroleum, you lose 500 USD. </a:t>
            </a:r>
            <a:br>
              <a:rPr lang="en" sz="1100">
                <a:solidFill>
                  <a:srgbClr val="0000FF"/>
                </a:solidFill>
                <a:latin typeface="Sorts Mill Goudy"/>
                <a:ea typeface="Sorts Mill Goudy"/>
                <a:cs typeface="Sorts Mill Goudy"/>
                <a:sym typeface="Sorts Mill Goudy"/>
              </a:rPr>
            </a:br>
            <a:r>
              <a:rPr lang="en" sz="1100">
                <a:solidFill>
                  <a:srgbClr val="000000"/>
                </a:solidFill>
                <a:latin typeface="Sorts Mill Goudy"/>
                <a:ea typeface="Sorts Mill Goudy"/>
                <a:cs typeface="Sorts Mill Goudy"/>
                <a:sym typeface="Sorts Mill Goudy"/>
              </a:rPr>
              <a:t>For every share purchased of </a:t>
            </a:r>
            <a:r>
              <a:rPr lang="en" sz="1100">
                <a:solidFill>
                  <a:srgbClr val="0066FF"/>
                </a:solidFill>
                <a:latin typeface="Sorts Mill Goudy"/>
                <a:ea typeface="Sorts Mill Goudy"/>
                <a:cs typeface="Sorts Mill Goudy"/>
                <a:sym typeface="Sorts Mill Goudy"/>
              </a:rPr>
              <a:t>CVS Health, you get 5000 USD.</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For every share purchased of </a:t>
            </a:r>
            <a:r>
              <a:rPr lang="en" sz="1100">
                <a:solidFill>
                  <a:srgbClr val="0000FF"/>
                </a:solidFill>
                <a:latin typeface="Sorts Mill Goudy"/>
                <a:ea typeface="Sorts Mill Goudy"/>
                <a:cs typeface="Sorts Mill Goudy"/>
                <a:sym typeface="Sorts Mill Goudy"/>
              </a:rPr>
              <a:t>Volkswagen, you get 1000 USD.</a:t>
            </a:r>
            <a:r>
              <a:rPr lang="en" sz="1100">
                <a:solidFill>
                  <a:schemeClr val="dk1"/>
                </a:solidFill>
                <a:latin typeface="Sorts Mill Goudy"/>
                <a:ea typeface="Sorts Mill Goudy"/>
                <a:cs typeface="Sorts Mill Goudy"/>
                <a:sym typeface="Sorts Mill Goudy"/>
              </a:rPr>
              <a:t>For every share purchased of </a:t>
            </a:r>
            <a:r>
              <a:rPr lang="en" sz="1100">
                <a:solidFill>
                  <a:srgbClr val="FF0000"/>
                </a:solidFill>
                <a:latin typeface="Sorts Mill Goudy"/>
                <a:ea typeface="Sorts Mill Goudy"/>
                <a:cs typeface="Sorts Mill Goudy"/>
                <a:sym typeface="Sorts Mill Goudy"/>
              </a:rPr>
              <a:t>Tesla, you lose 10 USD.</a:t>
            </a:r>
            <a:br>
              <a:rPr lang="en" sz="1100">
                <a:solidFill>
                  <a:schemeClr val="lt2"/>
                </a:solidFill>
                <a:latin typeface="Sorts Mill Goudy"/>
                <a:ea typeface="Sorts Mill Goudy"/>
                <a:cs typeface="Sorts Mill Goudy"/>
                <a:sym typeface="Sorts Mill Goudy"/>
              </a:rPr>
            </a:br>
            <a:endParaRPr sz="1100">
              <a:solidFill>
                <a:schemeClr val="lt2"/>
              </a:solidFill>
              <a:latin typeface="Sorts Mill Goudy"/>
              <a:ea typeface="Sorts Mill Goudy"/>
              <a:cs typeface="Sorts Mill Goudy"/>
              <a:sym typeface="Sorts Mill Goudy"/>
            </a:endParaRPr>
          </a:p>
          <a:p>
            <a:pPr marL="0" marR="0" lvl="0" indent="0" algn="l" rtl="0">
              <a:lnSpc>
                <a:spcPct val="110000"/>
              </a:lnSpc>
              <a:spcBef>
                <a:spcPts val="1200"/>
              </a:spcBef>
              <a:spcAft>
                <a:spcPts val="1200"/>
              </a:spcAft>
              <a:buClr>
                <a:schemeClr val="lt2"/>
              </a:buClr>
              <a:buSzPts val="1400"/>
              <a:buFont typeface="Noto Sans Symbols"/>
              <a:buNone/>
            </a:pPr>
            <a:endParaRPr sz="1100">
              <a:solidFill>
                <a:schemeClr val="lt2"/>
              </a:solidFill>
              <a:latin typeface="Sorts Mill Goudy"/>
              <a:ea typeface="Sorts Mill Goudy"/>
              <a:cs typeface="Sorts Mill Goudy"/>
              <a:sym typeface="Sorts Mill Goudy"/>
            </a:endParaRPr>
          </a:p>
        </p:txBody>
      </p:sp>
      <p:pic>
        <p:nvPicPr>
          <p:cNvPr id="1853" name="Google Shape;1853;p191"/>
          <p:cNvPicPr preferRelativeResize="0"/>
          <p:nvPr/>
        </p:nvPicPr>
        <p:blipFill rotWithShape="1">
          <a:blip r:embed="rId4">
            <a:alphaModFix/>
          </a:blip>
          <a:srcRect l="49192" b="12572"/>
          <a:stretch/>
        </p:blipFill>
        <p:spPr>
          <a:xfrm>
            <a:off x="4762725" y="2780269"/>
            <a:ext cx="4146469" cy="1814569"/>
          </a:xfrm>
          <a:prstGeom prst="rect">
            <a:avLst/>
          </a:prstGeom>
          <a:noFill/>
          <a:ln>
            <a:noFill/>
          </a:ln>
        </p:spPr>
      </p:pic>
      <p:pic>
        <p:nvPicPr>
          <p:cNvPr id="1854" name="Google Shape;1854;p191"/>
          <p:cNvPicPr preferRelativeResize="0"/>
          <p:nvPr/>
        </p:nvPicPr>
        <p:blipFill rotWithShape="1">
          <a:blip r:embed="rId5">
            <a:alphaModFix/>
          </a:blip>
          <a:srcRect l="8533" r="36015"/>
          <a:stretch/>
        </p:blipFill>
        <p:spPr>
          <a:xfrm>
            <a:off x="143644" y="2780213"/>
            <a:ext cx="3008945" cy="1814626"/>
          </a:xfrm>
          <a:prstGeom prst="rect">
            <a:avLst/>
          </a:prstGeom>
          <a:noFill/>
          <a:ln>
            <a:noFill/>
          </a:ln>
        </p:spPr>
      </p:pic>
      <p:sp>
        <p:nvSpPr>
          <p:cNvPr id="1855" name="Google Shape;1855;p191"/>
          <p:cNvSpPr txBox="1"/>
          <p:nvPr/>
        </p:nvSpPr>
        <p:spPr>
          <a:xfrm>
            <a:off x="3310275" y="2780269"/>
            <a:ext cx="1452300" cy="18147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1200"/>
              </a:spcBef>
              <a:spcAft>
                <a:spcPts val="1200"/>
              </a:spcAft>
              <a:buClr>
                <a:schemeClr val="lt2"/>
              </a:buClr>
              <a:buSzPts val="900"/>
              <a:buFont typeface="Noto Sans Symbols"/>
              <a:buNone/>
            </a:pPr>
            <a:r>
              <a:rPr lang="en" sz="1500" b="1">
                <a:solidFill>
                  <a:srgbClr val="FFCCFF"/>
                </a:solidFill>
                <a:latin typeface="Sorts Mill Goudy"/>
                <a:ea typeface="Sorts Mill Goudy"/>
                <a:cs typeface="Sorts Mill Goudy"/>
                <a:sym typeface="Sorts Mill Goudy"/>
              </a:rPr>
              <a:t>Now write down how much you gained or lost in your profits/losses tracker →</a:t>
            </a:r>
            <a:endParaRPr sz="1400" b="1" i="0" u="none" strike="noStrike" cap="none">
              <a:solidFill>
                <a:schemeClr val="lt2"/>
              </a:solidFill>
              <a:latin typeface="Sorts Mill Goudy"/>
              <a:ea typeface="Sorts Mill Goudy"/>
              <a:cs typeface="Sorts Mill Goudy"/>
              <a:sym typeface="Sorts Mill Goudy"/>
            </a:endParaRPr>
          </a:p>
        </p:txBody>
      </p:sp>
      <p:sp>
        <p:nvSpPr>
          <p:cNvPr id="1856" name="Google Shape;1856;p191"/>
          <p:cNvSpPr txBox="1"/>
          <p:nvPr/>
        </p:nvSpPr>
        <p:spPr>
          <a:xfrm>
            <a:off x="143644" y="831356"/>
            <a:ext cx="4408500" cy="1766100"/>
          </a:xfrm>
          <a:prstGeom prst="rect">
            <a:avLst/>
          </a:prstGeom>
          <a:solidFill>
            <a:schemeClr val="lt1"/>
          </a:solid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100">
                <a:solidFill>
                  <a:schemeClr val="dk1"/>
                </a:solidFill>
                <a:latin typeface="Sorts Mill Goudy"/>
                <a:ea typeface="Sorts Mill Goudy"/>
                <a:cs typeface="Sorts Mill Goudy"/>
                <a:sym typeface="Sorts Mill Goudy"/>
              </a:rPr>
              <a:t>Stock Market Cost of Shares as of February 22 and 23 are:</a:t>
            </a:r>
            <a:endParaRPr sz="900"/>
          </a:p>
          <a:p>
            <a:pPr marL="0" marR="0" lvl="0" indent="0" algn="l" rtl="0">
              <a:lnSpc>
                <a:spcPct val="110000"/>
              </a:lnSpc>
              <a:spcBef>
                <a:spcPts val="1200"/>
              </a:spcBef>
              <a:spcAft>
                <a:spcPts val="1200"/>
              </a:spcAft>
              <a:buClr>
                <a:schemeClr val="lt2"/>
              </a:buClr>
              <a:buSzPts val="900"/>
              <a:buFont typeface="Noto Sans Symbols"/>
              <a:buNone/>
            </a:pPr>
            <a:r>
              <a:rPr lang="en" sz="1100">
                <a:solidFill>
                  <a:schemeClr val="dk1"/>
                </a:solidFill>
                <a:latin typeface="Sorts Mill Goudy"/>
                <a:ea typeface="Sorts Mill Goudy"/>
                <a:cs typeface="Sorts Mill Goudy"/>
                <a:sym typeface="Sorts Mill Goudy"/>
              </a:rPr>
              <a:t>Amazon: 1 share = </a:t>
            </a:r>
            <a:r>
              <a:rPr lang="en" sz="1100">
                <a:solidFill>
                  <a:srgbClr val="0000FF"/>
                </a:solidFill>
                <a:latin typeface="Sorts Mill Goudy"/>
                <a:ea typeface="Sorts Mill Goudy"/>
                <a:cs typeface="Sorts Mill Goudy"/>
                <a:sym typeface="Sorts Mill Goudy"/>
              </a:rPr>
              <a:t>300 USD (it was worth 250 USD last class).</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Apple: 1 share = </a:t>
            </a:r>
            <a:r>
              <a:rPr lang="en" sz="1100">
                <a:solidFill>
                  <a:srgbClr val="0000FF"/>
                </a:solidFill>
                <a:latin typeface="Sorts Mill Goudy"/>
                <a:ea typeface="Sorts Mill Goudy"/>
                <a:cs typeface="Sorts Mill Goudy"/>
                <a:sym typeface="Sorts Mill Goudy"/>
              </a:rPr>
              <a:t>200 USD (it was worth 180 USD last class).</a:t>
            </a:r>
            <a:br>
              <a:rPr lang="en" sz="1100">
                <a:solidFill>
                  <a:srgbClr val="0000FF"/>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China Petroleum: </a:t>
            </a:r>
            <a:r>
              <a:rPr lang="en" sz="1100">
                <a:solidFill>
                  <a:srgbClr val="0066FF"/>
                </a:solidFill>
                <a:latin typeface="Sorts Mill Goudy"/>
                <a:ea typeface="Sorts Mill Goudy"/>
                <a:cs typeface="Sorts Mill Goudy"/>
                <a:sym typeface="Sorts Mill Goudy"/>
              </a:rPr>
              <a:t>1 share = 140 USD (it was worth 120 USD last class).</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CVS Health: 1 share = </a:t>
            </a:r>
            <a:r>
              <a:rPr lang="en" sz="1100">
                <a:solidFill>
                  <a:schemeClr val="dk2"/>
                </a:solidFill>
                <a:latin typeface="Sorts Mill Goudy"/>
                <a:ea typeface="Sorts Mill Goudy"/>
                <a:cs typeface="Sorts Mill Goudy"/>
                <a:sym typeface="Sorts Mill Goudy"/>
              </a:rPr>
              <a:t>90 USD (it was worth 90 USD last class).</a:t>
            </a:r>
            <a:br>
              <a:rPr lang="en" sz="1100">
                <a:solidFill>
                  <a:schemeClr val="dk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Volkswagen: 1 share = </a:t>
            </a:r>
            <a:r>
              <a:rPr lang="en" sz="1100">
                <a:solidFill>
                  <a:srgbClr val="FF0000"/>
                </a:solidFill>
                <a:latin typeface="Sorts Mill Goudy"/>
                <a:ea typeface="Sorts Mill Goudy"/>
                <a:cs typeface="Sorts Mill Goudy"/>
                <a:sym typeface="Sorts Mill Goudy"/>
              </a:rPr>
              <a:t>30 USD (it was worth 40 USD last class).</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Tesla: 1 share = </a:t>
            </a:r>
            <a:r>
              <a:rPr lang="en" sz="1100">
                <a:solidFill>
                  <a:schemeClr val="dk2"/>
                </a:solidFill>
                <a:latin typeface="Sorts Mill Goudy"/>
                <a:ea typeface="Sorts Mill Goudy"/>
                <a:cs typeface="Sorts Mill Goudy"/>
                <a:sym typeface="Sorts Mill Goudy"/>
              </a:rPr>
              <a:t>5 USD (it was worth 5 USD last class).</a:t>
            </a:r>
            <a:br>
              <a:rPr lang="en" sz="1100">
                <a:solidFill>
                  <a:srgbClr val="FF0000"/>
                </a:solidFill>
                <a:latin typeface="Sorts Mill Goudy"/>
                <a:ea typeface="Sorts Mill Goudy"/>
                <a:cs typeface="Sorts Mill Goudy"/>
                <a:sym typeface="Sorts Mill Goudy"/>
              </a:rPr>
            </a:br>
            <a:endParaRPr sz="1100">
              <a:solidFill>
                <a:srgbClr val="FF00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Shape 1860"/>
        <p:cNvGrpSpPr/>
        <p:nvPr/>
      </p:nvGrpSpPr>
      <p:grpSpPr>
        <a:xfrm>
          <a:off x="0" y="0"/>
          <a:ext cx="0" cy="0"/>
          <a:chOff x="0" y="0"/>
          <a:chExt cx="0" cy="0"/>
        </a:xfrm>
      </p:grpSpPr>
      <p:pic>
        <p:nvPicPr>
          <p:cNvPr id="1861" name="Google Shape;1861;p19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862" name="Google Shape;1862;p192"/>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Breaking News</a:t>
            </a:r>
            <a:endParaRPr sz="1100"/>
          </a:p>
        </p:txBody>
      </p:sp>
      <p:pic>
        <p:nvPicPr>
          <p:cNvPr id="1863" name="Google Shape;1863;p192" descr="480+ Breaking News Newspaper Illustrations, Royalty-Free Vector Graphics &amp;  Clip Art - iStock"/>
          <p:cNvPicPr preferRelativeResize="0"/>
          <p:nvPr/>
        </p:nvPicPr>
        <p:blipFill rotWithShape="1">
          <a:blip r:embed="rId4">
            <a:alphaModFix/>
          </a:blip>
          <a:srcRect t="27504" b="28147"/>
          <a:stretch/>
        </p:blipFill>
        <p:spPr>
          <a:xfrm>
            <a:off x="5991086" y="0"/>
            <a:ext cx="1636295" cy="541866"/>
          </a:xfrm>
          <a:prstGeom prst="rect">
            <a:avLst/>
          </a:prstGeom>
          <a:noFill/>
          <a:ln>
            <a:noFill/>
          </a:ln>
        </p:spPr>
      </p:pic>
      <p:pic>
        <p:nvPicPr>
          <p:cNvPr id="1864" name="Google Shape;1864;p192" descr="480+ Breaking News Newspaper Illustrations, Royalty-Free Vector Graphics &amp;  Clip Art - iStock"/>
          <p:cNvPicPr preferRelativeResize="0"/>
          <p:nvPr/>
        </p:nvPicPr>
        <p:blipFill rotWithShape="1">
          <a:blip r:embed="rId4">
            <a:alphaModFix/>
          </a:blip>
          <a:srcRect t="27504" b="28147"/>
          <a:stretch/>
        </p:blipFill>
        <p:spPr>
          <a:xfrm>
            <a:off x="1516620" y="-3170"/>
            <a:ext cx="1636295" cy="541866"/>
          </a:xfrm>
          <a:prstGeom prst="rect">
            <a:avLst/>
          </a:prstGeom>
          <a:noFill/>
          <a:ln>
            <a:noFill/>
          </a:ln>
        </p:spPr>
      </p:pic>
      <p:sp>
        <p:nvSpPr>
          <p:cNvPr id="1865" name="Google Shape;1865;p192"/>
          <p:cNvSpPr txBox="1"/>
          <p:nvPr/>
        </p:nvSpPr>
        <p:spPr>
          <a:xfrm>
            <a:off x="0" y="624394"/>
            <a:ext cx="9144000" cy="3948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FFFF00"/>
                </a:solidFill>
                <a:latin typeface="Sorts Mill Goudy"/>
                <a:ea typeface="Sorts Mill Goudy"/>
                <a:cs typeface="Sorts Mill Goudy"/>
                <a:sym typeface="Sorts Mill Goudy"/>
              </a:rPr>
              <a:t>1. China, Ethiopia, Germany, and the UAE have added a sales tax to all Natural Resources sold from the country. If you get your natural resources from these countries, you lose 200 USD.</a:t>
            </a:r>
            <a:endParaRPr sz="1100"/>
          </a:p>
          <a:p>
            <a:pPr marL="0" marR="0" lvl="0" indent="0" algn="l" rtl="0">
              <a:spcBef>
                <a:spcPts val="0"/>
              </a:spcBef>
              <a:spcAft>
                <a:spcPts val="0"/>
              </a:spcAft>
              <a:buNone/>
            </a:pPr>
            <a:endParaRPr sz="1400">
              <a:solidFill>
                <a:srgbClr val="FFFF00"/>
              </a:solidFill>
              <a:latin typeface="Sorts Mill Goudy"/>
              <a:ea typeface="Sorts Mill Goudy"/>
              <a:cs typeface="Sorts Mill Goudy"/>
              <a:sym typeface="Sorts Mill Goudy"/>
            </a:endParaRPr>
          </a:p>
          <a:p>
            <a:pPr marL="0" marR="0" lvl="0" indent="0" algn="l" rtl="0">
              <a:spcBef>
                <a:spcPts val="0"/>
              </a:spcBef>
              <a:spcAft>
                <a:spcPts val="0"/>
              </a:spcAft>
              <a:buNone/>
            </a:pPr>
            <a:r>
              <a:rPr lang="en" sz="1400">
                <a:solidFill>
                  <a:srgbClr val="FFFF00"/>
                </a:solidFill>
                <a:latin typeface="Sorts Mill Goudy"/>
                <a:ea typeface="Sorts Mill Goudy"/>
                <a:cs typeface="Sorts Mill Goudy"/>
                <a:sym typeface="Sorts Mill Goudy"/>
              </a:rPr>
              <a:t>2. Rwanda, Japan, the Netherlands, Brazil, USA, Germany, France, Poland, Egypt, and Turkey have added a new safety regulation: It is now mandatory for all businesses to pay for dental care. If you have human resources from these countries, you must pay 500 USD to abide by the new health regulation. However, you can choose to hire human resources in a new country and fire all your current workers.</a:t>
            </a:r>
            <a:endParaRPr sz="1100"/>
          </a:p>
          <a:p>
            <a:pPr marL="0" marR="0" lvl="0" indent="0" algn="l" rtl="0">
              <a:spcBef>
                <a:spcPts val="0"/>
              </a:spcBef>
              <a:spcAft>
                <a:spcPts val="0"/>
              </a:spcAft>
              <a:buNone/>
            </a:pPr>
            <a:endParaRPr sz="1400">
              <a:solidFill>
                <a:srgbClr val="FFFF00"/>
              </a:solidFill>
              <a:latin typeface="Sorts Mill Goudy"/>
              <a:ea typeface="Sorts Mill Goudy"/>
              <a:cs typeface="Sorts Mill Goudy"/>
              <a:sym typeface="Sorts Mill Goudy"/>
            </a:endParaRPr>
          </a:p>
          <a:p>
            <a:pPr marL="0" marR="0" lvl="0" indent="0" algn="l" rtl="0">
              <a:spcBef>
                <a:spcPts val="0"/>
              </a:spcBef>
              <a:spcAft>
                <a:spcPts val="0"/>
              </a:spcAft>
              <a:buNone/>
            </a:pPr>
            <a:r>
              <a:rPr lang="en" sz="1400">
                <a:solidFill>
                  <a:srgbClr val="FFFF00"/>
                </a:solidFill>
                <a:latin typeface="Sorts Mill Goudy"/>
                <a:ea typeface="Sorts Mill Goudy"/>
                <a:cs typeface="Sorts Mill Goudy"/>
                <a:sym typeface="Sorts Mill Goudy"/>
              </a:rPr>
              <a:t>3. Every country in North America, South America, and Europe has made it mandatory to join a union. You must choose now if you want to keep your human resources in these countries, or fire all your workers and hire human resources in another country.</a:t>
            </a:r>
            <a:endParaRPr sz="1100"/>
          </a:p>
          <a:p>
            <a:pPr marL="0" marR="0" lvl="0" indent="0" algn="l" rtl="0">
              <a:spcBef>
                <a:spcPts val="0"/>
              </a:spcBef>
              <a:spcAft>
                <a:spcPts val="0"/>
              </a:spcAft>
              <a:buClr>
                <a:schemeClr val="lt1"/>
              </a:buClr>
              <a:buSzPts val="1300"/>
              <a:buFont typeface="Sorts Mill Goudy"/>
              <a:buNone/>
            </a:pPr>
            <a:endParaRPr sz="1400">
              <a:solidFill>
                <a:srgbClr val="FFFF00"/>
              </a:solidFill>
              <a:latin typeface="Sorts Mill Goudy"/>
              <a:ea typeface="Sorts Mill Goudy"/>
              <a:cs typeface="Sorts Mill Goudy"/>
              <a:sym typeface="Sorts Mill Goudy"/>
            </a:endParaRPr>
          </a:p>
          <a:p>
            <a:pPr marL="0" marR="0" lvl="0" indent="0" algn="l" rtl="0">
              <a:spcBef>
                <a:spcPts val="0"/>
              </a:spcBef>
              <a:spcAft>
                <a:spcPts val="0"/>
              </a:spcAft>
              <a:buClr>
                <a:srgbClr val="FFFF00"/>
              </a:buClr>
              <a:buSzPts val="1300"/>
              <a:buFont typeface="Sorts Mill Goudy"/>
              <a:buNone/>
            </a:pPr>
            <a:r>
              <a:rPr lang="en" sz="1400">
                <a:solidFill>
                  <a:srgbClr val="FFFF00"/>
                </a:solidFill>
                <a:latin typeface="Sorts Mill Goudy"/>
                <a:ea typeface="Sorts Mill Goudy"/>
                <a:cs typeface="Sorts Mill Goudy"/>
                <a:sym typeface="Sorts Mill Goudy"/>
              </a:rPr>
              <a:t>4. Workers in Ethiopia, China, and South Africa have all demanded to double the minimum wage. You can choose to pay 1000 USD to increase the minimum wage or relocate to another country and fire all your current human resources. </a:t>
            </a:r>
            <a:endParaRPr sz="1100"/>
          </a:p>
          <a:p>
            <a:pPr marL="0" marR="0" lvl="0" indent="0" algn="l" rtl="0">
              <a:spcBef>
                <a:spcPts val="0"/>
              </a:spcBef>
              <a:spcAft>
                <a:spcPts val="0"/>
              </a:spcAft>
              <a:buClr>
                <a:schemeClr val="lt1"/>
              </a:buClr>
              <a:buSzPts val="1300"/>
              <a:buFont typeface="Sorts Mill Goudy"/>
              <a:buNone/>
            </a:pPr>
            <a:endParaRPr sz="1400">
              <a:solidFill>
                <a:srgbClr val="FFFF00"/>
              </a:solidFill>
              <a:latin typeface="Sorts Mill Goudy"/>
              <a:ea typeface="Sorts Mill Goudy"/>
              <a:cs typeface="Sorts Mill Goudy"/>
              <a:sym typeface="Sorts Mill Goudy"/>
            </a:endParaRPr>
          </a:p>
          <a:p>
            <a:pPr marL="0" marR="0" lvl="0" indent="0" algn="l" rtl="0">
              <a:spcBef>
                <a:spcPts val="0"/>
              </a:spcBef>
              <a:spcAft>
                <a:spcPts val="0"/>
              </a:spcAft>
              <a:buClr>
                <a:srgbClr val="FFFF00"/>
              </a:buClr>
              <a:buSzPts val="1300"/>
              <a:buFont typeface="Sorts Mill Goudy"/>
              <a:buNone/>
            </a:pPr>
            <a:r>
              <a:rPr lang="en" sz="1400">
                <a:solidFill>
                  <a:srgbClr val="FFFF00"/>
                </a:solidFill>
                <a:latin typeface="Sorts Mill Goudy"/>
                <a:ea typeface="Sorts Mill Goudy"/>
                <a:cs typeface="Sorts Mill Goudy"/>
                <a:sym typeface="Sorts Mill Goudy"/>
              </a:rPr>
              <a:t>5. All workers in Europe have gone on strike unless you let them have a three day weekend. If you have human resources in Europe you cannot fire them because they are in a union. You must pay 600 USD since you will lose all business on the third weekend.</a:t>
            </a:r>
            <a:endParaRPr sz="1100"/>
          </a:p>
        </p:txBody>
      </p:sp>
      <p:sp>
        <p:nvSpPr>
          <p:cNvPr id="1866" name="Google Shape;1866;p192"/>
          <p:cNvSpPr txBox="1"/>
          <p:nvPr/>
        </p:nvSpPr>
        <p:spPr>
          <a:xfrm>
            <a:off x="47306" y="4371225"/>
            <a:ext cx="6157200" cy="6549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400"/>
              </a:spcBef>
              <a:spcAft>
                <a:spcPts val="500"/>
              </a:spcAft>
              <a:buClr>
                <a:schemeClr val="lt2"/>
              </a:buClr>
              <a:buSzPts val="1300"/>
              <a:buFont typeface="Noto Sans Symbols"/>
              <a:buNone/>
            </a:pPr>
            <a:r>
              <a:rPr lang="en" sz="1300">
                <a:solidFill>
                  <a:srgbClr val="FFCCFF"/>
                </a:solidFill>
                <a:latin typeface="Sorts Mill Goudy"/>
                <a:ea typeface="Sorts Mill Goudy"/>
                <a:cs typeface="Sorts Mill Goudy"/>
                <a:sym typeface="Sorts Mill Goudy"/>
              </a:rPr>
              <a:t>Fill out your log for today in this section in the bottom of section B. Now add any additional profits/losses that you encountered from your Breaking News. This is an example what it should look like →</a:t>
            </a:r>
            <a:endParaRPr sz="1300">
              <a:solidFill>
                <a:srgbClr val="FFCCFF"/>
              </a:solidFill>
              <a:latin typeface="Sorts Mill Goudy"/>
              <a:ea typeface="Sorts Mill Goudy"/>
              <a:cs typeface="Sorts Mill Goudy"/>
              <a:sym typeface="Sorts Mill Goudy"/>
            </a:endParaRPr>
          </a:p>
        </p:txBody>
      </p:sp>
      <p:pic>
        <p:nvPicPr>
          <p:cNvPr id="1867" name="Google Shape;1867;p192"/>
          <p:cNvPicPr preferRelativeResize="0"/>
          <p:nvPr/>
        </p:nvPicPr>
        <p:blipFill rotWithShape="1">
          <a:blip r:embed="rId5">
            <a:alphaModFix/>
          </a:blip>
          <a:srcRect r="13845" b="59195"/>
          <a:stretch/>
        </p:blipFill>
        <p:spPr>
          <a:xfrm>
            <a:off x="6104601" y="4234725"/>
            <a:ext cx="1229180" cy="910988"/>
          </a:xfrm>
          <a:prstGeom prst="rect">
            <a:avLst/>
          </a:prstGeom>
          <a:noFill/>
          <a:ln>
            <a:noFill/>
          </a:ln>
        </p:spPr>
      </p:pic>
      <p:pic>
        <p:nvPicPr>
          <p:cNvPr id="1868" name="Google Shape;1868;p192"/>
          <p:cNvPicPr preferRelativeResize="0"/>
          <p:nvPr/>
        </p:nvPicPr>
        <p:blipFill rotWithShape="1">
          <a:blip r:embed="rId6">
            <a:alphaModFix/>
          </a:blip>
          <a:srcRect l="49192" r="4237"/>
          <a:stretch/>
        </p:blipFill>
        <p:spPr>
          <a:xfrm>
            <a:off x="7507706" y="4243220"/>
            <a:ext cx="1636295" cy="9109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Shape 1872"/>
        <p:cNvGrpSpPr/>
        <p:nvPr/>
      </p:nvGrpSpPr>
      <p:grpSpPr>
        <a:xfrm>
          <a:off x="0" y="0"/>
          <a:ext cx="0" cy="0"/>
          <a:chOff x="0" y="0"/>
          <a:chExt cx="0" cy="0"/>
        </a:xfrm>
      </p:grpSpPr>
      <p:pic>
        <p:nvPicPr>
          <p:cNvPr id="1873" name="Google Shape;1873;p19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874" name="Google Shape;1874;p193"/>
          <p:cNvSpPr txBox="1"/>
          <p:nvPr/>
        </p:nvSpPr>
        <p:spPr>
          <a:xfrm>
            <a:off x="1" y="-3"/>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Complete the rest of Part C</a:t>
            </a:r>
            <a:endParaRPr sz="1100"/>
          </a:p>
        </p:txBody>
      </p:sp>
      <p:sp>
        <p:nvSpPr>
          <p:cNvPr id="1875" name="Google Shape;1875;p193"/>
          <p:cNvSpPr txBox="1">
            <a:spLocks noGrp="1"/>
          </p:cNvSpPr>
          <p:nvPr>
            <p:ph type="body" idx="1"/>
          </p:nvPr>
        </p:nvSpPr>
        <p:spPr>
          <a:xfrm>
            <a:off x="0" y="701350"/>
            <a:ext cx="91416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 lvl="0" indent="0" algn="ctr" rtl="0">
              <a:lnSpc>
                <a:spcPct val="110000"/>
              </a:lnSpc>
              <a:spcBef>
                <a:spcPts val="0"/>
              </a:spcBef>
              <a:spcAft>
                <a:spcPts val="0"/>
              </a:spcAft>
              <a:buSzPts val="1200"/>
              <a:buNone/>
            </a:pPr>
            <a:r>
              <a:rPr lang="en" sz="1500">
                <a:solidFill>
                  <a:srgbClr val="FFCCFF"/>
                </a:solidFill>
              </a:rPr>
              <a:t>Refer to your notes to answer these questions.</a:t>
            </a:r>
            <a:endParaRPr sz="1500">
              <a:solidFill>
                <a:srgbClr val="FFCCFF"/>
              </a:solidFill>
            </a:endParaRPr>
          </a:p>
        </p:txBody>
      </p:sp>
      <p:pic>
        <p:nvPicPr>
          <p:cNvPr id="1876" name="Google Shape;1876;p193"/>
          <p:cNvPicPr preferRelativeResize="0"/>
          <p:nvPr/>
        </p:nvPicPr>
        <p:blipFill>
          <a:blip r:embed="rId4">
            <a:alphaModFix/>
          </a:blip>
          <a:stretch>
            <a:fillRect/>
          </a:stretch>
        </p:blipFill>
        <p:spPr>
          <a:xfrm>
            <a:off x="1871644" y="1038402"/>
            <a:ext cx="5535281" cy="39164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Shape 1880"/>
        <p:cNvGrpSpPr/>
        <p:nvPr/>
      </p:nvGrpSpPr>
      <p:grpSpPr>
        <a:xfrm>
          <a:off x="0" y="0"/>
          <a:ext cx="0" cy="0"/>
          <a:chOff x="0" y="0"/>
          <a:chExt cx="0" cy="0"/>
        </a:xfrm>
      </p:grpSpPr>
      <p:sp>
        <p:nvSpPr>
          <p:cNvPr id="1881" name="Google Shape;1881;p194"/>
          <p:cNvSpPr txBox="1">
            <a:spLocks noGrp="1"/>
          </p:cNvSpPr>
          <p:nvPr>
            <p:ph type="ctrTitle"/>
          </p:nvPr>
        </p:nvSpPr>
        <p:spPr>
          <a:xfrm>
            <a:off x="0" y="-137155"/>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2800" b="1"/>
              <a:t>Public VS Private: Breaking News &amp; Stock Market (part D)</a:t>
            </a:r>
            <a:endParaRPr sz="2800" b="1"/>
          </a:p>
        </p:txBody>
      </p:sp>
      <p:sp>
        <p:nvSpPr>
          <p:cNvPr id="1882" name="Google Shape;1882;p194"/>
          <p:cNvSpPr txBox="1">
            <a:spLocks noGrp="1"/>
          </p:cNvSpPr>
          <p:nvPr>
            <p:ph type="subTitle" idx="1"/>
          </p:nvPr>
        </p:nvSpPr>
        <p:spPr>
          <a:xfrm>
            <a:off x="1031957" y="3915711"/>
            <a:ext cx="7080000" cy="1047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lnSpcReduction="20000"/>
          </a:bodyPr>
          <a:lstStyle/>
          <a:p>
            <a:pPr marL="0" lvl="0" indent="0" algn="ctr" rtl="0">
              <a:lnSpc>
                <a:spcPct val="110000"/>
              </a:lnSpc>
              <a:spcBef>
                <a:spcPts val="0"/>
              </a:spcBef>
              <a:spcAft>
                <a:spcPts val="0"/>
              </a:spcAft>
              <a:buSzPts val="1200"/>
              <a:buNone/>
            </a:pPr>
            <a:r>
              <a:rPr lang="en"/>
              <a:t>Date: Tuesday March 19 (B) &amp; Wednesday March 20 (A)</a:t>
            </a:r>
            <a:endParaRPr/>
          </a:p>
          <a:p>
            <a:pPr marL="0" lvl="0" indent="0" algn="ctr" rtl="0">
              <a:lnSpc>
                <a:spcPct val="110000"/>
              </a:lnSpc>
              <a:spcBef>
                <a:spcPts val="0"/>
              </a:spcBef>
              <a:spcAft>
                <a:spcPts val="0"/>
              </a:spcAft>
              <a:buSzPts val="1200"/>
              <a:buNone/>
            </a:pPr>
            <a:r>
              <a:rPr lang="en"/>
              <a:t>Theme: Creating your own Business</a:t>
            </a:r>
            <a:br>
              <a:rPr lang="en"/>
            </a:br>
            <a:r>
              <a:rPr lang="en"/>
              <a:t>Unit 3: Local and Global Markets</a:t>
            </a:r>
            <a:br>
              <a:rPr lang="en"/>
            </a:br>
            <a:r>
              <a:rPr lang="en"/>
              <a:t>Grade 6: Individuals &amp; Societies</a:t>
            </a:r>
            <a:endParaRPr/>
          </a:p>
        </p:txBody>
      </p:sp>
      <p:pic>
        <p:nvPicPr>
          <p:cNvPr id="1883" name="Google Shape;1883;p194" descr="480+ Breaking News Newspaper Illustrations, Royalty-Free Vector Graphics &amp;  Clip Art - iStock"/>
          <p:cNvPicPr preferRelativeResize="0"/>
          <p:nvPr/>
        </p:nvPicPr>
        <p:blipFill rotWithShape="1">
          <a:blip r:embed="rId3">
            <a:alphaModFix/>
          </a:blip>
          <a:srcRect t="27504" b="28147"/>
          <a:stretch/>
        </p:blipFill>
        <p:spPr>
          <a:xfrm>
            <a:off x="38" y="574350"/>
            <a:ext cx="9143999" cy="32679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Shape 1887"/>
        <p:cNvGrpSpPr/>
        <p:nvPr/>
      </p:nvGrpSpPr>
      <p:grpSpPr>
        <a:xfrm>
          <a:off x="0" y="0"/>
          <a:ext cx="0" cy="0"/>
          <a:chOff x="0" y="0"/>
          <a:chExt cx="0" cy="0"/>
        </a:xfrm>
      </p:grpSpPr>
      <p:sp>
        <p:nvSpPr>
          <p:cNvPr id="1888" name="Google Shape;1888;p195"/>
          <p:cNvSpPr txBox="1">
            <a:spLocks noGrp="1"/>
          </p:cNvSpPr>
          <p:nvPr>
            <p:ph type="body" idx="1"/>
          </p:nvPr>
        </p:nvSpPr>
        <p:spPr>
          <a:xfrm>
            <a:off x="4089400" y="621227"/>
            <a:ext cx="50295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900"/>
              <a:buNone/>
            </a:pPr>
            <a:r>
              <a:rPr lang="en" sz="2700">
                <a:solidFill>
                  <a:srgbClr val="FFCCFF"/>
                </a:solidFill>
              </a:rPr>
              <a:t>Learning Targets (By the end of this lesson…):</a:t>
            </a:r>
            <a:endParaRPr/>
          </a:p>
          <a:p>
            <a:pPr marL="254000" lvl="0" indent="-222250" algn="l" rtl="0">
              <a:lnSpc>
                <a:spcPct val="110000"/>
              </a:lnSpc>
              <a:spcBef>
                <a:spcPts val="1000"/>
              </a:spcBef>
              <a:spcAft>
                <a:spcPts val="0"/>
              </a:spcAft>
              <a:buSzPts val="1900"/>
              <a:buChar char="◆"/>
            </a:pPr>
            <a:r>
              <a:rPr lang="en" sz="2700">
                <a:solidFill>
                  <a:srgbClr val="FFCCFF"/>
                </a:solidFill>
              </a:rPr>
              <a:t>I can participate in the Stock Market and record my earnings and/or losses on my Toddle log.</a:t>
            </a:r>
            <a:endParaRPr/>
          </a:p>
          <a:p>
            <a:pPr marL="254000" lvl="0" indent="-222250" algn="l" rtl="0">
              <a:lnSpc>
                <a:spcPct val="110000"/>
              </a:lnSpc>
              <a:spcBef>
                <a:spcPts val="1000"/>
              </a:spcBef>
              <a:spcAft>
                <a:spcPts val="0"/>
              </a:spcAft>
              <a:buSzPts val="1900"/>
              <a:buChar char="◆"/>
            </a:pPr>
            <a:r>
              <a:rPr lang="en" sz="2700">
                <a:solidFill>
                  <a:srgbClr val="FFCCFF"/>
                </a:solidFill>
              </a:rPr>
              <a:t>I can respond to Breaking News in my Toddle log.</a:t>
            </a:r>
            <a:endParaRPr/>
          </a:p>
          <a:p>
            <a:pPr marL="254000" lvl="0" indent="-101600" algn="l" rtl="0">
              <a:lnSpc>
                <a:spcPct val="110000"/>
              </a:lnSpc>
              <a:spcBef>
                <a:spcPts val="1000"/>
              </a:spcBef>
              <a:spcAft>
                <a:spcPts val="0"/>
              </a:spcAft>
              <a:buSzPts val="1900"/>
              <a:buFont typeface="Noto Sans Symbols"/>
              <a:buNone/>
            </a:pPr>
            <a:endParaRPr sz="2700">
              <a:solidFill>
                <a:srgbClr val="FFCCFF"/>
              </a:solidFill>
            </a:endParaRPr>
          </a:p>
        </p:txBody>
      </p:sp>
      <p:pic>
        <p:nvPicPr>
          <p:cNvPr id="1889" name="Google Shape;1889;p195" descr="Download Free png Chalk Line Png (98+ images in Collection) Page 3 -  DLPNG.com"/>
          <p:cNvPicPr preferRelativeResize="0"/>
          <p:nvPr/>
        </p:nvPicPr>
        <p:blipFill rotWithShape="1">
          <a:blip r:embed="rId3">
            <a:alphaModFix/>
          </a:blip>
          <a:srcRect l="47767" t="42442" b="42732"/>
          <a:stretch/>
        </p:blipFill>
        <p:spPr>
          <a:xfrm rot="5400000">
            <a:off x="1454592" y="2810321"/>
            <a:ext cx="4783840" cy="485775"/>
          </a:xfrm>
          <a:prstGeom prst="rect">
            <a:avLst/>
          </a:prstGeom>
          <a:noFill/>
          <a:ln>
            <a:noFill/>
          </a:ln>
        </p:spPr>
      </p:pic>
      <p:pic>
        <p:nvPicPr>
          <p:cNvPr id="1890" name="Google Shape;1890;p195"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891" name="Google Shape;1891;p195"/>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892" name="Google Shape;1892;p195"/>
          <p:cNvSpPr txBox="1"/>
          <p:nvPr/>
        </p:nvSpPr>
        <p:spPr>
          <a:xfrm>
            <a:off x="39157" y="643296"/>
            <a:ext cx="35784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900"/>
              <a:buFont typeface="Noto Sans Symbols"/>
              <a:buNone/>
            </a:pPr>
            <a:r>
              <a:rPr lang="en" sz="2700"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1000"/>
              </a:spcBef>
              <a:spcAft>
                <a:spcPts val="0"/>
              </a:spcAft>
              <a:buClr>
                <a:schemeClr val="lt2"/>
              </a:buClr>
              <a:buSzPts val="1900"/>
              <a:buFont typeface="Noto Sans Symbols"/>
              <a:buChar char="◈"/>
            </a:pPr>
            <a:r>
              <a:rPr lang="en" sz="2700" i="0" u="none" strike="noStrike" cap="none">
                <a:solidFill>
                  <a:srgbClr val="FFFF00"/>
                </a:solidFill>
                <a:latin typeface="Sorts Mill Goudy"/>
                <a:ea typeface="Sorts Mill Goudy"/>
                <a:cs typeface="Sorts Mill Goudy"/>
                <a:sym typeface="Sorts Mill Goudy"/>
              </a:rPr>
              <a:t>How can I participate in the Stock Market?</a:t>
            </a:r>
            <a:endParaRPr sz="1100"/>
          </a:p>
          <a:p>
            <a:pPr marL="254000" marR="0" lvl="0" indent="-222250" algn="l" rtl="0">
              <a:lnSpc>
                <a:spcPct val="110000"/>
              </a:lnSpc>
              <a:spcBef>
                <a:spcPts val="1000"/>
              </a:spcBef>
              <a:spcAft>
                <a:spcPts val="0"/>
              </a:spcAft>
              <a:buClr>
                <a:schemeClr val="lt2"/>
              </a:buClr>
              <a:buSzPts val="1900"/>
              <a:buFont typeface="Noto Sans Symbols"/>
              <a:buChar char="◈"/>
            </a:pPr>
            <a:r>
              <a:rPr lang="en" sz="2700" i="0" u="none" strike="noStrike" cap="none">
                <a:solidFill>
                  <a:srgbClr val="FFFF00"/>
                </a:solidFill>
                <a:latin typeface="Sorts Mill Goudy"/>
                <a:ea typeface="Sorts Mill Goudy"/>
                <a:cs typeface="Sorts Mill Goudy"/>
                <a:sym typeface="Sorts Mill Goudy"/>
              </a:rPr>
              <a:t>How can I </a:t>
            </a:r>
            <a:r>
              <a:rPr lang="en" sz="2700">
                <a:solidFill>
                  <a:srgbClr val="FFFF00"/>
                </a:solidFill>
                <a:latin typeface="Sorts Mill Goudy"/>
                <a:ea typeface="Sorts Mill Goudy"/>
                <a:cs typeface="Sorts Mill Goudy"/>
                <a:sym typeface="Sorts Mill Goudy"/>
              </a:rPr>
              <a:t>respond to Breaking News?</a:t>
            </a:r>
            <a:endParaRPr sz="27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Shape 1896"/>
        <p:cNvGrpSpPr/>
        <p:nvPr/>
      </p:nvGrpSpPr>
      <p:grpSpPr>
        <a:xfrm>
          <a:off x="0" y="0"/>
          <a:ext cx="0" cy="0"/>
          <a:chOff x="0" y="0"/>
          <a:chExt cx="0" cy="0"/>
        </a:xfrm>
      </p:grpSpPr>
      <p:pic>
        <p:nvPicPr>
          <p:cNvPr id="1897" name="Google Shape;1897;p196"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898" name="Google Shape;1898;p196"/>
          <p:cNvSpPr txBox="1"/>
          <p:nvPr/>
        </p:nvSpPr>
        <p:spPr>
          <a:xfrm>
            <a:off x="1" y="-3"/>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Complete the rest of Part D</a:t>
            </a:r>
            <a:endParaRPr sz="1100"/>
          </a:p>
        </p:txBody>
      </p:sp>
      <p:sp>
        <p:nvSpPr>
          <p:cNvPr id="1899" name="Google Shape;1899;p196"/>
          <p:cNvSpPr txBox="1">
            <a:spLocks noGrp="1"/>
          </p:cNvSpPr>
          <p:nvPr>
            <p:ph type="body" idx="1"/>
          </p:nvPr>
        </p:nvSpPr>
        <p:spPr>
          <a:xfrm>
            <a:off x="0" y="701350"/>
            <a:ext cx="91416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 lvl="0" indent="0" algn="ctr" rtl="0">
              <a:lnSpc>
                <a:spcPct val="110000"/>
              </a:lnSpc>
              <a:spcBef>
                <a:spcPts val="0"/>
              </a:spcBef>
              <a:spcAft>
                <a:spcPts val="0"/>
              </a:spcAft>
              <a:buSzPts val="1200"/>
              <a:buNone/>
            </a:pPr>
            <a:r>
              <a:rPr lang="en" sz="1500">
                <a:solidFill>
                  <a:srgbClr val="FFCCFF"/>
                </a:solidFill>
              </a:rPr>
              <a:t>Refer to your notes to answer these questions.</a:t>
            </a:r>
            <a:endParaRPr sz="1500">
              <a:solidFill>
                <a:srgbClr val="FFCCFF"/>
              </a:solidFill>
            </a:endParaRPr>
          </a:p>
        </p:txBody>
      </p:sp>
      <p:pic>
        <p:nvPicPr>
          <p:cNvPr id="1900" name="Google Shape;1900;p196"/>
          <p:cNvPicPr preferRelativeResize="0"/>
          <p:nvPr/>
        </p:nvPicPr>
        <p:blipFill>
          <a:blip r:embed="rId4">
            <a:alphaModFix/>
          </a:blip>
          <a:stretch>
            <a:fillRect/>
          </a:stretch>
        </p:blipFill>
        <p:spPr>
          <a:xfrm>
            <a:off x="2666044" y="1076456"/>
            <a:ext cx="3994800" cy="39613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Shape 1904"/>
        <p:cNvGrpSpPr/>
        <p:nvPr/>
      </p:nvGrpSpPr>
      <p:grpSpPr>
        <a:xfrm>
          <a:off x="0" y="0"/>
          <a:ext cx="0" cy="0"/>
          <a:chOff x="0" y="0"/>
          <a:chExt cx="0" cy="0"/>
        </a:xfrm>
      </p:grpSpPr>
      <p:sp>
        <p:nvSpPr>
          <p:cNvPr id="1905" name="Google Shape;1905;p197"/>
          <p:cNvSpPr txBox="1"/>
          <p:nvPr/>
        </p:nvSpPr>
        <p:spPr>
          <a:xfrm>
            <a:off x="160800" y="810731"/>
            <a:ext cx="4854000" cy="1761000"/>
          </a:xfrm>
          <a:prstGeom prst="rect">
            <a:avLst/>
          </a:prstGeom>
          <a:noFill/>
          <a:ln w="9525" cap="flat" cmpd="dbl">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400">
                <a:solidFill>
                  <a:srgbClr val="FFFF00"/>
                </a:solidFill>
                <a:latin typeface="Sorts Mill Goudy"/>
                <a:ea typeface="Sorts Mill Goudy"/>
                <a:cs typeface="Sorts Mill Goudy"/>
                <a:sym typeface="Sorts Mill Goudy"/>
              </a:rPr>
              <a:t>Definitions:</a:t>
            </a:r>
            <a:endParaRPr sz="1100"/>
          </a:p>
          <a:p>
            <a:pPr marL="0" marR="0" lvl="0" indent="0" algn="l" rtl="0">
              <a:lnSpc>
                <a:spcPct val="110000"/>
              </a:lnSpc>
              <a:spcBef>
                <a:spcPts val="1200"/>
              </a:spcBef>
              <a:spcAft>
                <a:spcPts val="0"/>
              </a:spcAft>
              <a:buClr>
                <a:schemeClr val="lt2"/>
              </a:buClr>
              <a:buSzPts val="900"/>
              <a:buFont typeface="Noto Sans Symbols"/>
              <a:buNone/>
            </a:pPr>
            <a:r>
              <a:rPr lang="en" sz="1400">
                <a:solidFill>
                  <a:srgbClr val="FFFF00"/>
                </a:solidFill>
                <a:latin typeface="Sorts Mill Goudy"/>
                <a:ea typeface="Sorts Mill Goudy"/>
                <a:cs typeface="Sorts Mill Goudy"/>
                <a:sym typeface="Sorts Mill Goudy"/>
              </a:rPr>
              <a:t>The Stock Market is where people buy and sell shares of other companies. A share is a piece of the company you own. So if the company makes a lot of money, so do you! But if the company loses money, then so do you.</a:t>
            </a:r>
            <a:endParaRPr sz="1100"/>
          </a:p>
        </p:txBody>
      </p:sp>
      <p:grpSp>
        <p:nvGrpSpPr>
          <p:cNvPr id="1906" name="Google Shape;1906;p197"/>
          <p:cNvGrpSpPr/>
          <p:nvPr/>
        </p:nvGrpSpPr>
        <p:grpSpPr>
          <a:xfrm>
            <a:off x="2002797" y="46714"/>
            <a:ext cx="1387095" cy="525840"/>
            <a:chOff x="4962336" y="3783980"/>
            <a:chExt cx="2602430" cy="1083983"/>
          </a:xfrm>
        </p:grpSpPr>
        <p:grpSp>
          <p:nvGrpSpPr>
            <p:cNvPr id="1907" name="Google Shape;1907;p197"/>
            <p:cNvGrpSpPr/>
            <p:nvPr/>
          </p:nvGrpSpPr>
          <p:grpSpPr>
            <a:xfrm flipH="1">
              <a:off x="4962336" y="3783980"/>
              <a:ext cx="1187942" cy="1083983"/>
              <a:chOff x="760050" y="2874625"/>
              <a:chExt cx="1485485" cy="1355487"/>
            </a:xfrm>
          </p:grpSpPr>
          <p:sp>
            <p:nvSpPr>
              <p:cNvPr id="1908" name="Google Shape;1908;p197"/>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09" name="Google Shape;1909;p197"/>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0" name="Google Shape;1910;p197"/>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1" name="Google Shape;1911;p197"/>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912" name="Google Shape;1912;p197"/>
            <p:cNvGrpSpPr/>
            <p:nvPr/>
          </p:nvGrpSpPr>
          <p:grpSpPr>
            <a:xfrm>
              <a:off x="5822224" y="3955594"/>
              <a:ext cx="1742542" cy="795716"/>
              <a:chOff x="5327405" y="4041600"/>
              <a:chExt cx="1554315" cy="709764"/>
            </a:xfrm>
          </p:grpSpPr>
          <p:sp>
            <p:nvSpPr>
              <p:cNvPr id="1913" name="Google Shape;1913;p197"/>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4" name="Google Shape;1914;p197"/>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5" name="Google Shape;1915;p197"/>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6" name="Google Shape;1916;p197"/>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7" name="Google Shape;1917;p197"/>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8" name="Google Shape;1918;p197"/>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19" name="Google Shape;1919;p197"/>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0" name="Google Shape;1920;p197"/>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1" name="Google Shape;1921;p197"/>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2" name="Google Shape;1922;p197"/>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3" name="Google Shape;1923;p197"/>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4" name="Google Shape;1924;p197"/>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5" name="Google Shape;1925;p197"/>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6" name="Google Shape;1926;p197"/>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7" name="Google Shape;1927;p197"/>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8" name="Google Shape;1928;p197"/>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29" name="Google Shape;1929;p197"/>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0" name="Google Shape;1930;p197"/>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1" name="Google Shape;1931;p197"/>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2" name="Google Shape;1932;p197"/>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3" name="Google Shape;1933;p197"/>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4" name="Google Shape;1934;p197"/>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5" name="Google Shape;1935;p197"/>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6" name="Google Shape;1936;p197"/>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7" name="Google Shape;1937;p197"/>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8" name="Google Shape;1938;p197"/>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39" name="Google Shape;1939;p197"/>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0" name="Google Shape;1940;p197"/>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1" name="Google Shape;1941;p197"/>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2" name="Google Shape;1942;p197"/>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3" name="Google Shape;1943;p197"/>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4" name="Google Shape;1944;p197"/>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5" name="Google Shape;1945;p197"/>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6" name="Google Shape;1946;p197"/>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7" name="Google Shape;1947;p197"/>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8" name="Google Shape;1948;p197"/>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49" name="Google Shape;1949;p197"/>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50" name="Google Shape;1950;p197"/>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51" name="Google Shape;1951;p197"/>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1952" name="Google Shape;1952;p197"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953" name="Google Shape;1953;p197"/>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Stock Market</a:t>
            </a:r>
            <a:endParaRPr sz="1100"/>
          </a:p>
        </p:txBody>
      </p:sp>
      <p:grpSp>
        <p:nvGrpSpPr>
          <p:cNvPr id="1954" name="Google Shape;1954;p197"/>
          <p:cNvGrpSpPr/>
          <p:nvPr/>
        </p:nvGrpSpPr>
        <p:grpSpPr>
          <a:xfrm flipH="1">
            <a:off x="5755834" y="49100"/>
            <a:ext cx="1338690" cy="525840"/>
            <a:chOff x="4962336" y="3783980"/>
            <a:chExt cx="2602430" cy="1083983"/>
          </a:xfrm>
        </p:grpSpPr>
        <p:grpSp>
          <p:nvGrpSpPr>
            <p:cNvPr id="1955" name="Google Shape;1955;p197"/>
            <p:cNvGrpSpPr/>
            <p:nvPr/>
          </p:nvGrpSpPr>
          <p:grpSpPr>
            <a:xfrm flipH="1">
              <a:off x="4962336" y="3783980"/>
              <a:ext cx="1187942" cy="1083983"/>
              <a:chOff x="760050" y="2874625"/>
              <a:chExt cx="1485485" cy="1355487"/>
            </a:xfrm>
          </p:grpSpPr>
          <p:sp>
            <p:nvSpPr>
              <p:cNvPr id="1956" name="Google Shape;1956;p197"/>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57" name="Google Shape;1957;p197"/>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58" name="Google Shape;1958;p197"/>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59" name="Google Shape;1959;p197"/>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1960" name="Google Shape;1960;p197"/>
            <p:cNvGrpSpPr/>
            <p:nvPr/>
          </p:nvGrpSpPr>
          <p:grpSpPr>
            <a:xfrm>
              <a:off x="5822224" y="3955594"/>
              <a:ext cx="1742542" cy="795716"/>
              <a:chOff x="5327405" y="4041600"/>
              <a:chExt cx="1554315" cy="709764"/>
            </a:xfrm>
          </p:grpSpPr>
          <p:sp>
            <p:nvSpPr>
              <p:cNvPr id="1961" name="Google Shape;1961;p197"/>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2" name="Google Shape;1962;p197"/>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3" name="Google Shape;1963;p197"/>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4" name="Google Shape;1964;p197"/>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5" name="Google Shape;1965;p197"/>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6" name="Google Shape;1966;p197"/>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7" name="Google Shape;1967;p197"/>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8" name="Google Shape;1968;p197"/>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69" name="Google Shape;1969;p197"/>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0" name="Google Shape;1970;p197"/>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1" name="Google Shape;1971;p197"/>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2" name="Google Shape;1972;p197"/>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3" name="Google Shape;1973;p197"/>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4" name="Google Shape;1974;p197"/>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5" name="Google Shape;1975;p197"/>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6" name="Google Shape;1976;p197"/>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7" name="Google Shape;1977;p197"/>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8" name="Google Shape;1978;p197"/>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79" name="Google Shape;1979;p197"/>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0" name="Google Shape;1980;p197"/>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1" name="Google Shape;1981;p197"/>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2" name="Google Shape;1982;p197"/>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3" name="Google Shape;1983;p197"/>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4" name="Google Shape;1984;p197"/>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5" name="Google Shape;1985;p197"/>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6" name="Google Shape;1986;p197"/>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7" name="Google Shape;1987;p197"/>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8" name="Google Shape;1988;p197"/>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89" name="Google Shape;1989;p197"/>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0" name="Google Shape;1990;p197"/>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1" name="Google Shape;1991;p197"/>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2" name="Google Shape;1992;p197"/>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3" name="Google Shape;1993;p197"/>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4" name="Google Shape;1994;p197"/>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5" name="Google Shape;1995;p197"/>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6" name="Google Shape;1996;p197"/>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7" name="Google Shape;1997;p197"/>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8" name="Google Shape;1998;p197"/>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1999" name="Google Shape;1999;p197"/>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sp>
        <p:nvSpPr>
          <p:cNvPr id="2000" name="Google Shape;2000;p197"/>
          <p:cNvSpPr txBox="1"/>
          <p:nvPr/>
        </p:nvSpPr>
        <p:spPr>
          <a:xfrm>
            <a:off x="160807" y="2714914"/>
            <a:ext cx="4854000" cy="1766100"/>
          </a:xfrm>
          <a:prstGeom prst="rect">
            <a:avLst/>
          </a:prstGeom>
          <a:solidFill>
            <a:schemeClr val="lt1"/>
          </a:solid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900"/>
              <a:buFont typeface="Noto Sans Symbols"/>
              <a:buNone/>
            </a:pPr>
            <a:r>
              <a:rPr lang="en" sz="1100">
                <a:solidFill>
                  <a:schemeClr val="dk1"/>
                </a:solidFill>
                <a:latin typeface="Sorts Mill Goudy"/>
                <a:ea typeface="Sorts Mill Goudy"/>
                <a:cs typeface="Sorts Mill Goudy"/>
                <a:sym typeface="Sorts Mill Goudy"/>
              </a:rPr>
              <a:t>Stock Market Cost of Shares as of March 19 and 20 are:</a:t>
            </a:r>
            <a:endParaRPr sz="900"/>
          </a:p>
          <a:p>
            <a:pPr marL="0" marR="0" lvl="0" indent="0" algn="l" rtl="0">
              <a:lnSpc>
                <a:spcPct val="110000"/>
              </a:lnSpc>
              <a:spcBef>
                <a:spcPts val="1200"/>
              </a:spcBef>
              <a:spcAft>
                <a:spcPts val="1200"/>
              </a:spcAft>
              <a:buClr>
                <a:schemeClr val="lt2"/>
              </a:buClr>
              <a:buSzPts val="900"/>
              <a:buFont typeface="Noto Sans Symbols"/>
              <a:buNone/>
            </a:pPr>
            <a:r>
              <a:rPr lang="en" sz="1200">
                <a:solidFill>
                  <a:schemeClr val="dk1"/>
                </a:solidFill>
                <a:latin typeface="Sorts Mill Goudy"/>
                <a:ea typeface="Sorts Mill Goudy"/>
                <a:cs typeface="Sorts Mill Goudy"/>
                <a:sym typeface="Sorts Mill Goudy"/>
              </a:rPr>
              <a:t>Amazon: 1 share = </a:t>
            </a:r>
            <a:r>
              <a:rPr lang="en" sz="1200">
                <a:solidFill>
                  <a:srgbClr val="0000FF"/>
                </a:solidFill>
                <a:latin typeface="Sorts Mill Goudy"/>
                <a:ea typeface="Sorts Mill Goudy"/>
                <a:cs typeface="Sorts Mill Goudy"/>
                <a:sym typeface="Sorts Mill Goudy"/>
              </a:rPr>
              <a:t>400 USD (it was worth 300 USD last class).</a:t>
            </a:r>
            <a:br>
              <a:rPr lang="en" sz="1200">
                <a:solidFill>
                  <a:schemeClr val="lt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Apple: 1 share = </a:t>
            </a:r>
            <a:r>
              <a:rPr lang="en" sz="1200">
                <a:solidFill>
                  <a:srgbClr val="0000FF"/>
                </a:solidFill>
                <a:latin typeface="Sorts Mill Goudy"/>
                <a:ea typeface="Sorts Mill Goudy"/>
                <a:cs typeface="Sorts Mill Goudy"/>
                <a:sym typeface="Sorts Mill Goudy"/>
              </a:rPr>
              <a:t>300 USD (it was worth 200 USD last class).</a:t>
            </a:r>
            <a:br>
              <a:rPr lang="en" sz="1200">
                <a:solidFill>
                  <a:srgbClr val="0000FF"/>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China Petroleum: </a:t>
            </a:r>
            <a:r>
              <a:rPr lang="en" sz="1200">
                <a:solidFill>
                  <a:srgbClr val="0066FF"/>
                </a:solidFill>
                <a:latin typeface="Sorts Mill Goudy"/>
                <a:ea typeface="Sorts Mill Goudy"/>
                <a:cs typeface="Sorts Mill Goudy"/>
                <a:sym typeface="Sorts Mill Goudy"/>
              </a:rPr>
              <a:t>1 share = 200 USD (it was worth 140 USD last class).</a:t>
            </a:r>
            <a:br>
              <a:rPr lang="en" sz="1200">
                <a:solidFill>
                  <a:schemeClr val="lt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CVS Health: 1 share = </a:t>
            </a:r>
            <a:r>
              <a:rPr lang="en" sz="1200">
                <a:solidFill>
                  <a:schemeClr val="dk2"/>
                </a:solidFill>
                <a:latin typeface="Sorts Mill Goudy"/>
                <a:ea typeface="Sorts Mill Goudy"/>
                <a:cs typeface="Sorts Mill Goudy"/>
                <a:sym typeface="Sorts Mill Goudy"/>
              </a:rPr>
              <a:t>90 USD (it was worth 90 USD last class).</a:t>
            </a:r>
            <a:br>
              <a:rPr lang="en" sz="1200">
                <a:solidFill>
                  <a:schemeClr val="dk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Volkswagen: 1 share = </a:t>
            </a:r>
            <a:r>
              <a:rPr lang="en" sz="1200">
                <a:solidFill>
                  <a:srgbClr val="FF0000"/>
                </a:solidFill>
                <a:latin typeface="Sorts Mill Goudy"/>
                <a:ea typeface="Sorts Mill Goudy"/>
                <a:cs typeface="Sorts Mill Goudy"/>
                <a:sym typeface="Sorts Mill Goudy"/>
              </a:rPr>
              <a:t>10 USD (it was worth 30 USD last class).</a:t>
            </a:r>
            <a:br>
              <a:rPr lang="en" sz="1200">
                <a:solidFill>
                  <a:schemeClr val="lt2"/>
                </a:solidFill>
                <a:latin typeface="Sorts Mill Goudy"/>
                <a:ea typeface="Sorts Mill Goudy"/>
                <a:cs typeface="Sorts Mill Goudy"/>
                <a:sym typeface="Sorts Mill Goudy"/>
              </a:rPr>
            </a:br>
            <a:r>
              <a:rPr lang="en" sz="1200">
                <a:solidFill>
                  <a:schemeClr val="dk1"/>
                </a:solidFill>
                <a:latin typeface="Sorts Mill Goudy"/>
                <a:ea typeface="Sorts Mill Goudy"/>
                <a:cs typeface="Sorts Mill Goudy"/>
                <a:sym typeface="Sorts Mill Goudy"/>
              </a:rPr>
              <a:t>Tesla: 1 share = </a:t>
            </a:r>
            <a:r>
              <a:rPr lang="en" sz="1200">
                <a:solidFill>
                  <a:srgbClr val="FF0000"/>
                </a:solidFill>
                <a:latin typeface="Sorts Mill Goudy"/>
                <a:ea typeface="Sorts Mill Goudy"/>
                <a:cs typeface="Sorts Mill Goudy"/>
                <a:sym typeface="Sorts Mill Goudy"/>
              </a:rPr>
              <a:t>1 USD (it was worth 5 USD last class).</a:t>
            </a:r>
            <a:br>
              <a:rPr lang="en" sz="1100">
                <a:solidFill>
                  <a:srgbClr val="FF0000"/>
                </a:solidFill>
                <a:latin typeface="Sorts Mill Goudy"/>
                <a:ea typeface="Sorts Mill Goudy"/>
                <a:cs typeface="Sorts Mill Goudy"/>
                <a:sym typeface="Sorts Mill Goudy"/>
              </a:rPr>
            </a:br>
            <a:endParaRPr sz="1100">
              <a:solidFill>
                <a:srgbClr val="FF0000"/>
              </a:solidFill>
              <a:latin typeface="Sorts Mill Goudy"/>
              <a:ea typeface="Sorts Mill Goudy"/>
              <a:cs typeface="Sorts Mill Goudy"/>
              <a:sym typeface="Sorts Mill Goudy"/>
            </a:endParaRPr>
          </a:p>
        </p:txBody>
      </p:sp>
      <p:sp>
        <p:nvSpPr>
          <p:cNvPr id="2001" name="Google Shape;2001;p197"/>
          <p:cNvSpPr txBox="1"/>
          <p:nvPr/>
        </p:nvSpPr>
        <p:spPr>
          <a:xfrm>
            <a:off x="5434969" y="810731"/>
            <a:ext cx="3497700" cy="19041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100"/>
              <a:buFont typeface="Noto Sans Symbols"/>
              <a:buNone/>
            </a:pPr>
            <a:r>
              <a:rPr lang="en" sz="1500" i="0" u="none" strike="noStrike" cap="none">
                <a:solidFill>
                  <a:srgbClr val="FFCCFF"/>
                </a:solidFill>
                <a:latin typeface="Sorts Mill Goudy"/>
                <a:ea typeface="Sorts Mill Goudy"/>
                <a:cs typeface="Sorts Mill Goudy"/>
                <a:sym typeface="Sorts Mill Goudy"/>
              </a:rPr>
              <a:t>Everyone </a:t>
            </a:r>
            <a:r>
              <a:rPr lang="en" sz="1500">
                <a:solidFill>
                  <a:srgbClr val="FFCCFF"/>
                </a:solidFill>
                <a:latin typeface="Sorts Mill Goudy"/>
                <a:ea typeface="Sorts Mill Goudy"/>
                <a:cs typeface="Sorts Mill Goudy"/>
                <a:sym typeface="Sorts Mill Goudy"/>
              </a:rPr>
              <a:t>can be new stocks or sell their existing stocks. R</a:t>
            </a:r>
            <a:r>
              <a:rPr lang="en" sz="1500" i="0" u="none" strike="noStrike" cap="none">
                <a:solidFill>
                  <a:srgbClr val="FFCCFF"/>
                </a:solidFill>
                <a:latin typeface="Sorts Mill Goudy"/>
                <a:ea typeface="Sorts Mill Goudy"/>
                <a:cs typeface="Sorts Mill Goudy"/>
                <a:sym typeface="Sorts Mill Goudy"/>
              </a:rPr>
              <a:t>ecord it in the ‘Stock Market Tracker’ and ‘Profits/Loses Tracker’ sections. You don’t have to use all your money. For example:</a:t>
            </a:r>
            <a:endParaRPr sz="1100"/>
          </a:p>
          <a:p>
            <a:pPr marL="0" marR="0" lvl="0" indent="0" algn="l" rtl="0">
              <a:lnSpc>
                <a:spcPct val="110000"/>
              </a:lnSpc>
              <a:spcBef>
                <a:spcPts val="1200"/>
              </a:spcBef>
              <a:spcAft>
                <a:spcPts val="1200"/>
              </a:spcAft>
              <a:buClr>
                <a:schemeClr val="lt2"/>
              </a:buClr>
              <a:buSzPts val="900"/>
              <a:buFont typeface="Noto Sans Symbols"/>
              <a:buNone/>
            </a:pPr>
            <a:endParaRPr sz="1400" b="1" i="0" u="none" strike="noStrike" cap="none">
              <a:solidFill>
                <a:schemeClr val="lt2"/>
              </a:solidFill>
              <a:latin typeface="Sorts Mill Goudy"/>
              <a:ea typeface="Sorts Mill Goudy"/>
              <a:cs typeface="Sorts Mill Goudy"/>
              <a:sym typeface="Sorts Mill Goudy"/>
            </a:endParaRPr>
          </a:p>
        </p:txBody>
      </p:sp>
      <p:pic>
        <p:nvPicPr>
          <p:cNvPr id="2002" name="Google Shape;2002;p197"/>
          <p:cNvPicPr preferRelativeResize="0"/>
          <p:nvPr/>
        </p:nvPicPr>
        <p:blipFill rotWithShape="1">
          <a:blip r:embed="rId4">
            <a:alphaModFix/>
          </a:blip>
          <a:srcRect r="72316"/>
          <a:stretch/>
        </p:blipFill>
        <p:spPr>
          <a:xfrm>
            <a:off x="6711900" y="2898844"/>
            <a:ext cx="2220686" cy="2079675"/>
          </a:xfrm>
          <a:prstGeom prst="rect">
            <a:avLst/>
          </a:prstGeom>
          <a:noFill/>
          <a:ln>
            <a:noFill/>
          </a:ln>
        </p:spPr>
      </p:pic>
      <p:sp>
        <p:nvSpPr>
          <p:cNvPr id="2003" name="Google Shape;2003;p197"/>
          <p:cNvSpPr/>
          <p:nvPr/>
        </p:nvSpPr>
        <p:spPr>
          <a:xfrm rot="5400000">
            <a:off x="5400844" y="2747306"/>
            <a:ext cx="1320000" cy="1251600"/>
          </a:xfrm>
          <a:prstGeom prst="ben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Shape 2007"/>
        <p:cNvGrpSpPr/>
        <p:nvPr/>
      </p:nvGrpSpPr>
      <p:grpSpPr>
        <a:xfrm>
          <a:off x="0" y="0"/>
          <a:ext cx="0" cy="0"/>
          <a:chOff x="0" y="0"/>
          <a:chExt cx="0" cy="0"/>
        </a:xfrm>
      </p:grpSpPr>
      <p:grpSp>
        <p:nvGrpSpPr>
          <p:cNvPr id="2008" name="Google Shape;2008;p198"/>
          <p:cNvGrpSpPr/>
          <p:nvPr/>
        </p:nvGrpSpPr>
        <p:grpSpPr>
          <a:xfrm>
            <a:off x="2002797" y="46714"/>
            <a:ext cx="1387095" cy="525840"/>
            <a:chOff x="4962336" y="3783980"/>
            <a:chExt cx="2602430" cy="1083983"/>
          </a:xfrm>
        </p:grpSpPr>
        <p:grpSp>
          <p:nvGrpSpPr>
            <p:cNvPr id="2009" name="Google Shape;2009;p198"/>
            <p:cNvGrpSpPr/>
            <p:nvPr/>
          </p:nvGrpSpPr>
          <p:grpSpPr>
            <a:xfrm flipH="1">
              <a:off x="4962336" y="3783980"/>
              <a:ext cx="1187942" cy="1083983"/>
              <a:chOff x="760050" y="2874625"/>
              <a:chExt cx="1485485" cy="1355487"/>
            </a:xfrm>
          </p:grpSpPr>
          <p:sp>
            <p:nvSpPr>
              <p:cNvPr id="2010" name="Google Shape;2010;p198"/>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1" name="Google Shape;2011;p198"/>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2" name="Google Shape;2012;p198"/>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3" name="Google Shape;2013;p198"/>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2014" name="Google Shape;2014;p198"/>
            <p:cNvGrpSpPr/>
            <p:nvPr/>
          </p:nvGrpSpPr>
          <p:grpSpPr>
            <a:xfrm>
              <a:off x="5822224" y="3955594"/>
              <a:ext cx="1742542" cy="795716"/>
              <a:chOff x="5327405" y="4041600"/>
              <a:chExt cx="1554315" cy="709764"/>
            </a:xfrm>
          </p:grpSpPr>
          <p:sp>
            <p:nvSpPr>
              <p:cNvPr id="2015" name="Google Shape;2015;p198"/>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6" name="Google Shape;2016;p198"/>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7" name="Google Shape;2017;p198"/>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8" name="Google Shape;2018;p198"/>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19" name="Google Shape;2019;p198"/>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0" name="Google Shape;2020;p198"/>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1" name="Google Shape;2021;p198"/>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2" name="Google Shape;2022;p198"/>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3" name="Google Shape;2023;p198"/>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4" name="Google Shape;2024;p198"/>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5" name="Google Shape;2025;p198"/>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6" name="Google Shape;2026;p198"/>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7" name="Google Shape;2027;p198"/>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8" name="Google Shape;2028;p198"/>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29" name="Google Shape;2029;p198"/>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0" name="Google Shape;2030;p198"/>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1" name="Google Shape;2031;p198"/>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2" name="Google Shape;2032;p198"/>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3" name="Google Shape;2033;p198"/>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4" name="Google Shape;2034;p198"/>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5" name="Google Shape;2035;p198"/>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6" name="Google Shape;2036;p198"/>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7" name="Google Shape;2037;p198"/>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8" name="Google Shape;2038;p198"/>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39" name="Google Shape;2039;p198"/>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0" name="Google Shape;2040;p198"/>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1" name="Google Shape;2041;p198"/>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2" name="Google Shape;2042;p198"/>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3" name="Google Shape;2043;p198"/>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4" name="Google Shape;2044;p198"/>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5" name="Google Shape;2045;p198"/>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6" name="Google Shape;2046;p198"/>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7" name="Google Shape;2047;p198"/>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8" name="Google Shape;2048;p198"/>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49" name="Google Shape;2049;p198"/>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50" name="Google Shape;2050;p198"/>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51" name="Google Shape;2051;p198"/>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52" name="Google Shape;2052;p198"/>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53" name="Google Shape;2053;p198"/>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pic>
        <p:nvPicPr>
          <p:cNvPr id="2054" name="Google Shape;2054;p19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055" name="Google Shape;2055;p198"/>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Stock Market</a:t>
            </a:r>
            <a:endParaRPr sz="1100"/>
          </a:p>
        </p:txBody>
      </p:sp>
      <p:grpSp>
        <p:nvGrpSpPr>
          <p:cNvPr id="2056" name="Google Shape;2056;p198"/>
          <p:cNvGrpSpPr/>
          <p:nvPr/>
        </p:nvGrpSpPr>
        <p:grpSpPr>
          <a:xfrm flipH="1">
            <a:off x="5755834" y="49100"/>
            <a:ext cx="1338690" cy="525840"/>
            <a:chOff x="4962336" y="3783980"/>
            <a:chExt cx="2602430" cy="1083983"/>
          </a:xfrm>
        </p:grpSpPr>
        <p:grpSp>
          <p:nvGrpSpPr>
            <p:cNvPr id="2057" name="Google Shape;2057;p198"/>
            <p:cNvGrpSpPr/>
            <p:nvPr/>
          </p:nvGrpSpPr>
          <p:grpSpPr>
            <a:xfrm flipH="1">
              <a:off x="4962336" y="3783980"/>
              <a:ext cx="1187942" cy="1083983"/>
              <a:chOff x="760050" y="2874625"/>
              <a:chExt cx="1485485" cy="1355487"/>
            </a:xfrm>
          </p:grpSpPr>
          <p:sp>
            <p:nvSpPr>
              <p:cNvPr id="2058" name="Google Shape;2058;p198"/>
              <p:cNvSpPr/>
              <p:nvPr/>
            </p:nvSpPr>
            <p:spPr>
              <a:xfrm>
                <a:off x="760050" y="2874625"/>
                <a:ext cx="1356230" cy="1355487"/>
              </a:xfrm>
              <a:custGeom>
                <a:avLst/>
                <a:gdLst/>
                <a:ahLst/>
                <a:cxnLst/>
                <a:rect l="l" t="t" r="r" b="b"/>
                <a:pathLst>
                  <a:path w="60210" h="60177" extrusionOk="0">
                    <a:moveTo>
                      <a:pt x="30055" y="0"/>
                    </a:moveTo>
                    <a:cubicBezTo>
                      <a:pt x="18347" y="0"/>
                      <a:pt x="8206" y="6672"/>
                      <a:pt x="3236" y="16479"/>
                    </a:cubicBezTo>
                    <a:cubicBezTo>
                      <a:pt x="1168" y="20548"/>
                      <a:pt x="0" y="25185"/>
                      <a:pt x="0" y="30089"/>
                    </a:cubicBezTo>
                    <a:cubicBezTo>
                      <a:pt x="0" y="32557"/>
                      <a:pt x="267" y="34925"/>
                      <a:pt x="868" y="37227"/>
                    </a:cubicBezTo>
                    <a:cubicBezTo>
                      <a:pt x="1335" y="39195"/>
                      <a:pt x="2035" y="41097"/>
                      <a:pt x="2869" y="42898"/>
                    </a:cubicBezTo>
                    <a:cubicBezTo>
                      <a:pt x="4070" y="45400"/>
                      <a:pt x="5604" y="47735"/>
                      <a:pt x="7406" y="49836"/>
                    </a:cubicBezTo>
                    <a:cubicBezTo>
                      <a:pt x="12910" y="56174"/>
                      <a:pt x="21049" y="60177"/>
                      <a:pt x="30088" y="60177"/>
                    </a:cubicBezTo>
                    <a:cubicBezTo>
                      <a:pt x="42130" y="60177"/>
                      <a:pt x="52538" y="53138"/>
                      <a:pt x="57308" y="42898"/>
                    </a:cubicBezTo>
                    <a:cubicBezTo>
                      <a:pt x="59143" y="39028"/>
                      <a:pt x="60210" y="34692"/>
                      <a:pt x="60210" y="30122"/>
                    </a:cubicBezTo>
                    <a:cubicBezTo>
                      <a:pt x="60210" y="26519"/>
                      <a:pt x="59576" y="23117"/>
                      <a:pt x="58375" y="19881"/>
                    </a:cubicBezTo>
                    <a:cubicBezTo>
                      <a:pt x="57908" y="18714"/>
                      <a:pt x="57441" y="17580"/>
                      <a:pt x="56874" y="16479"/>
                    </a:cubicBezTo>
                    <a:cubicBezTo>
                      <a:pt x="55707" y="14177"/>
                      <a:pt x="54272" y="12042"/>
                      <a:pt x="52571" y="10141"/>
                    </a:cubicBezTo>
                    <a:cubicBezTo>
                      <a:pt x="47067" y="3903"/>
                      <a:pt x="39028" y="0"/>
                      <a:pt x="30055" y="0"/>
                    </a:cubicBez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59" name="Google Shape;2059;p198"/>
              <p:cNvSpPr/>
              <p:nvPr/>
            </p:nvSpPr>
            <p:spPr>
              <a:xfrm>
                <a:off x="889282" y="2874625"/>
                <a:ext cx="1356253" cy="1355487"/>
              </a:xfrm>
              <a:custGeom>
                <a:avLst/>
                <a:gdLst/>
                <a:ahLst/>
                <a:cxnLst/>
                <a:rect l="l" t="t" r="r" b="b"/>
                <a:pathLst>
                  <a:path w="60211" h="60177" extrusionOk="0">
                    <a:moveTo>
                      <a:pt x="30056" y="0"/>
                    </a:moveTo>
                    <a:cubicBezTo>
                      <a:pt x="18347" y="0"/>
                      <a:pt x="8207" y="6672"/>
                      <a:pt x="3270" y="16479"/>
                    </a:cubicBezTo>
                    <a:cubicBezTo>
                      <a:pt x="1168" y="20548"/>
                      <a:pt x="1" y="25185"/>
                      <a:pt x="1" y="30089"/>
                    </a:cubicBezTo>
                    <a:cubicBezTo>
                      <a:pt x="1" y="32557"/>
                      <a:pt x="301" y="34925"/>
                      <a:pt x="868" y="37227"/>
                    </a:cubicBezTo>
                    <a:cubicBezTo>
                      <a:pt x="1335" y="39195"/>
                      <a:pt x="2036" y="41097"/>
                      <a:pt x="2869" y="42898"/>
                    </a:cubicBezTo>
                    <a:cubicBezTo>
                      <a:pt x="4104" y="45400"/>
                      <a:pt x="5638" y="47735"/>
                      <a:pt x="7439" y="49836"/>
                    </a:cubicBezTo>
                    <a:cubicBezTo>
                      <a:pt x="12943" y="56174"/>
                      <a:pt x="21049" y="60177"/>
                      <a:pt x="30122" y="60177"/>
                    </a:cubicBezTo>
                    <a:cubicBezTo>
                      <a:pt x="42164" y="60177"/>
                      <a:pt x="52538" y="53138"/>
                      <a:pt x="57342" y="42898"/>
                    </a:cubicBezTo>
                    <a:cubicBezTo>
                      <a:pt x="59176" y="39028"/>
                      <a:pt x="60210" y="34692"/>
                      <a:pt x="60210" y="30122"/>
                    </a:cubicBezTo>
                    <a:cubicBezTo>
                      <a:pt x="60210" y="26519"/>
                      <a:pt x="59577" y="23117"/>
                      <a:pt x="58376" y="19881"/>
                    </a:cubicBezTo>
                    <a:cubicBezTo>
                      <a:pt x="57909" y="18714"/>
                      <a:pt x="57475" y="17580"/>
                      <a:pt x="56875" y="16479"/>
                    </a:cubicBezTo>
                    <a:cubicBezTo>
                      <a:pt x="55707" y="14177"/>
                      <a:pt x="54306" y="12042"/>
                      <a:pt x="52572" y="10141"/>
                    </a:cubicBezTo>
                    <a:cubicBezTo>
                      <a:pt x="47068" y="3903"/>
                      <a:pt x="39029" y="0"/>
                      <a:pt x="30056" y="0"/>
                    </a:cubicBez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0" name="Google Shape;2060;p198"/>
              <p:cNvSpPr/>
              <p:nvPr/>
            </p:nvSpPr>
            <p:spPr>
              <a:xfrm>
                <a:off x="992992" y="2979078"/>
                <a:ext cx="1149608" cy="1148865"/>
              </a:xfrm>
              <a:custGeom>
                <a:avLst/>
                <a:gdLst/>
                <a:ahLst/>
                <a:cxnLst/>
                <a:rect l="l" t="t" r="r" b="b"/>
                <a:pathLst>
                  <a:path w="51037" h="51004" extrusionOk="0">
                    <a:moveTo>
                      <a:pt x="25518" y="0"/>
                    </a:moveTo>
                    <a:cubicBezTo>
                      <a:pt x="11408" y="0"/>
                      <a:pt x="0" y="11408"/>
                      <a:pt x="0" y="25518"/>
                    </a:cubicBezTo>
                    <a:cubicBezTo>
                      <a:pt x="0" y="28687"/>
                      <a:pt x="567" y="31756"/>
                      <a:pt x="1668" y="34558"/>
                    </a:cubicBezTo>
                    <a:cubicBezTo>
                      <a:pt x="3336" y="38895"/>
                      <a:pt x="6104" y="42697"/>
                      <a:pt x="9707" y="45533"/>
                    </a:cubicBezTo>
                    <a:cubicBezTo>
                      <a:pt x="10441" y="46100"/>
                      <a:pt x="11241" y="46700"/>
                      <a:pt x="12075" y="47201"/>
                    </a:cubicBezTo>
                    <a:cubicBezTo>
                      <a:pt x="14544" y="48735"/>
                      <a:pt x="17279" y="49802"/>
                      <a:pt x="20248" y="50436"/>
                    </a:cubicBezTo>
                    <a:cubicBezTo>
                      <a:pt x="20681" y="50536"/>
                      <a:pt x="21048" y="50603"/>
                      <a:pt x="21449" y="50636"/>
                    </a:cubicBezTo>
                    <a:cubicBezTo>
                      <a:pt x="22783" y="50870"/>
                      <a:pt x="24117" y="51003"/>
                      <a:pt x="25518" y="51003"/>
                    </a:cubicBezTo>
                    <a:cubicBezTo>
                      <a:pt x="39595" y="51003"/>
                      <a:pt x="51036" y="39562"/>
                      <a:pt x="51036" y="25485"/>
                    </a:cubicBezTo>
                    <a:cubicBezTo>
                      <a:pt x="51036" y="22583"/>
                      <a:pt x="50569" y="19848"/>
                      <a:pt x="49635" y="17346"/>
                    </a:cubicBezTo>
                    <a:cubicBezTo>
                      <a:pt x="48568" y="14110"/>
                      <a:pt x="46867" y="11208"/>
                      <a:pt x="44632" y="8706"/>
                    </a:cubicBezTo>
                    <a:cubicBezTo>
                      <a:pt x="44031" y="7939"/>
                      <a:pt x="43298" y="7272"/>
                      <a:pt x="42597" y="6605"/>
                    </a:cubicBezTo>
                    <a:cubicBezTo>
                      <a:pt x="39261" y="3569"/>
                      <a:pt x="35092" y="1401"/>
                      <a:pt x="30455" y="500"/>
                    </a:cubicBezTo>
                    <a:cubicBezTo>
                      <a:pt x="28854" y="167"/>
                      <a:pt x="27219" y="0"/>
                      <a:pt x="25518" y="0"/>
                    </a:cubicBezTo>
                    <a:close/>
                  </a:path>
                </a:pathLst>
              </a:custGeom>
              <a:solidFill>
                <a:srgbClr val="FBBF6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1" name="Google Shape;2061;p198"/>
              <p:cNvSpPr/>
              <p:nvPr/>
            </p:nvSpPr>
            <p:spPr>
              <a:xfrm flipH="1">
                <a:off x="1246192" y="3142865"/>
                <a:ext cx="626668" cy="818266"/>
              </a:xfrm>
              <a:custGeom>
                <a:avLst/>
                <a:gdLst/>
                <a:ahLst/>
                <a:cxnLst/>
                <a:rect l="l" t="t" r="r" b="b"/>
                <a:pathLst>
                  <a:path w="27821" h="36327" extrusionOk="0">
                    <a:moveTo>
                      <a:pt x="14311" y="9608"/>
                    </a:moveTo>
                    <a:cubicBezTo>
                      <a:pt x="16512" y="9608"/>
                      <a:pt x="17847" y="10142"/>
                      <a:pt x="18213" y="11276"/>
                    </a:cubicBezTo>
                    <a:cubicBezTo>
                      <a:pt x="18280" y="11543"/>
                      <a:pt x="18347" y="11776"/>
                      <a:pt x="18347" y="12076"/>
                    </a:cubicBezTo>
                    <a:cubicBezTo>
                      <a:pt x="18347" y="12977"/>
                      <a:pt x="18013" y="13644"/>
                      <a:pt x="17346" y="14111"/>
                    </a:cubicBezTo>
                    <a:cubicBezTo>
                      <a:pt x="16679" y="14578"/>
                      <a:pt x="15712" y="14778"/>
                      <a:pt x="14511" y="14778"/>
                    </a:cubicBezTo>
                    <a:lnTo>
                      <a:pt x="11909" y="14778"/>
                    </a:lnTo>
                    <a:lnTo>
                      <a:pt x="11909" y="9608"/>
                    </a:lnTo>
                    <a:close/>
                    <a:moveTo>
                      <a:pt x="14711" y="20449"/>
                    </a:moveTo>
                    <a:cubicBezTo>
                      <a:pt x="16079" y="20449"/>
                      <a:pt x="17146" y="20682"/>
                      <a:pt x="17847" y="21216"/>
                    </a:cubicBezTo>
                    <a:cubicBezTo>
                      <a:pt x="18547" y="21683"/>
                      <a:pt x="18914" y="22450"/>
                      <a:pt x="18914" y="23418"/>
                    </a:cubicBezTo>
                    <a:cubicBezTo>
                      <a:pt x="18914" y="25453"/>
                      <a:pt x="17580" y="26487"/>
                      <a:pt x="14878" y="26487"/>
                    </a:cubicBezTo>
                    <a:lnTo>
                      <a:pt x="11876" y="26487"/>
                    </a:lnTo>
                    <a:lnTo>
                      <a:pt x="11876" y="20449"/>
                    </a:lnTo>
                    <a:close/>
                    <a:moveTo>
                      <a:pt x="6639" y="1"/>
                    </a:moveTo>
                    <a:lnTo>
                      <a:pt x="6639" y="3704"/>
                    </a:lnTo>
                    <a:lnTo>
                      <a:pt x="0" y="3704"/>
                    </a:lnTo>
                    <a:lnTo>
                      <a:pt x="0" y="9174"/>
                    </a:lnTo>
                    <a:lnTo>
                      <a:pt x="3336" y="9174"/>
                    </a:lnTo>
                    <a:lnTo>
                      <a:pt x="3336" y="26954"/>
                    </a:lnTo>
                    <a:lnTo>
                      <a:pt x="0" y="26954"/>
                    </a:lnTo>
                    <a:lnTo>
                      <a:pt x="0" y="32458"/>
                    </a:lnTo>
                    <a:lnTo>
                      <a:pt x="6639" y="32458"/>
                    </a:lnTo>
                    <a:lnTo>
                      <a:pt x="6639" y="36327"/>
                    </a:lnTo>
                    <a:lnTo>
                      <a:pt x="9707" y="36327"/>
                    </a:lnTo>
                    <a:lnTo>
                      <a:pt x="9707" y="32458"/>
                    </a:lnTo>
                    <a:lnTo>
                      <a:pt x="12910" y="32458"/>
                    </a:lnTo>
                    <a:lnTo>
                      <a:pt x="12910" y="36327"/>
                    </a:lnTo>
                    <a:lnTo>
                      <a:pt x="15979" y="36327"/>
                    </a:lnTo>
                    <a:lnTo>
                      <a:pt x="15979" y="32458"/>
                    </a:lnTo>
                    <a:cubicBezTo>
                      <a:pt x="19581" y="32424"/>
                      <a:pt x="22416" y="31657"/>
                      <a:pt x="24551" y="30223"/>
                    </a:cubicBezTo>
                    <a:cubicBezTo>
                      <a:pt x="26720" y="28722"/>
                      <a:pt x="27820" y="26653"/>
                      <a:pt x="27820" y="24052"/>
                    </a:cubicBezTo>
                    <a:cubicBezTo>
                      <a:pt x="27754" y="22317"/>
                      <a:pt x="27287" y="20883"/>
                      <a:pt x="26419" y="19782"/>
                    </a:cubicBezTo>
                    <a:cubicBezTo>
                      <a:pt x="25552" y="18714"/>
                      <a:pt x="24084" y="17914"/>
                      <a:pt x="22150" y="17413"/>
                    </a:cubicBezTo>
                    <a:lnTo>
                      <a:pt x="22150" y="17213"/>
                    </a:lnTo>
                    <a:cubicBezTo>
                      <a:pt x="23651" y="16880"/>
                      <a:pt x="24852" y="16112"/>
                      <a:pt x="25752" y="14978"/>
                    </a:cubicBezTo>
                    <a:cubicBezTo>
                      <a:pt x="26686" y="13878"/>
                      <a:pt x="27153" y="12477"/>
                      <a:pt x="27153" y="10875"/>
                    </a:cubicBezTo>
                    <a:cubicBezTo>
                      <a:pt x="27153" y="8407"/>
                      <a:pt x="26086" y="6606"/>
                      <a:pt x="24018" y="5438"/>
                    </a:cubicBezTo>
                    <a:cubicBezTo>
                      <a:pt x="23817" y="5305"/>
                      <a:pt x="23551" y="5205"/>
                      <a:pt x="23350" y="5105"/>
                    </a:cubicBezTo>
                    <a:cubicBezTo>
                      <a:pt x="21549" y="4304"/>
                      <a:pt x="19081" y="3870"/>
                      <a:pt x="15979" y="3737"/>
                    </a:cubicBezTo>
                    <a:lnTo>
                      <a:pt x="15979" y="1"/>
                    </a:lnTo>
                    <a:lnTo>
                      <a:pt x="12910" y="1"/>
                    </a:lnTo>
                    <a:lnTo>
                      <a:pt x="12910" y="3737"/>
                    </a:lnTo>
                    <a:lnTo>
                      <a:pt x="9707" y="3737"/>
                    </a:lnTo>
                    <a:lnTo>
                      <a:pt x="9707" y="1"/>
                    </a:lnTo>
                    <a:close/>
                  </a:path>
                </a:pathLst>
              </a:custGeom>
              <a:solidFill>
                <a:srgbClr val="D7A350"/>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nvGrpSpPr>
            <p:cNvPr id="2062" name="Google Shape;2062;p198"/>
            <p:cNvGrpSpPr/>
            <p:nvPr/>
          </p:nvGrpSpPr>
          <p:grpSpPr>
            <a:xfrm>
              <a:off x="5822224" y="3955594"/>
              <a:ext cx="1742542" cy="795716"/>
              <a:chOff x="5327405" y="4041600"/>
              <a:chExt cx="1554315" cy="709764"/>
            </a:xfrm>
          </p:grpSpPr>
          <p:sp>
            <p:nvSpPr>
              <p:cNvPr id="2063" name="Google Shape;2063;p198"/>
              <p:cNvSpPr/>
              <p:nvPr/>
            </p:nvSpPr>
            <p:spPr>
              <a:xfrm flipH="1">
                <a:off x="5358266" y="4041600"/>
                <a:ext cx="1261280" cy="240679"/>
              </a:xfrm>
              <a:custGeom>
                <a:avLst/>
                <a:gdLst/>
                <a:ahLst/>
                <a:cxnLst/>
                <a:rect l="l" t="t" r="r" b="b"/>
                <a:pathLst>
                  <a:path w="40944" h="7813" extrusionOk="0">
                    <a:moveTo>
                      <a:pt x="0" y="1"/>
                    </a:moveTo>
                    <a:lnTo>
                      <a:pt x="0" y="7813"/>
                    </a:lnTo>
                    <a:lnTo>
                      <a:pt x="40944" y="7813"/>
                    </a:lnTo>
                    <a:lnTo>
                      <a:pt x="4094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4" name="Google Shape;2064;p198"/>
              <p:cNvSpPr/>
              <p:nvPr/>
            </p:nvSpPr>
            <p:spPr>
              <a:xfrm flipH="1">
                <a:off x="5327405"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5" name="Google Shape;2065;p198"/>
              <p:cNvSpPr/>
              <p:nvPr/>
            </p:nvSpPr>
            <p:spPr>
              <a:xfrm flipH="1">
                <a:off x="5529599" y="4510715"/>
                <a:ext cx="1262235" cy="240649"/>
              </a:xfrm>
              <a:custGeom>
                <a:avLst/>
                <a:gdLst/>
                <a:ahLst/>
                <a:cxnLst/>
                <a:rect l="l" t="t" r="r" b="b"/>
                <a:pathLst>
                  <a:path w="40975" h="7812" extrusionOk="0">
                    <a:moveTo>
                      <a:pt x="1" y="0"/>
                    </a:moveTo>
                    <a:lnTo>
                      <a:pt x="1" y="7812"/>
                    </a:lnTo>
                    <a:lnTo>
                      <a:pt x="40974" y="7812"/>
                    </a:lnTo>
                    <a:lnTo>
                      <a:pt x="40974" y="0"/>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6" name="Google Shape;2066;p198"/>
              <p:cNvSpPr/>
              <p:nvPr/>
            </p:nvSpPr>
            <p:spPr>
              <a:xfrm flipH="1">
                <a:off x="6730008"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7" name="Google Shape;2067;p198"/>
              <p:cNvSpPr/>
              <p:nvPr/>
            </p:nvSpPr>
            <p:spPr>
              <a:xfrm flipH="1">
                <a:off x="6618590"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8" name="Google Shape;2068;p198"/>
              <p:cNvSpPr/>
              <p:nvPr/>
            </p:nvSpPr>
            <p:spPr>
              <a:xfrm flipH="1">
                <a:off x="6506216"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69" name="Google Shape;2069;p198"/>
              <p:cNvSpPr/>
              <p:nvPr/>
            </p:nvSpPr>
            <p:spPr>
              <a:xfrm flipH="1">
                <a:off x="6394798"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0" name="Google Shape;2070;p198"/>
              <p:cNvSpPr/>
              <p:nvPr/>
            </p:nvSpPr>
            <p:spPr>
              <a:xfrm flipH="1">
                <a:off x="6282455"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1" name="Google Shape;2071;p198"/>
              <p:cNvSpPr/>
              <p:nvPr/>
            </p:nvSpPr>
            <p:spPr>
              <a:xfrm flipH="1">
                <a:off x="6170082"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2" name="Google Shape;2072;p198"/>
              <p:cNvSpPr/>
              <p:nvPr/>
            </p:nvSpPr>
            <p:spPr>
              <a:xfrm flipH="1">
                <a:off x="6058663" y="4510715"/>
                <a:ext cx="61826" cy="240649"/>
              </a:xfrm>
              <a:custGeom>
                <a:avLst/>
                <a:gdLst/>
                <a:ahLst/>
                <a:cxnLst/>
                <a:rect l="l" t="t" r="r" b="b"/>
                <a:pathLst>
                  <a:path w="2007" h="7812" extrusionOk="0">
                    <a:moveTo>
                      <a:pt x="0" y="0"/>
                    </a:moveTo>
                    <a:lnTo>
                      <a:pt x="0"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3" name="Google Shape;2073;p198"/>
              <p:cNvSpPr/>
              <p:nvPr/>
            </p:nvSpPr>
            <p:spPr>
              <a:xfrm flipH="1">
                <a:off x="5946321"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4" name="Google Shape;2074;p198"/>
              <p:cNvSpPr/>
              <p:nvPr/>
            </p:nvSpPr>
            <p:spPr>
              <a:xfrm flipH="1">
                <a:off x="5834871" y="4510715"/>
                <a:ext cx="62781" cy="240649"/>
              </a:xfrm>
              <a:custGeom>
                <a:avLst/>
                <a:gdLst/>
                <a:ahLst/>
                <a:cxnLst/>
                <a:rect l="l" t="t" r="r" b="b"/>
                <a:pathLst>
                  <a:path w="2038" h="7812" extrusionOk="0">
                    <a:moveTo>
                      <a:pt x="1" y="0"/>
                    </a:moveTo>
                    <a:lnTo>
                      <a:pt x="1" y="7812"/>
                    </a:lnTo>
                    <a:lnTo>
                      <a:pt x="2037" y="7812"/>
                    </a:lnTo>
                    <a:lnTo>
                      <a:pt x="203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5" name="Google Shape;2075;p198"/>
              <p:cNvSpPr/>
              <p:nvPr/>
            </p:nvSpPr>
            <p:spPr>
              <a:xfrm flipH="1">
                <a:off x="5723453"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6" name="Google Shape;2076;p198"/>
              <p:cNvSpPr/>
              <p:nvPr/>
            </p:nvSpPr>
            <p:spPr>
              <a:xfrm flipH="1">
                <a:off x="5612035" y="4510715"/>
                <a:ext cx="61826" cy="240649"/>
              </a:xfrm>
              <a:custGeom>
                <a:avLst/>
                <a:gdLst/>
                <a:ahLst/>
                <a:cxnLst/>
                <a:rect l="l" t="t" r="r" b="b"/>
                <a:pathLst>
                  <a:path w="2007" h="7812" extrusionOk="0">
                    <a:moveTo>
                      <a:pt x="0" y="0"/>
                    </a:moveTo>
                    <a:lnTo>
                      <a:pt x="0" y="7812"/>
                    </a:lnTo>
                    <a:lnTo>
                      <a:pt x="2006" y="7812"/>
                    </a:lnTo>
                    <a:lnTo>
                      <a:pt x="2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7" name="Google Shape;2077;p198"/>
              <p:cNvSpPr/>
              <p:nvPr/>
            </p:nvSpPr>
            <p:spPr>
              <a:xfrm flipH="1">
                <a:off x="5499692" y="4510715"/>
                <a:ext cx="61826" cy="240649"/>
              </a:xfrm>
              <a:custGeom>
                <a:avLst/>
                <a:gdLst/>
                <a:ahLst/>
                <a:cxnLst/>
                <a:rect l="l" t="t" r="r" b="b"/>
                <a:pathLst>
                  <a:path w="2007" h="7812" extrusionOk="0">
                    <a:moveTo>
                      <a:pt x="1" y="0"/>
                    </a:moveTo>
                    <a:lnTo>
                      <a:pt x="1" y="7812"/>
                    </a:lnTo>
                    <a:lnTo>
                      <a:pt x="2007" y="7812"/>
                    </a:lnTo>
                    <a:lnTo>
                      <a:pt x="20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8" name="Google Shape;2078;p198"/>
              <p:cNvSpPr/>
              <p:nvPr/>
            </p:nvSpPr>
            <p:spPr>
              <a:xfrm flipH="1">
                <a:off x="6557721"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79" name="Google Shape;2079;p198"/>
              <p:cNvSpPr/>
              <p:nvPr/>
            </p:nvSpPr>
            <p:spPr>
              <a:xfrm flipH="1">
                <a:off x="64453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0" name="Google Shape;2080;p198"/>
              <p:cNvSpPr/>
              <p:nvPr/>
            </p:nvSpPr>
            <p:spPr>
              <a:xfrm flipH="1">
                <a:off x="6333929" y="4041600"/>
                <a:ext cx="61826" cy="240679"/>
              </a:xfrm>
              <a:custGeom>
                <a:avLst/>
                <a:gdLst/>
                <a:ahLst/>
                <a:cxnLst/>
                <a:rect l="l" t="t" r="r" b="b"/>
                <a:pathLst>
                  <a:path w="2007" h="7813" extrusionOk="0">
                    <a:moveTo>
                      <a:pt x="0" y="1"/>
                    </a:moveTo>
                    <a:lnTo>
                      <a:pt x="0" y="7813"/>
                    </a:lnTo>
                    <a:lnTo>
                      <a:pt x="2006" y="781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1" name="Google Shape;2081;p198"/>
              <p:cNvSpPr/>
              <p:nvPr/>
            </p:nvSpPr>
            <p:spPr>
              <a:xfrm flipH="1">
                <a:off x="622158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2" name="Google Shape;2082;p198"/>
              <p:cNvSpPr/>
              <p:nvPr/>
            </p:nvSpPr>
            <p:spPr>
              <a:xfrm flipH="1">
                <a:off x="6110168"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3" name="Google Shape;2083;p198"/>
              <p:cNvSpPr/>
              <p:nvPr/>
            </p:nvSpPr>
            <p:spPr>
              <a:xfrm flipH="1">
                <a:off x="5997794" y="4041600"/>
                <a:ext cx="62781" cy="240679"/>
              </a:xfrm>
              <a:custGeom>
                <a:avLst/>
                <a:gdLst/>
                <a:ahLst/>
                <a:cxnLst/>
                <a:rect l="l" t="t" r="r" b="b"/>
                <a:pathLst>
                  <a:path w="2038" h="7813" extrusionOk="0">
                    <a:moveTo>
                      <a:pt x="1" y="1"/>
                    </a:moveTo>
                    <a:lnTo>
                      <a:pt x="1"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4" name="Google Shape;2084;p198"/>
              <p:cNvSpPr/>
              <p:nvPr/>
            </p:nvSpPr>
            <p:spPr>
              <a:xfrm flipH="1">
                <a:off x="5887331"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5" name="Google Shape;2085;p198"/>
              <p:cNvSpPr/>
              <p:nvPr/>
            </p:nvSpPr>
            <p:spPr>
              <a:xfrm flipH="1">
                <a:off x="5774033" y="4041600"/>
                <a:ext cx="62750" cy="240679"/>
              </a:xfrm>
              <a:custGeom>
                <a:avLst/>
                <a:gdLst/>
                <a:ahLst/>
                <a:cxnLst/>
                <a:rect l="l" t="t" r="r" b="b"/>
                <a:pathLst>
                  <a:path w="2037" h="7813" extrusionOk="0">
                    <a:moveTo>
                      <a:pt x="0" y="1"/>
                    </a:moveTo>
                    <a:lnTo>
                      <a:pt x="0" y="7813"/>
                    </a:lnTo>
                    <a:lnTo>
                      <a:pt x="2037" y="781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6" name="Google Shape;2086;p198"/>
              <p:cNvSpPr/>
              <p:nvPr/>
            </p:nvSpPr>
            <p:spPr>
              <a:xfrm flipH="1">
                <a:off x="5663539" y="4041600"/>
                <a:ext cx="61826" cy="240679"/>
              </a:xfrm>
              <a:custGeom>
                <a:avLst/>
                <a:gdLst/>
                <a:ahLst/>
                <a:cxnLst/>
                <a:rect l="l" t="t" r="r" b="b"/>
                <a:pathLst>
                  <a:path w="2007" h="7813" extrusionOk="0">
                    <a:moveTo>
                      <a:pt x="0" y="1"/>
                    </a:moveTo>
                    <a:lnTo>
                      <a:pt x="0"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7" name="Google Shape;2087;p198"/>
              <p:cNvSpPr/>
              <p:nvPr/>
            </p:nvSpPr>
            <p:spPr>
              <a:xfrm flipH="1">
                <a:off x="5551196" y="4041600"/>
                <a:ext cx="61826" cy="240679"/>
              </a:xfrm>
              <a:custGeom>
                <a:avLst/>
                <a:gdLst/>
                <a:ahLst/>
                <a:cxnLst/>
                <a:rect l="l" t="t" r="r" b="b"/>
                <a:pathLst>
                  <a:path w="2007"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8" name="Google Shape;2088;p198"/>
              <p:cNvSpPr/>
              <p:nvPr/>
            </p:nvSpPr>
            <p:spPr>
              <a:xfrm flipH="1">
                <a:off x="5439747" y="4041600"/>
                <a:ext cx="61856" cy="240679"/>
              </a:xfrm>
              <a:custGeom>
                <a:avLst/>
                <a:gdLst/>
                <a:ahLst/>
                <a:cxnLst/>
                <a:rect l="l" t="t" r="r" b="b"/>
                <a:pathLst>
                  <a:path w="2008" h="7813" extrusionOk="0">
                    <a:moveTo>
                      <a:pt x="1" y="1"/>
                    </a:moveTo>
                    <a:lnTo>
                      <a:pt x="1" y="7813"/>
                    </a:lnTo>
                    <a:lnTo>
                      <a:pt x="2007" y="781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89" name="Google Shape;2089;p198"/>
              <p:cNvSpPr/>
              <p:nvPr/>
            </p:nvSpPr>
            <p:spPr>
              <a:xfrm flipH="1">
                <a:off x="5619485" y="4277559"/>
                <a:ext cx="1262235" cy="241604"/>
              </a:xfrm>
              <a:custGeom>
                <a:avLst/>
                <a:gdLst/>
                <a:ahLst/>
                <a:cxnLst/>
                <a:rect l="l" t="t" r="r" b="b"/>
                <a:pathLst>
                  <a:path w="40975" h="7843" extrusionOk="0">
                    <a:moveTo>
                      <a:pt x="1" y="1"/>
                    </a:moveTo>
                    <a:lnTo>
                      <a:pt x="1" y="7843"/>
                    </a:lnTo>
                    <a:lnTo>
                      <a:pt x="40974" y="7843"/>
                    </a:lnTo>
                    <a:lnTo>
                      <a:pt x="40974" y="1"/>
                    </a:lnTo>
                    <a:close/>
                  </a:path>
                </a:pathLst>
              </a:custGeom>
              <a:solidFill>
                <a:srgbClr val="E8B15A"/>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0" name="Google Shape;2090;p198"/>
              <p:cNvSpPr/>
              <p:nvPr/>
            </p:nvSpPr>
            <p:spPr>
              <a:xfrm flipH="1">
                <a:off x="6819894"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1" name="Google Shape;2091;p198"/>
              <p:cNvSpPr/>
              <p:nvPr/>
            </p:nvSpPr>
            <p:spPr>
              <a:xfrm flipH="1">
                <a:off x="6707521"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2" name="Google Shape;2092;p198"/>
              <p:cNvSpPr/>
              <p:nvPr/>
            </p:nvSpPr>
            <p:spPr>
              <a:xfrm flipH="1">
                <a:off x="6596103"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3" name="Google Shape;2093;p198"/>
              <p:cNvSpPr/>
              <p:nvPr/>
            </p:nvSpPr>
            <p:spPr>
              <a:xfrm flipH="1">
                <a:off x="6483760"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4" name="Google Shape;2094;p198"/>
              <p:cNvSpPr/>
              <p:nvPr/>
            </p:nvSpPr>
            <p:spPr>
              <a:xfrm flipH="1">
                <a:off x="6372342"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5" name="Google Shape;2095;p198"/>
              <p:cNvSpPr/>
              <p:nvPr/>
            </p:nvSpPr>
            <p:spPr>
              <a:xfrm flipH="1">
                <a:off x="6259968"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6" name="Google Shape;2096;p198"/>
              <p:cNvSpPr/>
              <p:nvPr/>
            </p:nvSpPr>
            <p:spPr>
              <a:xfrm flipH="1">
                <a:off x="6148550" y="4277559"/>
                <a:ext cx="62750" cy="241604"/>
              </a:xfrm>
              <a:custGeom>
                <a:avLst/>
                <a:gdLst/>
                <a:ahLst/>
                <a:cxnLst/>
                <a:rect l="l" t="t" r="r" b="b"/>
                <a:pathLst>
                  <a:path w="2037" h="7843" extrusionOk="0">
                    <a:moveTo>
                      <a:pt x="0" y="1"/>
                    </a:moveTo>
                    <a:lnTo>
                      <a:pt x="0"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7" name="Google Shape;2097;p198"/>
              <p:cNvSpPr/>
              <p:nvPr/>
            </p:nvSpPr>
            <p:spPr>
              <a:xfrm flipH="1">
                <a:off x="6037131" y="4277559"/>
                <a:ext cx="61826" cy="241604"/>
              </a:xfrm>
              <a:custGeom>
                <a:avLst/>
                <a:gdLst/>
                <a:ahLst/>
                <a:cxnLst/>
                <a:rect l="l" t="t" r="r" b="b"/>
                <a:pathLst>
                  <a:path w="2007" h="7843" extrusionOk="0">
                    <a:moveTo>
                      <a:pt x="0" y="1"/>
                    </a:moveTo>
                    <a:lnTo>
                      <a:pt x="0"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8" name="Google Shape;2098;p198"/>
              <p:cNvSpPr/>
              <p:nvPr/>
            </p:nvSpPr>
            <p:spPr>
              <a:xfrm flipH="1">
                <a:off x="5923834" y="4277559"/>
                <a:ext cx="62781" cy="241604"/>
              </a:xfrm>
              <a:custGeom>
                <a:avLst/>
                <a:gdLst/>
                <a:ahLst/>
                <a:cxnLst/>
                <a:rect l="l" t="t" r="r" b="b"/>
                <a:pathLst>
                  <a:path w="2038" h="7843" extrusionOk="0">
                    <a:moveTo>
                      <a:pt x="1" y="1"/>
                    </a:moveTo>
                    <a:lnTo>
                      <a:pt x="1" y="7843"/>
                    </a:lnTo>
                    <a:lnTo>
                      <a:pt x="2037" y="7843"/>
                    </a:lnTo>
                    <a:lnTo>
                      <a:pt x="20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099" name="Google Shape;2099;p198"/>
              <p:cNvSpPr/>
              <p:nvPr/>
            </p:nvSpPr>
            <p:spPr>
              <a:xfrm flipH="1">
                <a:off x="5813339" y="4277559"/>
                <a:ext cx="61826" cy="241604"/>
              </a:xfrm>
              <a:custGeom>
                <a:avLst/>
                <a:gdLst/>
                <a:ahLst/>
                <a:cxnLst/>
                <a:rect l="l" t="t" r="r" b="b"/>
                <a:pathLst>
                  <a:path w="2007" h="7843" extrusionOk="0">
                    <a:moveTo>
                      <a:pt x="0" y="1"/>
                    </a:moveTo>
                    <a:lnTo>
                      <a:pt x="0" y="7843"/>
                    </a:lnTo>
                    <a:lnTo>
                      <a:pt x="2006" y="7843"/>
                    </a:lnTo>
                    <a:lnTo>
                      <a:pt x="20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100" name="Google Shape;2100;p198"/>
              <p:cNvSpPr/>
              <p:nvPr/>
            </p:nvSpPr>
            <p:spPr>
              <a:xfrm flipH="1">
                <a:off x="5700997"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sp>
            <p:nvSpPr>
              <p:cNvPr id="2101" name="Google Shape;2101;p198"/>
              <p:cNvSpPr/>
              <p:nvPr/>
            </p:nvSpPr>
            <p:spPr>
              <a:xfrm flipH="1">
                <a:off x="5589578" y="4277559"/>
                <a:ext cx="61826" cy="241604"/>
              </a:xfrm>
              <a:custGeom>
                <a:avLst/>
                <a:gdLst/>
                <a:ahLst/>
                <a:cxnLst/>
                <a:rect l="l" t="t" r="r" b="b"/>
                <a:pathLst>
                  <a:path w="2007" h="7843" extrusionOk="0">
                    <a:moveTo>
                      <a:pt x="1" y="1"/>
                    </a:moveTo>
                    <a:lnTo>
                      <a:pt x="1" y="7843"/>
                    </a:lnTo>
                    <a:lnTo>
                      <a:pt x="2007" y="7843"/>
                    </a:lnTo>
                    <a:lnTo>
                      <a:pt x="2007"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grpSp>
      </p:grpSp>
      <p:sp>
        <p:nvSpPr>
          <p:cNvPr id="2102" name="Google Shape;2102;p198"/>
          <p:cNvSpPr txBox="1"/>
          <p:nvPr/>
        </p:nvSpPr>
        <p:spPr>
          <a:xfrm>
            <a:off x="4697738" y="831356"/>
            <a:ext cx="4211400" cy="1766100"/>
          </a:xfrm>
          <a:prstGeom prst="rect">
            <a:avLst/>
          </a:prstGeom>
          <a:solidFill>
            <a:schemeClr val="lt1"/>
          </a:solidFill>
          <a:ln w="9525" cap="flat" cmpd="sng">
            <a:solidFill>
              <a:srgbClr val="000000"/>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chemeClr val="lt2"/>
              </a:buClr>
              <a:buSzPts val="1400"/>
              <a:buFont typeface="Noto Sans Symbols"/>
              <a:buNone/>
            </a:pPr>
            <a:r>
              <a:rPr lang="en" sz="1100">
                <a:solidFill>
                  <a:schemeClr val="dk1"/>
                </a:solidFill>
                <a:latin typeface="Sorts Mill Goudy"/>
                <a:ea typeface="Sorts Mill Goudy"/>
                <a:cs typeface="Sorts Mill Goudy"/>
                <a:sym typeface="Sorts Mill Goudy"/>
              </a:rPr>
              <a:t>Stock Market Performance on February 22 and 23:</a:t>
            </a:r>
            <a:endParaRPr sz="200"/>
          </a:p>
          <a:p>
            <a:pPr marL="0" marR="0" lvl="0" indent="0" algn="l" rtl="0">
              <a:lnSpc>
                <a:spcPct val="110000"/>
              </a:lnSpc>
              <a:spcBef>
                <a:spcPts val="1200"/>
              </a:spcBef>
              <a:spcAft>
                <a:spcPts val="0"/>
              </a:spcAft>
              <a:buClr>
                <a:schemeClr val="lt2"/>
              </a:buClr>
              <a:buSzPts val="1400"/>
              <a:buFont typeface="Noto Sans Symbols"/>
              <a:buNone/>
            </a:pPr>
            <a:r>
              <a:rPr lang="en" sz="1100">
                <a:solidFill>
                  <a:schemeClr val="dk1"/>
                </a:solidFill>
                <a:latin typeface="Sorts Mill Goudy"/>
                <a:ea typeface="Sorts Mill Goudy"/>
                <a:cs typeface="Sorts Mill Goudy"/>
                <a:sym typeface="Sorts Mill Goudy"/>
              </a:rPr>
              <a:t>For every share purchased of </a:t>
            </a:r>
            <a:r>
              <a:rPr lang="en" sz="1100">
                <a:solidFill>
                  <a:srgbClr val="0000FF"/>
                </a:solidFill>
                <a:latin typeface="Sorts Mill Goudy"/>
                <a:ea typeface="Sorts Mill Goudy"/>
                <a:cs typeface="Sorts Mill Goudy"/>
                <a:sym typeface="Sorts Mill Goudy"/>
              </a:rPr>
              <a:t>Amazon, you get 3000 USD.</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For every share purchased of </a:t>
            </a:r>
            <a:r>
              <a:rPr lang="en" sz="1100">
                <a:solidFill>
                  <a:srgbClr val="0000FF"/>
                </a:solidFill>
                <a:latin typeface="Sorts Mill Goudy"/>
                <a:ea typeface="Sorts Mill Goudy"/>
                <a:cs typeface="Sorts Mill Goudy"/>
                <a:sym typeface="Sorts Mill Goudy"/>
              </a:rPr>
              <a:t>Apple, you get 2000 USD.</a:t>
            </a:r>
            <a:br>
              <a:rPr lang="en" sz="1100">
                <a:solidFill>
                  <a:schemeClr val="lt2"/>
                </a:solidFill>
                <a:latin typeface="Sorts Mill Goudy"/>
                <a:ea typeface="Sorts Mill Goudy"/>
                <a:cs typeface="Sorts Mill Goudy"/>
                <a:sym typeface="Sorts Mill Goudy"/>
              </a:rPr>
            </a:br>
            <a:r>
              <a:rPr lang="en" sz="1100">
                <a:solidFill>
                  <a:srgbClr val="000000"/>
                </a:solidFill>
                <a:latin typeface="Sorts Mill Goudy"/>
                <a:ea typeface="Sorts Mill Goudy"/>
                <a:cs typeface="Sorts Mill Goudy"/>
                <a:sym typeface="Sorts Mill Goudy"/>
              </a:rPr>
              <a:t>For every share purchased of </a:t>
            </a:r>
            <a:r>
              <a:rPr lang="en" sz="1100">
                <a:solidFill>
                  <a:srgbClr val="0000FF"/>
                </a:solidFill>
                <a:latin typeface="Sorts Mill Goudy"/>
                <a:ea typeface="Sorts Mill Goudy"/>
                <a:cs typeface="Sorts Mill Goudy"/>
                <a:sym typeface="Sorts Mill Goudy"/>
              </a:rPr>
              <a:t>China Petroleum, you get 1500 USD. </a:t>
            </a:r>
            <a:br>
              <a:rPr lang="en" sz="1100">
                <a:solidFill>
                  <a:srgbClr val="0000FF"/>
                </a:solidFill>
                <a:latin typeface="Sorts Mill Goudy"/>
                <a:ea typeface="Sorts Mill Goudy"/>
                <a:cs typeface="Sorts Mill Goudy"/>
                <a:sym typeface="Sorts Mill Goudy"/>
              </a:rPr>
            </a:br>
            <a:r>
              <a:rPr lang="en" sz="1100">
                <a:solidFill>
                  <a:srgbClr val="000000"/>
                </a:solidFill>
                <a:latin typeface="Sorts Mill Goudy"/>
                <a:ea typeface="Sorts Mill Goudy"/>
                <a:cs typeface="Sorts Mill Goudy"/>
                <a:sym typeface="Sorts Mill Goudy"/>
              </a:rPr>
              <a:t>For every share purchased of </a:t>
            </a:r>
            <a:r>
              <a:rPr lang="en" sz="1100">
                <a:solidFill>
                  <a:srgbClr val="0066FF"/>
                </a:solidFill>
                <a:latin typeface="Sorts Mill Goudy"/>
                <a:ea typeface="Sorts Mill Goudy"/>
                <a:cs typeface="Sorts Mill Goudy"/>
                <a:sym typeface="Sorts Mill Goudy"/>
              </a:rPr>
              <a:t>CVS Health, you get 1000 USD.</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For every share purchased of </a:t>
            </a:r>
            <a:r>
              <a:rPr lang="en" sz="1100">
                <a:solidFill>
                  <a:srgbClr val="0000FF"/>
                </a:solidFill>
                <a:latin typeface="Sorts Mill Goudy"/>
                <a:ea typeface="Sorts Mill Goudy"/>
                <a:cs typeface="Sorts Mill Goudy"/>
                <a:sym typeface="Sorts Mill Goudy"/>
              </a:rPr>
              <a:t>Volkswagen, you get 500 USD.</a:t>
            </a:r>
            <a:r>
              <a:rPr lang="en" sz="1100">
                <a:solidFill>
                  <a:schemeClr val="dk1"/>
                </a:solidFill>
                <a:latin typeface="Sorts Mill Goudy"/>
                <a:ea typeface="Sorts Mill Goudy"/>
                <a:cs typeface="Sorts Mill Goudy"/>
                <a:sym typeface="Sorts Mill Goudy"/>
              </a:rPr>
              <a:t>For every share purchased of </a:t>
            </a:r>
            <a:r>
              <a:rPr lang="en" sz="1100">
                <a:solidFill>
                  <a:srgbClr val="0066FF"/>
                </a:solidFill>
                <a:latin typeface="Sorts Mill Goudy"/>
                <a:ea typeface="Sorts Mill Goudy"/>
                <a:cs typeface="Sorts Mill Goudy"/>
                <a:sym typeface="Sorts Mill Goudy"/>
              </a:rPr>
              <a:t>Tesla, you get 400 USD.</a:t>
            </a:r>
            <a:br>
              <a:rPr lang="en" sz="1100">
                <a:solidFill>
                  <a:schemeClr val="lt2"/>
                </a:solidFill>
                <a:latin typeface="Sorts Mill Goudy"/>
                <a:ea typeface="Sorts Mill Goudy"/>
                <a:cs typeface="Sorts Mill Goudy"/>
                <a:sym typeface="Sorts Mill Goudy"/>
              </a:rPr>
            </a:br>
            <a:endParaRPr sz="1100">
              <a:solidFill>
                <a:schemeClr val="lt2"/>
              </a:solidFill>
              <a:latin typeface="Sorts Mill Goudy"/>
              <a:ea typeface="Sorts Mill Goudy"/>
              <a:cs typeface="Sorts Mill Goudy"/>
              <a:sym typeface="Sorts Mill Goudy"/>
            </a:endParaRPr>
          </a:p>
          <a:p>
            <a:pPr marL="0" marR="0" lvl="0" indent="0" algn="l" rtl="0">
              <a:lnSpc>
                <a:spcPct val="110000"/>
              </a:lnSpc>
              <a:spcBef>
                <a:spcPts val="1200"/>
              </a:spcBef>
              <a:spcAft>
                <a:spcPts val="1200"/>
              </a:spcAft>
              <a:buClr>
                <a:schemeClr val="lt2"/>
              </a:buClr>
              <a:buSzPts val="1400"/>
              <a:buFont typeface="Noto Sans Symbols"/>
              <a:buNone/>
            </a:pPr>
            <a:endParaRPr sz="1100">
              <a:solidFill>
                <a:schemeClr val="lt2"/>
              </a:solidFill>
              <a:latin typeface="Sorts Mill Goudy"/>
              <a:ea typeface="Sorts Mill Goudy"/>
              <a:cs typeface="Sorts Mill Goudy"/>
              <a:sym typeface="Sorts Mill Goudy"/>
            </a:endParaRPr>
          </a:p>
        </p:txBody>
      </p:sp>
      <p:pic>
        <p:nvPicPr>
          <p:cNvPr id="2103" name="Google Shape;2103;p198"/>
          <p:cNvPicPr preferRelativeResize="0"/>
          <p:nvPr/>
        </p:nvPicPr>
        <p:blipFill rotWithShape="1">
          <a:blip r:embed="rId4">
            <a:alphaModFix/>
          </a:blip>
          <a:srcRect l="49192" b="12572"/>
          <a:stretch/>
        </p:blipFill>
        <p:spPr>
          <a:xfrm>
            <a:off x="4762725" y="2780269"/>
            <a:ext cx="4146469" cy="1814569"/>
          </a:xfrm>
          <a:prstGeom prst="rect">
            <a:avLst/>
          </a:prstGeom>
          <a:noFill/>
          <a:ln>
            <a:noFill/>
          </a:ln>
        </p:spPr>
      </p:pic>
      <p:pic>
        <p:nvPicPr>
          <p:cNvPr id="2104" name="Google Shape;2104;p198"/>
          <p:cNvPicPr preferRelativeResize="0"/>
          <p:nvPr/>
        </p:nvPicPr>
        <p:blipFill rotWithShape="1">
          <a:blip r:embed="rId5">
            <a:alphaModFix/>
          </a:blip>
          <a:srcRect l="8533" r="36015"/>
          <a:stretch/>
        </p:blipFill>
        <p:spPr>
          <a:xfrm>
            <a:off x="143644" y="2780213"/>
            <a:ext cx="3008945" cy="1814626"/>
          </a:xfrm>
          <a:prstGeom prst="rect">
            <a:avLst/>
          </a:prstGeom>
          <a:noFill/>
          <a:ln>
            <a:noFill/>
          </a:ln>
        </p:spPr>
      </p:pic>
      <p:sp>
        <p:nvSpPr>
          <p:cNvPr id="2105" name="Google Shape;2105;p198"/>
          <p:cNvSpPr txBox="1"/>
          <p:nvPr/>
        </p:nvSpPr>
        <p:spPr>
          <a:xfrm>
            <a:off x="3310275" y="2780269"/>
            <a:ext cx="1452300" cy="1814700"/>
          </a:xfrm>
          <a:prstGeom prst="rect">
            <a:avLst/>
          </a:prstGeom>
          <a:no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marR="0" lvl="0" indent="0" algn="l" rtl="0">
              <a:lnSpc>
                <a:spcPct val="110000"/>
              </a:lnSpc>
              <a:spcBef>
                <a:spcPts val="1200"/>
              </a:spcBef>
              <a:spcAft>
                <a:spcPts val="1200"/>
              </a:spcAft>
              <a:buClr>
                <a:schemeClr val="lt2"/>
              </a:buClr>
              <a:buSzPts val="900"/>
              <a:buFont typeface="Noto Sans Symbols"/>
              <a:buNone/>
            </a:pPr>
            <a:r>
              <a:rPr lang="en" sz="1500" b="1">
                <a:solidFill>
                  <a:srgbClr val="FFCCFF"/>
                </a:solidFill>
                <a:latin typeface="Sorts Mill Goudy"/>
                <a:ea typeface="Sorts Mill Goudy"/>
                <a:cs typeface="Sorts Mill Goudy"/>
                <a:sym typeface="Sorts Mill Goudy"/>
              </a:rPr>
              <a:t>Now write down how much you gained or lost in your profits/losses tracker →</a:t>
            </a:r>
            <a:endParaRPr sz="1400" b="1" i="0" u="none" strike="noStrike" cap="none">
              <a:solidFill>
                <a:schemeClr val="lt2"/>
              </a:solidFill>
              <a:latin typeface="Sorts Mill Goudy"/>
              <a:ea typeface="Sorts Mill Goudy"/>
              <a:cs typeface="Sorts Mill Goudy"/>
              <a:sym typeface="Sorts Mill Goudy"/>
            </a:endParaRPr>
          </a:p>
        </p:txBody>
      </p:sp>
      <p:sp>
        <p:nvSpPr>
          <p:cNvPr id="2106" name="Google Shape;2106;p198"/>
          <p:cNvSpPr txBox="1"/>
          <p:nvPr/>
        </p:nvSpPr>
        <p:spPr>
          <a:xfrm>
            <a:off x="143644" y="831356"/>
            <a:ext cx="4408500" cy="1766100"/>
          </a:xfrm>
          <a:prstGeom prst="rect">
            <a:avLst/>
          </a:prstGeom>
          <a:solidFill>
            <a:schemeClr val="lt1"/>
          </a:solidFill>
          <a:ln w="9525" cap="flat" cmpd="sng">
            <a:solidFill>
              <a:schemeClr val="lt1"/>
            </a:solidFill>
            <a:prstDash val="solid"/>
            <a:round/>
            <a:headEnd type="none" w="sm" len="sm"/>
            <a:tailEnd type="none" w="sm" len="sm"/>
          </a:ln>
          <a:effectLst>
            <a:outerShdw blurRad="25400">
              <a:srgbClr val="000000">
                <a:alpha val="45880"/>
              </a:srgbClr>
            </a:outerShdw>
          </a:effectLst>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lt2"/>
              </a:buClr>
              <a:buSzPts val="900"/>
              <a:buFont typeface="Noto Sans Symbols"/>
              <a:buNone/>
            </a:pPr>
            <a:r>
              <a:rPr lang="en" sz="1000">
                <a:solidFill>
                  <a:schemeClr val="dk1"/>
                </a:solidFill>
                <a:latin typeface="Sorts Mill Goudy"/>
                <a:ea typeface="Sorts Mill Goudy"/>
                <a:cs typeface="Sorts Mill Goudy"/>
                <a:sym typeface="Sorts Mill Goudy"/>
              </a:rPr>
              <a:t>Stock Market Cost of Shares as of March 19 and 20 are:</a:t>
            </a:r>
            <a:endParaRPr sz="800">
              <a:solidFill>
                <a:schemeClr val="dk1"/>
              </a:solidFill>
            </a:endParaRPr>
          </a:p>
          <a:p>
            <a:pPr marL="0" lvl="0" indent="0" algn="l" rtl="0">
              <a:lnSpc>
                <a:spcPct val="110000"/>
              </a:lnSpc>
              <a:spcBef>
                <a:spcPts val="1200"/>
              </a:spcBef>
              <a:spcAft>
                <a:spcPts val="0"/>
              </a:spcAft>
              <a:buClr>
                <a:schemeClr val="lt2"/>
              </a:buClr>
              <a:buSzPts val="900"/>
              <a:buFont typeface="Noto Sans Symbols"/>
              <a:buNone/>
            </a:pPr>
            <a:r>
              <a:rPr lang="en" sz="1100">
                <a:solidFill>
                  <a:schemeClr val="dk1"/>
                </a:solidFill>
                <a:latin typeface="Sorts Mill Goudy"/>
                <a:ea typeface="Sorts Mill Goudy"/>
                <a:cs typeface="Sorts Mill Goudy"/>
                <a:sym typeface="Sorts Mill Goudy"/>
              </a:rPr>
              <a:t>Amazon: 1 share = </a:t>
            </a:r>
            <a:r>
              <a:rPr lang="en" sz="1100">
                <a:solidFill>
                  <a:srgbClr val="0000FF"/>
                </a:solidFill>
                <a:latin typeface="Sorts Mill Goudy"/>
                <a:ea typeface="Sorts Mill Goudy"/>
                <a:cs typeface="Sorts Mill Goudy"/>
                <a:sym typeface="Sorts Mill Goudy"/>
              </a:rPr>
              <a:t>400 USD (it was worth 300 USD last class).</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Apple: 1 share = </a:t>
            </a:r>
            <a:r>
              <a:rPr lang="en" sz="1100">
                <a:solidFill>
                  <a:srgbClr val="0000FF"/>
                </a:solidFill>
                <a:latin typeface="Sorts Mill Goudy"/>
                <a:ea typeface="Sorts Mill Goudy"/>
                <a:cs typeface="Sorts Mill Goudy"/>
                <a:sym typeface="Sorts Mill Goudy"/>
              </a:rPr>
              <a:t>300 USD (it was worth 200 USD last class).</a:t>
            </a:r>
            <a:br>
              <a:rPr lang="en" sz="1100">
                <a:solidFill>
                  <a:srgbClr val="0000FF"/>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China Petroleum: </a:t>
            </a:r>
            <a:r>
              <a:rPr lang="en" sz="1100">
                <a:solidFill>
                  <a:srgbClr val="0066FF"/>
                </a:solidFill>
                <a:latin typeface="Sorts Mill Goudy"/>
                <a:ea typeface="Sorts Mill Goudy"/>
                <a:cs typeface="Sorts Mill Goudy"/>
                <a:sym typeface="Sorts Mill Goudy"/>
              </a:rPr>
              <a:t>1 share = 200 USD (it was worth 140 USD last class).</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CVS Health: 1 share = </a:t>
            </a:r>
            <a:r>
              <a:rPr lang="en" sz="1100">
                <a:solidFill>
                  <a:schemeClr val="dk2"/>
                </a:solidFill>
                <a:latin typeface="Sorts Mill Goudy"/>
                <a:ea typeface="Sorts Mill Goudy"/>
                <a:cs typeface="Sorts Mill Goudy"/>
                <a:sym typeface="Sorts Mill Goudy"/>
              </a:rPr>
              <a:t>90 USD (it was worth 90 USD last class).</a:t>
            </a:r>
            <a:br>
              <a:rPr lang="en" sz="1100">
                <a:solidFill>
                  <a:schemeClr val="dk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Volkswagen: 1 share = </a:t>
            </a:r>
            <a:r>
              <a:rPr lang="en" sz="1100">
                <a:solidFill>
                  <a:srgbClr val="FF0000"/>
                </a:solidFill>
                <a:latin typeface="Sorts Mill Goudy"/>
                <a:ea typeface="Sorts Mill Goudy"/>
                <a:cs typeface="Sorts Mill Goudy"/>
                <a:sym typeface="Sorts Mill Goudy"/>
              </a:rPr>
              <a:t>10 USD (it was worth 30 USD last class).</a:t>
            </a:r>
            <a:br>
              <a:rPr lang="en" sz="1100">
                <a:solidFill>
                  <a:schemeClr val="lt2"/>
                </a:solidFill>
                <a:latin typeface="Sorts Mill Goudy"/>
                <a:ea typeface="Sorts Mill Goudy"/>
                <a:cs typeface="Sorts Mill Goudy"/>
                <a:sym typeface="Sorts Mill Goudy"/>
              </a:rPr>
            </a:br>
            <a:r>
              <a:rPr lang="en" sz="1100">
                <a:solidFill>
                  <a:schemeClr val="dk1"/>
                </a:solidFill>
                <a:latin typeface="Sorts Mill Goudy"/>
                <a:ea typeface="Sorts Mill Goudy"/>
                <a:cs typeface="Sorts Mill Goudy"/>
                <a:sym typeface="Sorts Mill Goudy"/>
              </a:rPr>
              <a:t>Tesla: 1 share = </a:t>
            </a:r>
            <a:r>
              <a:rPr lang="en" sz="1100">
                <a:solidFill>
                  <a:srgbClr val="FF0000"/>
                </a:solidFill>
                <a:latin typeface="Sorts Mill Goudy"/>
                <a:ea typeface="Sorts Mill Goudy"/>
                <a:cs typeface="Sorts Mill Goudy"/>
                <a:sym typeface="Sorts Mill Goudy"/>
              </a:rPr>
              <a:t>1 USD (it was worth 5 USD last class).</a:t>
            </a:r>
            <a:br>
              <a:rPr lang="en" sz="1000">
                <a:solidFill>
                  <a:srgbClr val="FF0000"/>
                </a:solidFill>
                <a:latin typeface="Sorts Mill Goudy"/>
                <a:ea typeface="Sorts Mill Goudy"/>
                <a:cs typeface="Sorts Mill Goudy"/>
                <a:sym typeface="Sorts Mill Goudy"/>
              </a:rPr>
            </a:br>
            <a:endParaRPr sz="1000">
              <a:solidFill>
                <a:srgbClr val="FF0000"/>
              </a:solidFill>
              <a:latin typeface="Sorts Mill Goudy"/>
              <a:ea typeface="Sorts Mill Goudy"/>
              <a:cs typeface="Sorts Mill Goudy"/>
              <a:sym typeface="Sorts Mill Goudy"/>
            </a:endParaRPr>
          </a:p>
          <a:p>
            <a:pPr marL="0" marR="0" lvl="0" indent="0" algn="l" rtl="0">
              <a:lnSpc>
                <a:spcPct val="110000"/>
              </a:lnSpc>
              <a:spcBef>
                <a:spcPts val="1200"/>
              </a:spcBef>
              <a:spcAft>
                <a:spcPts val="1200"/>
              </a:spcAft>
              <a:buClr>
                <a:schemeClr val="lt2"/>
              </a:buClr>
              <a:buSzPts val="900"/>
              <a:buFont typeface="Noto Sans Symbols"/>
              <a:buNone/>
            </a:pPr>
            <a:endParaRPr sz="1000">
              <a:solidFill>
                <a:schemeClr val="dk1"/>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Shape 2110"/>
        <p:cNvGrpSpPr/>
        <p:nvPr/>
      </p:nvGrpSpPr>
      <p:grpSpPr>
        <a:xfrm>
          <a:off x="0" y="0"/>
          <a:ext cx="0" cy="0"/>
          <a:chOff x="0" y="0"/>
          <a:chExt cx="0" cy="0"/>
        </a:xfrm>
      </p:grpSpPr>
      <p:pic>
        <p:nvPicPr>
          <p:cNvPr id="2111" name="Google Shape;2111;p19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112" name="Google Shape;2112;p19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Breaking News</a:t>
            </a:r>
            <a:endParaRPr sz="1100"/>
          </a:p>
        </p:txBody>
      </p:sp>
      <p:pic>
        <p:nvPicPr>
          <p:cNvPr id="2113" name="Google Shape;2113;p199" descr="480+ Breaking News Newspaper Illustrations, Royalty-Free Vector Graphics &amp;  Clip Art - iStock"/>
          <p:cNvPicPr preferRelativeResize="0"/>
          <p:nvPr/>
        </p:nvPicPr>
        <p:blipFill rotWithShape="1">
          <a:blip r:embed="rId4">
            <a:alphaModFix/>
          </a:blip>
          <a:srcRect t="27504" b="28147"/>
          <a:stretch/>
        </p:blipFill>
        <p:spPr>
          <a:xfrm>
            <a:off x="5991086" y="0"/>
            <a:ext cx="1636295" cy="541866"/>
          </a:xfrm>
          <a:prstGeom prst="rect">
            <a:avLst/>
          </a:prstGeom>
          <a:noFill/>
          <a:ln>
            <a:noFill/>
          </a:ln>
        </p:spPr>
      </p:pic>
      <p:pic>
        <p:nvPicPr>
          <p:cNvPr id="2114" name="Google Shape;2114;p199" descr="480+ Breaking News Newspaper Illustrations, Royalty-Free Vector Graphics &amp;  Clip Art - iStock"/>
          <p:cNvPicPr preferRelativeResize="0"/>
          <p:nvPr/>
        </p:nvPicPr>
        <p:blipFill rotWithShape="1">
          <a:blip r:embed="rId4">
            <a:alphaModFix/>
          </a:blip>
          <a:srcRect t="27504" b="28147"/>
          <a:stretch/>
        </p:blipFill>
        <p:spPr>
          <a:xfrm>
            <a:off x="1516620" y="-3170"/>
            <a:ext cx="1636295" cy="541866"/>
          </a:xfrm>
          <a:prstGeom prst="rect">
            <a:avLst/>
          </a:prstGeom>
          <a:noFill/>
          <a:ln>
            <a:noFill/>
          </a:ln>
        </p:spPr>
      </p:pic>
      <p:sp>
        <p:nvSpPr>
          <p:cNvPr id="2115" name="Google Shape;2115;p199"/>
          <p:cNvSpPr txBox="1"/>
          <p:nvPr/>
        </p:nvSpPr>
        <p:spPr>
          <a:xfrm>
            <a:off x="0" y="624394"/>
            <a:ext cx="9144000" cy="4471500"/>
          </a:xfrm>
          <a:prstGeom prst="rect">
            <a:avLst/>
          </a:prstGeom>
          <a:noFill/>
          <a:ln>
            <a:noFill/>
          </a:ln>
        </p:spPr>
        <p:txBody>
          <a:bodyPr spcFirstLastPara="1" wrap="square" lIns="68575" tIns="34275" rIns="68575" bIns="34275" anchor="t" anchorCtr="0">
            <a:spAutoFit/>
          </a:bodyPr>
          <a:lstStyle/>
          <a:p>
            <a:pPr marL="254000" lvl="0" indent="-2603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OPEC (an organisation of the countries that produce the most oil in the world) decide to cut off all fossil fuels to countries in Europe and North America due to a political fight. If you use fossil fuels for production, distribution, or consumption, you lose 1000 USD.</a:t>
            </a:r>
            <a:endParaRPr sz="1700">
              <a:solidFill>
                <a:srgbClr val="FFFF00"/>
              </a:solidFill>
              <a:latin typeface="Sorts Mill Goudy"/>
              <a:ea typeface="Sorts Mill Goudy"/>
              <a:cs typeface="Sorts Mill Goudy"/>
              <a:sym typeface="Sorts Mill Goudy"/>
            </a:endParaRPr>
          </a:p>
          <a:p>
            <a:pPr marL="342900" lvl="0" indent="0" algn="l" rtl="0">
              <a:spcBef>
                <a:spcPts val="0"/>
              </a:spcBef>
              <a:spcAft>
                <a:spcPts val="0"/>
              </a:spcAft>
              <a:buNone/>
            </a:pPr>
            <a:endParaRPr sz="1700">
              <a:solidFill>
                <a:srgbClr val="FFFF00"/>
              </a:solidFill>
              <a:latin typeface="Sorts Mill Goudy"/>
              <a:ea typeface="Sorts Mill Goudy"/>
              <a:cs typeface="Sorts Mill Goudy"/>
              <a:sym typeface="Sorts Mill Goudy"/>
            </a:endParaRPr>
          </a:p>
          <a:p>
            <a:pPr marL="254000" lvl="0" indent="-2603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The World Bank is giving a loan to all businesses that use recyclable materials in their production and/or electric cars in their distribution. If you have one of these then you earn 2000 USD.</a:t>
            </a:r>
            <a:endParaRPr sz="1700">
              <a:solidFill>
                <a:srgbClr val="FFFF00"/>
              </a:solidFill>
              <a:latin typeface="Sorts Mill Goudy"/>
              <a:ea typeface="Sorts Mill Goudy"/>
              <a:cs typeface="Sorts Mill Goudy"/>
              <a:sym typeface="Sorts Mill Goudy"/>
            </a:endParaRPr>
          </a:p>
          <a:p>
            <a:pPr marL="342900" lvl="0" indent="0" algn="l" rtl="0">
              <a:spcBef>
                <a:spcPts val="0"/>
              </a:spcBef>
              <a:spcAft>
                <a:spcPts val="0"/>
              </a:spcAft>
              <a:buNone/>
            </a:pPr>
            <a:endParaRPr sz="1700">
              <a:solidFill>
                <a:srgbClr val="FFFF00"/>
              </a:solidFill>
              <a:latin typeface="Sorts Mill Goudy"/>
              <a:ea typeface="Sorts Mill Goudy"/>
              <a:cs typeface="Sorts Mill Goudy"/>
              <a:sym typeface="Sorts Mill Goudy"/>
            </a:endParaRPr>
          </a:p>
          <a:p>
            <a:pPr marL="254000" lvl="0" indent="-2603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Hyperinflation has impacted China, South Korea, and Japan. If you export to any of these nations, you lose 500 USD for each country.</a:t>
            </a:r>
            <a:endParaRPr sz="1700">
              <a:solidFill>
                <a:srgbClr val="FFFF00"/>
              </a:solidFill>
              <a:latin typeface="Sorts Mill Goudy"/>
              <a:ea typeface="Sorts Mill Goudy"/>
              <a:cs typeface="Sorts Mill Goudy"/>
              <a:sym typeface="Sorts Mill Goudy"/>
            </a:endParaRPr>
          </a:p>
          <a:p>
            <a:pPr marL="342900" lvl="0" indent="0" algn="l" rtl="0">
              <a:spcBef>
                <a:spcPts val="0"/>
              </a:spcBef>
              <a:spcAft>
                <a:spcPts val="0"/>
              </a:spcAft>
              <a:buNone/>
            </a:pPr>
            <a:endParaRPr sz="1700">
              <a:solidFill>
                <a:srgbClr val="FFFF00"/>
              </a:solidFill>
              <a:latin typeface="Sorts Mill Goudy"/>
              <a:ea typeface="Sorts Mill Goudy"/>
              <a:cs typeface="Sorts Mill Goudy"/>
              <a:sym typeface="Sorts Mill Goudy"/>
            </a:endParaRPr>
          </a:p>
          <a:p>
            <a:pPr marL="254000" lvl="0" indent="-2603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The AQI is so poor in the UAE, Saudi-Arabia, and Turkey, that factories have to shut down for a few days. If you manufacture in any of these countries you lose 500 USD.</a:t>
            </a:r>
            <a:endParaRPr sz="1700">
              <a:solidFill>
                <a:srgbClr val="FFFF00"/>
              </a:solidFill>
              <a:latin typeface="Sorts Mill Goudy"/>
              <a:ea typeface="Sorts Mill Goudy"/>
              <a:cs typeface="Sorts Mill Goudy"/>
              <a:sym typeface="Sorts Mill Goudy"/>
            </a:endParaRPr>
          </a:p>
          <a:p>
            <a:pPr marL="342900" lvl="0" indent="0" algn="l" rtl="0">
              <a:spcBef>
                <a:spcPts val="0"/>
              </a:spcBef>
              <a:spcAft>
                <a:spcPts val="0"/>
              </a:spcAft>
              <a:buNone/>
            </a:pPr>
            <a:endParaRPr sz="1700">
              <a:solidFill>
                <a:srgbClr val="FFFF00"/>
              </a:solidFill>
              <a:latin typeface="Sorts Mill Goudy"/>
              <a:ea typeface="Sorts Mill Goudy"/>
              <a:cs typeface="Sorts Mill Goudy"/>
              <a:sym typeface="Sorts Mill Goudy"/>
            </a:endParaRPr>
          </a:p>
          <a:p>
            <a:pPr marL="254000" lvl="0" indent="-2603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The United Nations is giving a loan for every UNSDG you support. You gain 800 USD for every UNSDG that you support.</a:t>
            </a:r>
            <a:endParaRPr sz="1100">
              <a:solidFill>
                <a:schemeClr val="dk1"/>
              </a:solidFill>
            </a:endParaRPr>
          </a:p>
          <a:p>
            <a:pPr marL="0" marR="0" lvl="0" indent="0" algn="l" rtl="0">
              <a:spcBef>
                <a:spcPts val="0"/>
              </a:spcBef>
              <a:spcAft>
                <a:spcPts val="0"/>
              </a:spcAft>
              <a:buClr>
                <a:srgbClr val="FFFF00"/>
              </a:buClr>
              <a:buSzPts val="1300"/>
              <a:buFont typeface="Sorts Mill Goudy"/>
              <a:buNone/>
            </a:pPr>
            <a:endParaRPr sz="1400">
              <a:solidFill>
                <a:srgbClr val="FFFF00"/>
              </a:solidFill>
              <a:latin typeface="Sorts Mill Goudy"/>
              <a:ea typeface="Sorts Mill Goudy"/>
              <a:cs typeface="Sorts Mill Goudy"/>
              <a:sym typeface="Sorts Mill Goudy"/>
            </a:endParaRPr>
          </a:p>
        </p:txBody>
      </p:sp>
      <p:sp>
        <p:nvSpPr>
          <p:cNvPr id="2116" name="Google Shape;2116;p199"/>
          <p:cNvSpPr txBox="1"/>
          <p:nvPr/>
        </p:nvSpPr>
        <p:spPr>
          <a:xfrm>
            <a:off x="47306" y="4371225"/>
            <a:ext cx="6157200" cy="6549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400"/>
              </a:spcBef>
              <a:spcAft>
                <a:spcPts val="500"/>
              </a:spcAft>
              <a:buClr>
                <a:schemeClr val="lt2"/>
              </a:buClr>
              <a:buSzPts val="1300"/>
              <a:buFont typeface="Noto Sans Symbols"/>
              <a:buNone/>
            </a:pPr>
            <a:r>
              <a:rPr lang="en" sz="1300">
                <a:solidFill>
                  <a:srgbClr val="FFCCFF"/>
                </a:solidFill>
                <a:latin typeface="Sorts Mill Goudy"/>
                <a:ea typeface="Sorts Mill Goudy"/>
                <a:cs typeface="Sorts Mill Goudy"/>
                <a:sym typeface="Sorts Mill Goudy"/>
              </a:rPr>
              <a:t>Fill out your log for today in this section in the bottom of section B. Now add any additional profits/losses that you encountered from your Breaking News. This is an example what it should look like →</a:t>
            </a:r>
            <a:endParaRPr sz="1300">
              <a:solidFill>
                <a:srgbClr val="FFCCFF"/>
              </a:solidFill>
              <a:latin typeface="Sorts Mill Goudy"/>
              <a:ea typeface="Sorts Mill Goudy"/>
              <a:cs typeface="Sorts Mill Goudy"/>
              <a:sym typeface="Sorts Mill Goudy"/>
            </a:endParaRPr>
          </a:p>
        </p:txBody>
      </p:sp>
      <p:pic>
        <p:nvPicPr>
          <p:cNvPr id="2117" name="Google Shape;2117;p199"/>
          <p:cNvPicPr preferRelativeResize="0"/>
          <p:nvPr/>
        </p:nvPicPr>
        <p:blipFill rotWithShape="1">
          <a:blip r:embed="rId5">
            <a:alphaModFix/>
          </a:blip>
          <a:srcRect r="13845" b="59195"/>
          <a:stretch/>
        </p:blipFill>
        <p:spPr>
          <a:xfrm>
            <a:off x="6104601" y="4234725"/>
            <a:ext cx="1229180" cy="910988"/>
          </a:xfrm>
          <a:prstGeom prst="rect">
            <a:avLst/>
          </a:prstGeom>
          <a:noFill/>
          <a:ln>
            <a:noFill/>
          </a:ln>
        </p:spPr>
      </p:pic>
      <p:pic>
        <p:nvPicPr>
          <p:cNvPr id="2118" name="Google Shape;2118;p199"/>
          <p:cNvPicPr preferRelativeResize="0"/>
          <p:nvPr/>
        </p:nvPicPr>
        <p:blipFill rotWithShape="1">
          <a:blip r:embed="rId6">
            <a:alphaModFix/>
          </a:blip>
          <a:srcRect l="49192" r="4237"/>
          <a:stretch/>
        </p:blipFill>
        <p:spPr>
          <a:xfrm>
            <a:off x="7507706" y="4243220"/>
            <a:ext cx="1636295" cy="9109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1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1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200"/>
          <p:cNvSpPr txBox="1">
            <a:spLocks noGrp="1"/>
          </p:cNvSpPr>
          <p:nvPr>
            <p:ph type="title"/>
          </p:nvPr>
        </p:nvSpPr>
        <p:spPr>
          <a:xfrm>
            <a:off x="3452425" y="0"/>
            <a:ext cx="56649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Welcome Back!</a:t>
            </a:r>
            <a:endParaRPr/>
          </a:p>
        </p:txBody>
      </p:sp>
      <p:sp>
        <p:nvSpPr>
          <p:cNvPr id="2124" name="Google Shape;2124;p200"/>
          <p:cNvSpPr txBox="1">
            <a:spLocks noGrp="1"/>
          </p:cNvSpPr>
          <p:nvPr>
            <p:ph type="body" idx="1"/>
          </p:nvPr>
        </p:nvSpPr>
        <p:spPr>
          <a:xfrm>
            <a:off x="3563275" y="826000"/>
            <a:ext cx="5443200" cy="2786100"/>
          </a:xfrm>
          <a:prstGeom prst="rect">
            <a:avLst/>
          </a:prstGeom>
        </p:spPr>
        <p:txBody>
          <a:bodyPr spcFirstLastPara="1" wrap="square" lIns="68575" tIns="34275" rIns="68575" bIns="34275" anchor="t" anchorCtr="0">
            <a:normAutofit/>
          </a:bodyPr>
          <a:lstStyle/>
          <a:p>
            <a:pPr marL="0" lvl="0" indent="0" algn="ctr" rtl="0">
              <a:spcBef>
                <a:spcPts val="300"/>
              </a:spcBef>
              <a:spcAft>
                <a:spcPts val="0"/>
              </a:spcAft>
              <a:buNone/>
            </a:pPr>
            <a:r>
              <a:rPr lang="en"/>
              <a:t>We hope you had a wonderful spring break! Please spend the first few minutes catching up with your friends at your table. </a:t>
            </a:r>
            <a:endParaRPr/>
          </a:p>
          <a:p>
            <a:pPr marL="0" lvl="0" indent="0" algn="ctr" rtl="0">
              <a:spcBef>
                <a:spcPts val="500"/>
              </a:spcBef>
              <a:spcAft>
                <a:spcPts val="500"/>
              </a:spcAft>
              <a:buNone/>
            </a:pPr>
            <a:r>
              <a:rPr lang="en">
                <a:solidFill>
                  <a:schemeClr val="dk1"/>
                </a:solidFill>
                <a:highlight>
                  <a:srgbClr val="FFFF00"/>
                </a:highlight>
              </a:rPr>
              <a:t>If you have not presented your Shark Tank pitch yet, please get ready on your computers. </a:t>
            </a:r>
            <a:endParaRPr>
              <a:solidFill>
                <a:schemeClr val="dk1"/>
              </a:solidFill>
              <a:highlight>
                <a:srgbClr val="FFFF00"/>
              </a:highlight>
            </a:endParaRPr>
          </a:p>
        </p:txBody>
      </p:sp>
      <p:pic>
        <p:nvPicPr>
          <p:cNvPr id="2125" name="Google Shape;2125;p200"/>
          <p:cNvPicPr preferRelativeResize="0"/>
          <p:nvPr/>
        </p:nvPicPr>
        <p:blipFill rotWithShape="1">
          <a:blip r:embed="rId3">
            <a:alphaModFix/>
          </a:blip>
          <a:srcRect l="18153" r="15905"/>
          <a:stretch/>
        </p:blipFill>
        <p:spPr>
          <a:xfrm>
            <a:off x="170250" y="144538"/>
            <a:ext cx="3201200" cy="4854424"/>
          </a:xfrm>
          <a:prstGeom prst="rect">
            <a:avLst/>
          </a:prstGeom>
          <a:noFill/>
          <a:ln>
            <a:noFill/>
          </a:ln>
        </p:spPr>
      </p:pic>
      <p:pic>
        <p:nvPicPr>
          <p:cNvPr id="2126" name="Google Shape;2126;p200"/>
          <p:cNvPicPr preferRelativeResize="0"/>
          <p:nvPr/>
        </p:nvPicPr>
        <p:blipFill rotWithShape="1">
          <a:blip r:embed="rId4">
            <a:alphaModFix/>
          </a:blip>
          <a:srcRect t="17314" b="4900"/>
          <a:stretch/>
        </p:blipFill>
        <p:spPr>
          <a:xfrm>
            <a:off x="3563275" y="2647208"/>
            <a:ext cx="5370600" cy="23517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55" descr="Castaways spell 'help' with palm branches: A Pacific rescue tale -  CSMonitor.com"/>
          <p:cNvPicPr preferRelativeResize="0"/>
          <p:nvPr/>
        </p:nvPicPr>
        <p:blipFill rotWithShape="1">
          <a:blip r:embed="rId3">
            <a:alphaModFix/>
          </a:blip>
          <a:srcRect l="24222" t="31506" r="31592"/>
          <a:stretch/>
        </p:blipFill>
        <p:spPr>
          <a:xfrm>
            <a:off x="7049827" y="1946107"/>
            <a:ext cx="1307783" cy="1349218"/>
          </a:xfrm>
          <a:prstGeom prst="rect">
            <a:avLst/>
          </a:prstGeom>
          <a:noFill/>
          <a:ln>
            <a:noFill/>
          </a:ln>
        </p:spPr>
      </p:pic>
      <p:pic>
        <p:nvPicPr>
          <p:cNvPr id="414" name="Google Shape;414;p55" descr="Bonfires - Fenwick Island - Sussex County, Delaware"/>
          <p:cNvPicPr preferRelativeResize="0"/>
          <p:nvPr/>
        </p:nvPicPr>
        <p:blipFill rotWithShape="1">
          <a:blip r:embed="rId4">
            <a:alphaModFix/>
          </a:blip>
          <a:srcRect t="27373"/>
          <a:stretch/>
        </p:blipFill>
        <p:spPr>
          <a:xfrm>
            <a:off x="5434409" y="1939103"/>
            <a:ext cx="1435973" cy="1389266"/>
          </a:xfrm>
          <a:prstGeom prst="rect">
            <a:avLst/>
          </a:prstGeom>
          <a:noFill/>
          <a:ln>
            <a:noFill/>
          </a:ln>
        </p:spPr>
      </p:pic>
      <p:pic>
        <p:nvPicPr>
          <p:cNvPr id="415" name="Google Shape;415;p55" descr="HOW TO SURVIVE ON A DESERT ISLAND • Survive"/>
          <p:cNvPicPr preferRelativeResize="0"/>
          <p:nvPr/>
        </p:nvPicPr>
        <p:blipFill rotWithShape="1">
          <a:blip r:embed="rId5">
            <a:alphaModFix/>
          </a:blip>
          <a:srcRect l="3818" t="21660"/>
          <a:stretch/>
        </p:blipFill>
        <p:spPr>
          <a:xfrm>
            <a:off x="3818991" y="1959366"/>
            <a:ext cx="1435974" cy="1348740"/>
          </a:xfrm>
          <a:prstGeom prst="rect">
            <a:avLst/>
          </a:prstGeom>
          <a:noFill/>
          <a:ln>
            <a:noFill/>
          </a:ln>
        </p:spPr>
      </p:pic>
      <p:pic>
        <p:nvPicPr>
          <p:cNvPr id="416" name="Google Shape;416;p55"/>
          <p:cNvPicPr preferRelativeResize="0"/>
          <p:nvPr/>
        </p:nvPicPr>
        <p:blipFill rotWithShape="1">
          <a:blip r:embed="rId6">
            <a:alphaModFix/>
          </a:blip>
          <a:srcRect l="12560" t="14653" r="25840"/>
          <a:stretch/>
        </p:blipFill>
        <p:spPr>
          <a:xfrm>
            <a:off x="2218522" y="1959366"/>
            <a:ext cx="1435973" cy="1348740"/>
          </a:xfrm>
          <a:prstGeom prst="rect">
            <a:avLst/>
          </a:prstGeom>
          <a:noFill/>
          <a:ln>
            <a:noFill/>
          </a:ln>
        </p:spPr>
      </p:pic>
      <p:pic>
        <p:nvPicPr>
          <p:cNvPr id="417" name="Google Shape;417;p55"/>
          <p:cNvPicPr preferRelativeResize="0"/>
          <p:nvPr/>
        </p:nvPicPr>
        <p:blipFill rotWithShape="1">
          <a:blip r:embed="rId7">
            <a:alphaModFix/>
          </a:blip>
          <a:srcRect l="10491" r="10798" b="9231"/>
          <a:stretch/>
        </p:blipFill>
        <p:spPr>
          <a:xfrm>
            <a:off x="618052" y="1961306"/>
            <a:ext cx="1435973" cy="1367063"/>
          </a:xfrm>
          <a:prstGeom prst="rect">
            <a:avLst/>
          </a:prstGeom>
          <a:noFill/>
          <a:ln>
            <a:noFill/>
          </a:ln>
        </p:spPr>
      </p:pic>
      <p:sp>
        <p:nvSpPr>
          <p:cNvPr id="418" name="Google Shape;418;p55"/>
          <p:cNvSpPr txBox="1">
            <a:spLocks noGrp="1"/>
          </p:cNvSpPr>
          <p:nvPr>
            <p:ph type="body" idx="1"/>
          </p:nvPr>
        </p:nvSpPr>
        <p:spPr>
          <a:xfrm>
            <a:off x="-2381" y="683986"/>
            <a:ext cx="9144000" cy="13188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25400" lvl="0" indent="0" algn="ctr" rtl="0">
              <a:lnSpc>
                <a:spcPct val="110000"/>
              </a:lnSpc>
              <a:spcBef>
                <a:spcPts val="0"/>
              </a:spcBef>
              <a:spcAft>
                <a:spcPts val="0"/>
              </a:spcAft>
              <a:buSzPts val="1200"/>
              <a:buNone/>
            </a:pPr>
            <a:r>
              <a:rPr lang="en">
                <a:solidFill>
                  <a:schemeClr val="lt1"/>
                </a:solidFill>
              </a:rPr>
              <a:t>Your boat crashed against the rocks of a deserted island. Just before the boat crashed you sent for help on your phone. It will take at least 4 days before you are rescued… but there is a chance that nobody finds you. You look around on the island and you find 50 branches that you can use to survive. How will you use your branches? </a:t>
            </a:r>
            <a:endParaRPr>
              <a:solidFill>
                <a:schemeClr val="lt1"/>
              </a:solidFill>
            </a:endParaRPr>
          </a:p>
        </p:txBody>
      </p:sp>
      <p:sp>
        <p:nvSpPr>
          <p:cNvPr id="419" name="Google Shape;419;p55"/>
          <p:cNvSpPr txBox="1"/>
          <p:nvPr/>
        </p:nvSpPr>
        <p:spPr>
          <a:xfrm>
            <a:off x="7047761" y="3396740"/>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FFC000"/>
                </a:solidFill>
                <a:latin typeface="Sorts Mill Goudy"/>
                <a:ea typeface="Sorts Mill Goudy"/>
                <a:cs typeface="Sorts Mill Goudy"/>
                <a:sym typeface="Sorts Mill Goudy"/>
              </a:rPr>
              <a:t>5 branches: </a:t>
            </a:r>
            <a:r>
              <a:rPr lang="en" sz="1300" b="0" i="0" u="none" strike="noStrike" cap="none">
                <a:solidFill>
                  <a:srgbClr val="FFC000"/>
                </a:solidFill>
                <a:latin typeface="Sorts Mill Goudy"/>
                <a:ea typeface="Sorts Mill Goudy"/>
                <a:cs typeface="Sorts Mill Goudy"/>
                <a:sym typeface="Sorts Mill Goudy"/>
              </a:rPr>
              <a:t>Spell HELP in small letters.</a:t>
            </a:r>
            <a:endParaRPr sz="1300" b="0" i="0" u="none" strike="noStrike" cap="none">
              <a:solidFill>
                <a:srgbClr val="FFC000"/>
              </a:solidFill>
              <a:latin typeface="Sorts Mill Goudy"/>
              <a:ea typeface="Sorts Mill Goudy"/>
              <a:cs typeface="Sorts Mill Goudy"/>
              <a:sym typeface="Sorts Mill Goudy"/>
            </a:endParaRPr>
          </a:p>
        </p:txBody>
      </p:sp>
      <p:sp>
        <p:nvSpPr>
          <p:cNvPr id="420" name="Google Shape;420;p55"/>
          <p:cNvSpPr txBox="1"/>
          <p:nvPr/>
        </p:nvSpPr>
        <p:spPr>
          <a:xfrm>
            <a:off x="7047761" y="4258484"/>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FFC000"/>
                </a:solidFill>
                <a:latin typeface="Sorts Mill Goudy"/>
                <a:ea typeface="Sorts Mill Goudy"/>
                <a:cs typeface="Sorts Mill Goudy"/>
                <a:sym typeface="Sorts Mill Goudy"/>
              </a:rPr>
              <a:t>10 branches: </a:t>
            </a:r>
            <a:r>
              <a:rPr lang="en" sz="1300" b="0" i="0" u="none" strike="noStrike" cap="none">
                <a:solidFill>
                  <a:srgbClr val="FFC000"/>
                </a:solidFill>
                <a:latin typeface="Sorts Mill Goudy"/>
                <a:ea typeface="Sorts Mill Goudy"/>
                <a:cs typeface="Sorts Mill Goudy"/>
                <a:sym typeface="Sorts Mill Goudy"/>
              </a:rPr>
              <a:t>Spell HELP in large letters.</a:t>
            </a:r>
            <a:endParaRPr sz="1300" b="0" i="0" u="none" strike="noStrike" cap="none">
              <a:solidFill>
                <a:srgbClr val="FFC000"/>
              </a:solidFill>
              <a:latin typeface="Sorts Mill Goudy"/>
              <a:ea typeface="Sorts Mill Goudy"/>
              <a:cs typeface="Sorts Mill Goudy"/>
              <a:sym typeface="Sorts Mill Goudy"/>
            </a:endParaRPr>
          </a:p>
        </p:txBody>
      </p:sp>
      <p:sp>
        <p:nvSpPr>
          <p:cNvPr id="421" name="Google Shape;421;p55"/>
          <p:cNvSpPr txBox="1"/>
          <p:nvPr/>
        </p:nvSpPr>
        <p:spPr>
          <a:xfrm>
            <a:off x="5474752" y="3396740"/>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FFCCFF"/>
                </a:solidFill>
                <a:latin typeface="Sorts Mill Goudy"/>
                <a:ea typeface="Sorts Mill Goudy"/>
                <a:cs typeface="Sorts Mill Goudy"/>
                <a:sym typeface="Sorts Mill Goudy"/>
              </a:rPr>
              <a:t>5 branches: </a:t>
            </a:r>
            <a:r>
              <a:rPr lang="en" sz="1300" b="0" i="0" u="none" strike="noStrike" cap="none">
                <a:solidFill>
                  <a:srgbClr val="FFCCFF"/>
                </a:solidFill>
                <a:latin typeface="Sorts Mill Goudy"/>
                <a:ea typeface="Sorts Mill Goudy"/>
                <a:cs typeface="Sorts Mill Goudy"/>
                <a:sym typeface="Sorts Mill Goudy"/>
              </a:rPr>
              <a:t>Build a </a:t>
            </a:r>
            <a:endParaRPr sz="1000"/>
          </a:p>
          <a:p>
            <a:pPr marL="0" marR="0" lvl="0" indent="0" algn="ctr" rtl="0">
              <a:spcBef>
                <a:spcPts val="0"/>
              </a:spcBef>
              <a:spcAft>
                <a:spcPts val="0"/>
              </a:spcAft>
              <a:buNone/>
            </a:pPr>
            <a:r>
              <a:rPr lang="en" sz="1300" b="0" i="0" u="none" strike="noStrike" cap="none">
                <a:solidFill>
                  <a:srgbClr val="FFCCFF"/>
                </a:solidFill>
                <a:latin typeface="Sorts Mill Goudy"/>
                <a:ea typeface="Sorts Mill Goudy"/>
                <a:cs typeface="Sorts Mill Goudy"/>
                <a:sym typeface="Sorts Mill Goudy"/>
              </a:rPr>
              <a:t>small fire.</a:t>
            </a:r>
            <a:endParaRPr sz="1300" b="0" i="0" u="none" strike="noStrike" cap="none">
              <a:solidFill>
                <a:srgbClr val="FFCCFF"/>
              </a:solidFill>
              <a:latin typeface="Sorts Mill Goudy"/>
              <a:ea typeface="Sorts Mill Goudy"/>
              <a:cs typeface="Sorts Mill Goudy"/>
              <a:sym typeface="Sorts Mill Goudy"/>
            </a:endParaRPr>
          </a:p>
        </p:txBody>
      </p:sp>
      <p:sp>
        <p:nvSpPr>
          <p:cNvPr id="422" name="Google Shape;422;p55"/>
          <p:cNvSpPr txBox="1"/>
          <p:nvPr/>
        </p:nvSpPr>
        <p:spPr>
          <a:xfrm>
            <a:off x="5474752" y="4258484"/>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FFCCFF"/>
                </a:solidFill>
                <a:latin typeface="Sorts Mill Goudy"/>
                <a:ea typeface="Sorts Mill Goudy"/>
                <a:cs typeface="Sorts Mill Goudy"/>
                <a:sym typeface="Sorts Mill Goudy"/>
              </a:rPr>
              <a:t>10 branches: </a:t>
            </a:r>
            <a:r>
              <a:rPr lang="en" sz="1300" b="0" i="0" u="none" strike="noStrike" cap="none">
                <a:solidFill>
                  <a:srgbClr val="FFCCFF"/>
                </a:solidFill>
                <a:latin typeface="Sorts Mill Goudy"/>
                <a:ea typeface="Sorts Mill Goudy"/>
                <a:cs typeface="Sorts Mill Goudy"/>
                <a:sym typeface="Sorts Mill Goudy"/>
              </a:rPr>
              <a:t>Build a</a:t>
            </a:r>
            <a:endParaRPr sz="1000"/>
          </a:p>
          <a:p>
            <a:pPr marL="0" marR="0" lvl="0" indent="0" algn="ctr" rtl="0">
              <a:spcBef>
                <a:spcPts val="0"/>
              </a:spcBef>
              <a:spcAft>
                <a:spcPts val="0"/>
              </a:spcAft>
              <a:buNone/>
            </a:pPr>
            <a:r>
              <a:rPr lang="en" sz="1300" b="0" i="0" u="none" strike="noStrike" cap="none">
                <a:solidFill>
                  <a:srgbClr val="FFCCFF"/>
                </a:solidFill>
                <a:latin typeface="Sorts Mill Goudy"/>
                <a:ea typeface="Sorts Mill Goudy"/>
                <a:cs typeface="Sorts Mill Goudy"/>
                <a:sym typeface="Sorts Mill Goudy"/>
              </a:rPr>
              <a:t>large fire</a:t>
            </a:r>
            <a:endParaRPr sz="1300" b="0" i="0" u="none" strike="noStrike" cap="none">
              <a:solidFill>
                <a:srgbClr val="FFCCFF"/>
              </a:solidFill>
              <a:latin typeface="Sorts Mill Goudy"/>
              <a:ea typeface="Sorts Mill Goudy"/>
              <a:cs typeface="Sorts Mill Goudy"/>
              <a:sym typeface="Sorts Mill Goudy"/>
            </a:endParaRPr>
          </a:p>
        </p:txBody>
      </p:sp>
      <p:sp>
        <p:nvSpPr>
          <p:cNvPr id="423" name="Google Shape;423;p55"/>
          <p:cNvSpPr txBox="1"/>
          <p:nvPr/>
        </p:nvSpPr>
        <p:spPr>
          <a:xfrm>
            <a:off x="3818991" y="3417004"/>
            <a:ext cx="1196700" cy="869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92D050"/>
                </a:solidFill>
                <a:latin typeface="Sorts Mill Goudy"/>
                <a:ea typeface="Sorts Mill Goudy"/>
                <a:cs typeface="Sorts Mill Goudy"/>
                <a:sym typeface="Sorts Mill Goudy"/>
              </a:rPr>
              <a:t>50 branches: </a:t>
            </a:r>
            <a:r>
              <a:rPr lang="en" sz="1300" b="0" i="0" u="none" strike="noStrike" cap="none">
                <a:solidFill>
                  <a:srgbClr val="92D050"/>
                </a:solidFill>
                <a:latin typeface="Sorts Mill Goudy"/>
                <a:ea typeface="Sorts Mill Goudy"/>
                <a:cs typeface="Sorts Mill Goudy"/>
                <a:sym typeface="Sorts Mill Goudy"/>
              </a:rPr>
              <a:t>Build a raft to escape the island.</a:t>
            </a:r>
            <a:endParaRPr sz="1000"/>
          </a:p>
        </p:txBody>
      </p:sp>
      <p:sp>
        <p:nvSpPr>
          <p:cNvPr id="424" name="Google Shape;424;p55"/>
          <p:cNvSpPr txBox="1"/>
          <p:nvPr/>
        </p:nvSpPr>
        <p:spPr>
          <a:xfrm>
            <a:off x="2318783" y="3395907"/>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61D6FF"/>
                </a:solidFill>
                <a:latin typeface="Sorts Mill Goudy"/>
                <a:ea typeface="Sorts Mill Goudy"/>
                <a:cs typeface="Sorts Mill Goudy"/>
                <a:sym typeface="Sorts Mill Goudy"/>
              </a:rPr>
              <a:t>2 branches: </a:t>
            </a:r>
            <a:r>
              <a:rPr lang="en" sz="1300" b="0" i="0" u="none" strike="noStrike" cap="none">
                <a:solidFill>
                  <a:srgbClr val="61D6FF"/>
                </a:solidFill>
                <a:latin typeface="Sorts Mill Goudy"/>
                <a:ea typeface="Sorts Mill Goudy"/>
                <a:cs typeface="Sorts Mill Goudy"/>
                <a:sym typeface="Sorts Mill Goudy"/>
              </a:rPr>
              <a:t>Build a small fishing spear.</a:t>
            </a:r>
            <a:endParaRPr sz="1300" b="0" i="0" u="none" strike="noStrike" cap="none">
              <a:solidFill>
                <a:srgbClr val="61D6FF"/>
              </a:solidFill>
              <a:latin typeface="Sorts Mill Goudy"/>
              <a:ea typeface="Sorts Mill Goudy"/>
              <a:cs typeface="Sorts Mill Goudy"/>
              <a:sym typeface="Sorts Mill Goudy"/>
            </a:endParaRPr>
          </a:p>
        </p:txBody>
      </p:sp>
      <p:sp>
        <p:nvSpPr>
          <p:cNvPr id="425" name="Google Shape;425;p55"/>
          <p:cNvSpPr txBox="1"/>
          <p:nvPr/>
        </p:nvSpPr>
        <p:spPr>
          <a:xfrm>
            <a:off x="2318774" y="4258475"/>
            <a:ext cx="1307700" cy="869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61D6FF"/>
                </a:solidFill>
                <a:latin typeface="Sorts Mill Goudy"/>
                <a:ea typeface="Sorts Mill Goudy"/>
                <a:cs typeface="Sorts Mill Goudy"/>
                <a:sym typeface="Sorts Mill Goudy"/>
              </a:rPr>
              <a:t>5 branches: </a:t>
            </a:r>
            <a:r>
              <a:rPr lang="en" sz="1300" b="0" i="0" u="none" strike="noStrike" cap="none">
                <a:solidFill>
                  <a:srgbClr val="61D6FF"/>
                </a:solidFill>
                <a:latin typeface="Sorts Mill Goudy"/>
                <a:ea typeface="Sorts Mill Goudy"/>
                <a:cs typeface="Sorts Mill Goudy"/>
                <a:sym typeface="Sorts Mill Goudy"/>
              </a:rPr>
              <a:t>Build a large hunting spear for big animals.</a:t>
            </a:r>
            <a:endParaRPr sz="1000"/>
          </a:p>
        </p:txBody>
      </p:sp>
      <p:sp>
        <p:nvSpPr>
          <p:cNvPr id="426" name="Google Shape;426;p55"/>
          <p:cNvSpPr txBox="1"/>
          <p:nvPr/>
        </p:nvSpPr>
        <p:spPr>
          <a:xfrm>
            <a:off x="711997" y="3395907"/>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FFFF00"/>
                </a:solidFill>
                <a:latin typeface="Sorts Mill Goudy"/>
                <a:ea typeface="Sorts Mill Goudy"/>
                <a:cs typeface="Sorts Mill Goudy"/>
                <a:sym typeface="Sorts Mill Goudy"/>
              </a:rPr>
              <a:t>10 branches: </a:t>
            </a:r>
            <a:r>
              <a:rPr lang="en" sz="1300" b="0" i="0" u="none" strike="noStrike" cap="none">
                <a:solidFill>
                  <a:srgbClr val="FFFF00"/>
                </a:solidFill>
                <a:latin typeface="Sorts Mill Goudy"/>
                <a:ea typeface="Sorts Mill Goudy"/>
                <a:cs typeface="Sorts Mill Goudy"/>
                <a:sym typeface="Sorts Mill Goudy"/>
              </a:rPr>
              <a:t>Build a small shelter.</a:t>
            </a:r>
            <a:endParaRPr sz="1300" b="0" i="0" u="none" strike="noStrike" cap="none">
              <a:solidFill>
                <a:srgbClr val="FFFF00"/>
              </a:solidFill>
              <a:latin typeface="Sorts Mill Goudy"/>
              <a:ea typeface="Sorts Mill Goudy"/>
              <a:cs typeface="Sorts Mill Goudy"/>
              <a:sym typeface="Sorts Mill Goudy"/>
            </a:endParaRPr>
          </a:p>
        </p:txBody>
      </p:sp>
      <p:sp>
        <p:nvSpPr>
          <p:cNvPr id="427" name="Google Shape;427;p55"/>
          <p:cNvSpPr txBox="1"/>
          <p:nvPr/>
        </p:nvSpPr>
        <p:spPr>
          <a:xfrm>
            <a:off x="711997" y="4258484"/>
            <a:ext cx="1196700" cy="66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b="1" i="0" u="none" strike="noStrike" cap="none">
                <a:solidFill>
                  <a:srgbClr val="FFFF00"/>
                </a:solidFill>
                <a:latin typeface="Sorts Mill Goudy"/>
                <a:ea typeface="Sorts Mill Goudy"/>
                <a:cs typeface="Sorts Mill Goudy"/>
                <a:sym typeface="Sorts Mill Goudy"/>
              </a:rPr>
              <a:t>20 branches: </a:t>
            </a:r>
            <a:r>
              <a:rPr lang="en" sz="1300" b="0" i="0" u="none" strike="noStrike" cap="none">
                <a:solidFill>
                  <a:srgbClr val="FFFF00"/>
                </a:solidFill>
                <a:latin typeface="Sorts Mill Goudy"/>
                <a:ea typeface="Sorts Mill Goudy"/>
                <a:cs typeface="Sorts Mill Goudy"/>
                <a:sym typeface="Sorts Mill Goudy"/>
              </a:rPr>
              <a:t>Build a large shelter.</a:t>
            </a:r>
            <a:endParaRPr sz="1000"/>
          </a:p>
        </p:txBody>
      </p:sp>
      <p:sp>
        <p:nvSpPr>
          <p:cNvPr id="428" name="Google Shape;428;p55"/>
          <p:cNvSpPr txBox="1"/>
          <p:nvPr/>
        </p:nvSpPr>
        <p:spPr>
          <a:xfrm>
            <a:off x="2382" y="-68558"/>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Economics is like a Deserted Island</a:t>
            </a:r>
            <a:endParaRPr sz="1100"/>
          </a:p>
        </p:txBody>
      </p:sp>
      <p:pic>
        <p:nvPicPr>
          <p:cNvPr id="429" name="Google Shape;429;p55" descr="Download Free png Chalk Line Png (98+ images in Collection) Page 3 -  DLPNG.com"/>
          <p:cNvPicPr preferRelativeResize="0"/>
          <p:nvPr/>
        </p:nvPicPr>
        <p:blipFill rotWithShape="1">
          <a:blip r:embed="rId8">
            <a:alphaModFix/>
          </a:blip>
          <a:srcRect t="49181" b="48373"/>
          <a:stretch/>
        </p:blipFill>
        <p:spPr>
          <a:xfrm>
            <a:off x="-135749" y="621227"/>
            <a:ext cx="9415497" cy="801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sp>
        <p:nvSpPr>
          <p:cNvPr id="2131" name="Google Shape;2131;p201"/>
          <p:cNvSpPr txBox="1">
            <a:spLocks noGrp="1"/>
          </p:cNvSpPr>
          <p:nvPr>
            <p:ph type="title"/>
          </p:nvPr>
        </p:nvSpPr>
        <p:spPr>
          <a:xfrm>
            <a:off x="-26675" y="0"/>
            <a:ext cx="91440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Substitute Plan: 18 March</a:t>
            </a:r>
            <a:endParaRPr/>
          </a:p>
        </p:txBody>
      </p:sp>
      <p:sp>
        <p:nvSpPr>
          <p:cNvPr id="2132" name="Google Shape;2132;p201"/>
          <p:cNvSpPr txBox="1">
            <a:spLocks noGrp="1"/>
          </p:cNvSpPr>
          <p:nvPr>
            <p:ph type="body" idx="1"/>
          </p:nvPr>
        </p:nvSpPr>
        <p:spPr>
          <a:xfrm>
            <a:off x="0" y="826000"/>
            <a:ext cx="9006600" cy="2786100"/>
          </a:xfrm>
          <a:prstGeom prst="rect">
            <a:avLst/>
          </a:prstGeom>
        </p:spPr>
        <p:txBody>
          <a:bodyPr spcFirstLastPara="1" wrap="square" lIns="68575" tIns="34275" rIns="68575" bIns="34275" anchor="t" anchorCtr="0">
            <a:normAutofit/>
          </a:bodyPr>
          <a:lstStyle/>
          <a:p>
            <a:pPr marL="0" lvl="0" indent="0" algn="ctr" rtl="0">
              <a:spcBef>
                <a:spcPts val="300"/>
              </a:spcBef>
              <a:spcAft>
                <a:spcPts val="0"/>
              </a:spcAft>
              <a:buNone/>
            </a:pPr>
            <a:r>
              <a:rPr lang="en"/>
              <a:t>1. Please spend the first 30 minutes finishing your Shark Tank presentations to the students on your table groups.</a:t>
            </a:r>
            <a:endParaRPr/>
          </a:p>
          <a:p>
            <a:pPr marL="0" lvl="0" indent="0" algn="ctr" rtl="0">
              <a:spcBef>
                <a:spcPts val="500"/>
              </a:spcBef>
              <a:spcAft>
                <a:spcPts val="0"/>
              </a:spcAft>
              <a:buNone/>
            </a:pPr>
            <a:r>
              <a:rPr lang="en"/>
              <a:t>2. After all Shark Tank presentations are complete on your tables, you may make any final alterations to your papers located on the desk in front of the projector in the hub.</a:t>
            </a:r>
            <a:endParaRPr/>
          </a:p>
          <a:p>
            <a:pPr marL="0" lvl="0" indent="0" algn="ctr" rtl="0">
              <a:spcBef>
                <a:spcPts val="500"/>
              </a:spcBef>
              <a:spcAft>
                <a:spcPts val="500"/>
              </a:spcAft>
              <a:buNone/>
            </a:pPr>
            <a:r>
              <a:rPr lang="en"/>
              <a:t>3. After everything is complete, please finish your reflections located in Toddle.</a:t>
            </a:r>
            <a:endParaRPr/>
          </a:p>
        </p:txBody>
      </p:sp>
      <p:pic>
        <p:nvPicPr>
          <p:cNvPr id="2133" name="Google Shape;2133;p201"/>
          <p:cNvPicPr preferRelativeResize="0"/>
          <p:nvPr/>
        </p:nvPicPr>
        <p:blipFill rotWithShape="1">
          <a:blip r:embed="rId3">
            <a:alphaModFix/>
          </a:blip>
          <a:srcRect t="17314" b="4900"/>
          <a:stretch/>
        </p:blipFill>
        <p:spPr>
          <a:xfrm>
            <a:off x="1886700" y="2695183"/>
            <a:ext cx="5370600" cy="23517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cxnSp>
        <p:nvCxnSpPr>
          <p:cNvPr id="434" name="Google Shape;434;p56"/>
          <p:cNvCxnSpPr/>
          <p:nvPr/>
        </p:nvCxnSpPr>
        <p:spPr>
          <a:xfrm>
            <a:off x="1498600" y="0"/>
            <a:ext cx="0" cy="514350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35" name="Google Shape;435;p56"/>
          <p:cNvCxnSpPr/>
          <p:nvPr/>
        </p:nvCxnSpPr>
        <p:spPr>
          <a:xfrm>
            <a:off x="3348566" y="0"/>
            <a:ext cx="0" cy="514350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36" name="Google Shape;436;p56"/>
          <p:cNvCxnSpPr/>
          <p:nvPr/>
        </p:nvCxnSpPr>
        <p:spPr>
          <a:xfrm>
            <a:off x="5304366" y="0"/>
            <a:ext cx="0" cy="514350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37" name="Google Shape;437;p56"/>
          <p:cNvCxnSpPr/>
          <p:nvPr/>
        </p:nvCxnSpPr>
        <p:spPr>
          <a:xfrm>
            <a:off x="7306733" y="0"/>
            <a:ext cx="0" cy="514350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38" name="Google Shape;438;p56"/>
          <p:cNvCxnSpPr/>
          <p:nvPr/>
        </p:nvCxnSpPr>
        <p:spPr>
          <a:xfrm rot="10800000">
            <a:off x="2" y="595606"/>
            <a:ext cx="9144000" cy="0"/>
          </a:xfrm>
          <a:prstGeom prst="straightConnector1">
            <a:avLst/>
          </a:prstGeom>
          <a:noFill/>
          <a:ln w="76200" cap="flat" cmpd="sng">
            <a:solidFill>
              <a:schemeClr val="lt1"/>
            </a:solidFill>
            <a:prstDash val="solid"/>
            <a:round/>
            <a:headEnd type="none" w="sm" len="sm"/>
            <a:tailEnd type="none" w="sm" len="sm"/>
          </a:ln>
          <a:effectLst>
            <a:outerShdw blurRad="57150" dist="438150" dir="5400000" algn="bl" rotWithShape="0">
              <a:srgbClr val="000000">
                <a:alpha val="18000"/>
              </a:srgbClr>
            </a:outerShdw>
          </a:effectLst>
        </p:spPr>
      </p:cxnSp>
      <p:cxnSp>
        <p:nvCxnSpPr>
          <p:cNvPr id="439" name="Google Shape;439;p56"/>
          <p:cNvCxnSpPr/>
          <p:nvPr/>
        </p:nvCxnSpPr>
        <p:spPr>
          <a:xfrm rot="10800000">
            <a:off x="0" y="1545166"/>
            <a:ext cx="9144000" cy="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40" name="Google Shape;440;p56"/>
          <p:cNvCxnSpPr/>
          <p:nvPr/>
        </p:nvCxnSpPr>
        <p:spPr>
          <a:xfrm rot="10800000">
            <a:off x="0" y="2424311"/>
            <a:ext cx="9144000" cy="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41" name="Google Shape;441;p56"/>
          <p:cNvCxnSpPr/>
          <p:nvPr/>
        </p:nvCxnSpPr>
        <p:spPr>
          <a:xfrm rot="10800000">
            <a:off x="-135466" y="3378009"/>
            <a:ext cx="9144000" cy="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cxnSp>
        <p:nvCxnSpPr>
          <p:cNvPr id="442" name="Google Shape;442;p56"/>
          <p:cNvCxnSpPr/>
          <p:nvPr/>
        </p:nvCxnSpPr>
        <p:spPr>
          <a:xfrm rot="10800000">
            <a:off x="-23285" y="4307163"/>
            <a:ext cx="9144000" cy="0"/>
          </a:xfrm>
          <a:prstGeom prst="straightConnector1">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42000"/>
              </a:srgbClr>
            </a:outerShdw>
          </a:effectLst>
        </p:spPr>
      </p:cxnSp>
      <p:sp>
        <p:nvSpPr>
          <p:cNvPr id="443" name="Google Shape;443;p56"/>
          <p:cNvSpPr txBox="1"/>
          <p:nvPr/>
        </p:nvSpPr>
        <p:spPr>
          <a:xfrm>
            <a:off x="1771651" y="0"/>
            <a:ext cx="15747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b="0" i="0" u="none" strike="noStrike" cap="none">
                <a:solidFill>
                  <a:schemeClr val="lt1"/>
                </a:solidFill>
                <a:latin typeface="Sorts Mill Goudy"/>
                <a:ea typeface="Sorts Mill Goudy"/>
                <a:cs typeface="Sorts Mill Goudy"/>
                <a:sym typeface="Sorts Mill Goudy"/>
              </a:rPr>
              <a:t>Day 1</a:t>
            </a:r>
            <a:endParaRPr sz="3300">
              <a:solidFill>
                <a:schemeClr val="lt1"/>
              </a:solidFill>
              <a:latin typeface="Sorts Mill Goudy"/>
              <a:ea typeface="Sorts Mill Goudy"/>
              <a:cs typeface="Sorts Mill Goudy"/>
              <a:sym typeface="Sorts Mill Goudy"/>
            </a:endParaRPr>
          </a:p>
        </p:txBody>
      </p:sp>
      <p:sp>
        <p:nvSpPr>
          <p:cNvPr id="444" name="Google Shape;444;p56"/>
          <p:cNvSpPr txBox="1"/>
          <p:nvPr/>
        </p:nvSpPr>
        <p:spPr>
          <a:xfrm>
            <a:off x="3761317" y="-8468"/>
            <a:ext cx="15747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a:solidFill>
                  <a:schemeClr val="lt1"/>
                </a:solidFill>
                <a:latin typeface="Sorts Mill Goudy"/>
                <a:ea typeface="Sorts Mill Goudy"/>
                <a:cs typeface="Sorts Mill Goudy"/>
                <a:sym typeface="Sorts Mill Goudy"/>
              </a:rPr>
              <a:t>Day 2</a:t>
            </a:r>
            <a:endParaRPr sz="3300">
              <a:solidFill>
                <a:schemeClr val="lt1"/>
              </a:solidFill>
              <a:latin typeface="Sorts Mill Goudy"/>
              <a:ea typeface="Sorts Mill Goudy"/>
              <a:cs typeface="Sorts Mill Goudy"/>
              <a:sym typeface="Sorts Mill Goudy"/>
            </a:endParaRPr>
          </a:p>
        </p:txBody>
      </p:sp>
      <p:sp>
        <p:nvSpPr>
          <p:cNvPr id="445" name="Google Shape;445;p56"/>
          <p:cNvSpPr txBox="1"/>
          <p:nvPr/>
        </p:nvSpPr>
        <p:spPr>
          <a:xfrm>
            <a:off x="5742516" y="-8469"/>
            <a:ext cx="15747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a:solidFill>
                  <a:schemeClr val="lt1"/>
                </a:solidFill>
                <a:latin typeface="Sorts Mill Goudy"/>
                <a:ea typeface="Sorts Mill Goudy"/>
                <a:cs typeface="Sorts Mill Goudy"/>
                <a:sym typeface="Sorts Mill Goudy"/>
              </a:rPr>
              <a:t>Day 3</a:t>
            </a:r>
            <a:endParaRPr sz="3300">
              <a:solidFill>
                <a:schemeClr val="lt1"/>
              </a:solidFill>
              <a:latin typeface="Sorts Mill Goudy"/>
              <a:ea typeface="Sorts Mill Goudy"/>
              <a:cs typeface="Sorts Mill Goudy"/>
              <a:sym typeface="Sorts Mill Goudy"/>
            </a:endParaRPr>
          </a:p>
        </p:txBody>
      </p:sp>
      <p:sp>
        <p:nvSpPr>
          <p:cNvPr id="446" name="Google Shape;446;p56"/>
          <p:cNvSpPr txBox="1"/>
          <p:nvPr/>
        </p:nvSpPr>
        <p:spPr>
          <a:xfrm>
            <a:off x="7700436" y="-8470"/>
            <a:ext cx="1574700" cy="577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300">
                <a:solidFill>
                  <a:schemeClr val="lt1"/>
                </a:solidFill>
                <a:latin typeface="Sorts Mill Goudy"/>
                <a:ea typeface="Sorts Mill Goudy"/>
                <a:cs typeface="Sorts Mill Goudy"/>
                <a:sym typeface="Sorts Mill Goudy"/>
              </a:rPr>
              <a:t>Day 4</a:t>
            </a:r>
            <a:endParaRPr sz="3300">
              <a:solidFill>
                <a:schemeClr val="lt1"/>
              </a:solidFill>
              <a:latin typeface="Sorts Mill Goudy"/>
              <a:ea typeface="Sorts Mill Goudy"/>
              <a:cs typeface="Sorts Mill Goudy"/>
              <a:sym typeface="Sorts Mill Goudy"/>
            </a:endParaRPr>
          </a:p>
        </p:txBody>
      </p:sp>
      <p:sp>
        <p:nvSpPr>
          <p:cNvPr id="447" name="Google Shape;447;p56"/>
          <p:cNvSpPr txBox="1"/>
          <p:nvPr/>
        </p:nvSpPr>
        <p:spPr>
          <a:xfrm>
            <a:off x="22227" y="130443"/>
            <a:ext cx="1388400" cy="330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a:solidFill>
                  <a:schemeClr val="lt1"/>
                </a:solidFill>
                <a:latin typeface="Sorts Mill Goudy"/>
                <a:ea typeface="Sorts Mill Goudy"/>
                <a:cs typeface="Sorts Mill Goudy"/>
                <a:sym typeface="Sorts Mill Goudy"/>
              </a:rPr>
              <a:t>Island in the:</a:t>
            </a:r>
            <a:endParaRPr sz="1700" b="1">
              <a:solidFill>
                <a:schemeClr val="lt1"/>
              </a:solidFill>
              <a:latin typeface="Sorts Mill Goudy"/>
              <a:ea typeface="Sorts Mill Goudy"/>
              <a:cs typeface="Sorts Mill Goudy"/>
              <a:sym typeface="Sorts Mill Goudy"/>
            </a:endParaRPr>
          </a:p>
        </p:txBody>
      </p:sp>
      <p:sp>
        <p:nvSpPr>
          <p:cNvPr id="448" name="Google Shape;448;p56"/>
          <p:cNvSpPr txBox="1"/>
          <p:nvPr/>
        </p:nvSpPr>
        <p:spPr>
          <a:xfrm>
            <a:off x="32811" y="770466"/>
            <a:ext cx="13884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b="1">
                <a:solidFill>
                  <a:srgbClr val="FFFF00"/>
                </a:solidFill>
                <a:latin typeface="Sorts Mill Goudy"/>
                <a:ea typeface="Sorts Mill Goudy"/>
                <a:cs typeface="Sorts Mill Goudy"/>
                <a:sym typeface="Sorts Mill Goudy"/>
              </a:rPr>
              <a:t>South Pacific Ocean</a:t>
            </a:r>
            <a:endParaRPr sz="1700" b="1">
              <a:solidFill>
                <a:srgbClr val="FFFF00"/>
              </a:solidFill>
              <a:latin typeface="Sorts Mill Goudy"/>
              <a:ea typeface="Sorts Mill Goudy"/>
              <a:cs typeface="Sorts Mill Goudy"/>
              <a:sym typeface="Sorts Mill Goudy"/>
            </a:endParaRPr>
          </a:p>
        </p:txBody>
      </p:sp>
      <p:sp>
        <p:nvSpPr>
          <p:cNvPr id="449" name="Google Shape;449;p56"/>
          <p:cNvSpPr txBox="1"/>
          <p:nvPr/>
        </p:nvSpPr>
        <p:spPr>
          <a:xfrm>
            <a:off x="23286" y="1723232"/>
            <a:ext cx="13884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b="1">
                <a:solidFill>
                  <a:srgbClr val="61D6FF"/>
                </a:solidFill>
                <a:latin typeface="Sorts Mill Goudy"/>
                <a:ea typeface="Sorts Mill Goudy"/>
                <a:cs typeface="Sorts Mill Goudy"/>
                <a:sym typeface="Sorts Mill Goudy"/>
              </a:rPr>
              <a:t>Antarctic Ocean</a:t>
            </a:r>
            <a:endParaRPr sz="1700" b="1">
              <a:solidFill>
                <a:srgbClr val="61D6FF"/>
              </a:solidFill>
              <a:latin typeface="Sorts Mill Goudy"/>
              <a:ea typeface="Sorts Mill Goudy"/>
              <a:cs typeface="Sorts Mill Goudy"/>
              <a:sym typeface="Sorts Mill Goudy"/>
            </a:endParaRPr>
          </a:p>
        </p:txBody>
      </p:sp>
      <p:sp>
        <p:nvSpPr>
          <p:cNvPr id="450" name="Google Shape;450;p56"/>
          <p:cNvSpPr txBox="1"/>
          <p:nvPr/>
        </p:nvSpPr>
        <p:spPr>
          <a:xfrm>
            <a:off x="11642" y="2478392"/>
            <a:ext cx="1411800" cy="854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b="1">
                <a:solidFill>
                  <a:srgbClr val="92D050"/>
                </a:solidFill>
                <a:latin typeface="Sorts Mill Goudy"/>
                <a:ea typeface="Sorts Mill Goudy"/>
                <a:cs typeface="Sorts Mill Goudy"/>
                <a:sym typeface="Sorts Mill Goudy"/>
              </a:rPr>
              <a:t>North Atlantic Ocean</a:t>
            </a:r>
            <a:endParaRPr sz="1700" b="1">
              <a:solidFill>
                <a:srgbClr val="92D050"/>
              </a:solidFill>
              <a:latin typeface="Sorts Mill Goudy"/>
              <a:ea typeface="Sorts Mill Goudy"/>
              <a:cs typeface="Sorts Mill Goudy"/>
              <a:sym typeface="Sorts Mill Goudy"/>
            </a:endParaRPr>
          </a:p>
        </p:txBody>
      </p:sp>
      <p:sp>
        <p:nvSpPr>
          <p:cNvPr id="451" name="Google Shape;451;p56"/>
          <p:cNvSpPr txBox="1"/>
          <p:nvPr/>
        </p:nvSpPr>
        <p:spPr>
          <a:xfrm>
            <a:off x="10584" y="3551575"/>
            <a:ext cx="14118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b="1">
                <a:solidFill>
                  <a:srgbClr val="FFCCFF"/>
                </a:solidFill>
                <a:latin typeface="Sorts Mill Goudy"/>
                <a:ea typeface="Sorts Mill Goudy"/>
                <a:cs typeface="Sorts Mill Goudy"/>
                <a:sym typeface="Sorts Mill Goudy"/>
              </a:rPr>
              <a:t>Indian </a:t>
            </a:r>
            <a:endParaRPr sz="1000"/>
          </a:p>
          <a:p>
            <a:pPr marL="0" marR="0" lvl="0" indent="0" algn="ctr" rtl="0">
              <a:spcBef>
                <a:spcPts val="0"/>
              </a:spcBef>
              <a:spcAft>
                <a:spcPts val="0"/>
              </a:spcAft>
              <a:buNone/>
            </a:pPr>
            <a:r>
              <a:rPr lang="en" sz="1700" b="1">
                <a:solidFill>
                  <a:srgbClr val="FFCCFF"/>
                </a:solidFill>
                <a:latin typeface="Sorts Mill Goudy"/>
                <a:ea typeface="Sorts Mill Goudy"/>
                <a:cs typeface="Sorts Mill Goudy"/>
                <a:sym typeface="Sorts Mill Goudy"/>
              </a:rPr>
              <a:t>Ocean</a:t>
            </a:r>
            <a:endParaRPr sz="1700" b="1">
              <a:solidFill>
                <a:srgbClr val="FFCCFF"/>
              </a:solidFill>
              <a:latin typeface="Sorts Mill Goudy"/>
              <a:ea typeface="Sorts Mill Goudy"/>
              <a:cs typeface="Sorts Mill Goudy"/>
              <a:sym typeface="Sorts Mill Goudy"/>
            </a:endParaRPr>
          </a:p>
        </p:txBody>
      </p:sp>
      <p:sp>
        <p:nvSpPr>
          <p:cNvPr id="452" name="Google Shape;452;p56"/>
          <p:cNvSpPr txBox="1"/>
          <p:nvPr/>
        </p:nvSpPr>
        <p:spPr>
          <a:xfrm>
            <a:off x="21167" y="4460134"/>
            <a:ext cx="14118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b="1">
                <a:solidFill>
                  <a:srgbClr val="FFC000"/>
                </a:solidFill>
                <a:latin typeface="Sorts Mill Goudy"/>
                <a:ea typeface="Sorts Mill Goudy"/>
                <a:cs typeface="Sorts Mill Goudy"/>
                <a:sym typeface="Sorts Mill Goudy"/>
              </a:rPr>
              <a:t>Caribbean Sea</a:t>
            </a:r>
            <a:endParaRPr sz="1700" b="1">
              <a:solidFill>
                <a:srgbClr val="FFC000"/>
              </a:solidFill>
              <a:latin typeface="Sorts Mill Goudy"/>
              <a:ea typeface="Sorts Mill Goudy"/>
              <a:cs typeface="Sorts Mill Goudy"/>
              <a:sym typeface="Sorts Mill Goudy"/>
            </a:endParaRPr>
          </a:p>
        </p:txBody>
      </p:sp>
      <p:sp>
        <p:nvSpPr>
          <p:cNvPr id="453" name="Google Shape;453;p56"/>
          <p:cNvSpPr txBox="1"/>
          <p:nvPr/>
        </p:nvSpPr>
        <p:spPr>
          <a:xfrm>
            <a:off x="7562856" y="785251"/>
            <a:ext cx="13884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FF00"/>
                </a:solidFill>
                <a:latin typeface="Sorts Mill Goudy"/>
                <a:ea typeface="Sorts Mill Goudy"/>
                <a:cs typeface="Sorts Mill Goudy"/>
                <a:sym typeface="Sorts Mill Goudy"/>
              </a:rPr>
              <a:t>Boat arrives to rescue survivors.</a:t>
            </a:r>
            <a:endParaRPr sz="1200" b="1">
              <a:solidFill>
                <a:srgbClr val="FFFF00"/>
              </a:solidFill>
              <a:latin typeface="Sorts Mill Goudy"/>
              <a:ea typeface="Sorts Mill Goudy"/>
              <a:cs typeface="Sorts Mill Goudy"/>
              <a:sym typeface="Sorts Mill Goudy"/>
            </a:endParaRPr>
          </a:p>
        </p:txBody>
      </p:sp>
      <p:sp>
        <p:nvSpPr>
          <p:cNvPr id="454" name="Google Shape;454;p56"/>
          <p:cNvSpPr txBox="1"/>
          <p:nvPr/>
        </p:nvSpPr>
        <p:spPr>
          <a:xfrm>
            <a:off x="7354350" y="1513211"/>
            <a:ext cx="17736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61D6FF"/>
                </a:solidFill>
                <a:latin typeface="Sorts Mill Goudy"/>
                <a:ea typeface="Sorts Mill Goudy"/>
                <a:cs typeface="Sorts Mill Goudy"/>
                <a:sym typeface="Sorts Mill Goudy"/>
              </a:rPr>
              <a:t>If you built a raft you sail to South Africa. If you stay on the island, nobody finds you.</a:t>
            </a:r>
            <a:endParaRPr sz="1200" b="1">
              <a:solidFill>
                <a:srgbClr val="61D6FF"/>
              </a:solidFill>
              <a:latin typeface="Sorts Mill Goudy"/>
              <a:ea typeface="Sorts Mill Goudy"/>
              <a:cs typeface="Sorts Mill Goudy"/>
              <a:sym typeface="Sorts Mill Goudy"/>
            </a:endParaRPr>
          </a:p>
        </p:txBody>
      </p:sp>
      <p:sp>
        <p:nvSpPr>
          <p:cNvPr id="455" name="Google Shape;455;p56"/>
          <p:cNvSpPr txBox="1"/>
          <p:nvPr/>
        </p:nvSpPr>
        <p:spPr>
          <a:xfrm>
            <a:off x="7300379" y="2478872"/>
            <a:ext cx="18414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92D050"/>
                </a:solidFill>
                <a:latin typeface="Sorts Mill Goudy"/>
                <a:ea typeface="Sorts Mill Goudy"/>
                <a:cs typeface="Sorts Mill Goudy"/>
                <a:sym typeface="Sorts Mill Goudy"/>
              </a:rPr>
              <a:t>Boat arrives to rescue survivors. If you built a raft, you drift until you starve.</a:t>
            </a:r>
            <a:endParaRPr sz="1200" b="1">
              <a:solidFill>
                <a:srgbClr val="92D050"/>
              </a:solidFill>
              <a:latin typeface="Sorts Mill Goudy"/>
              <a:ea typeface="Sorts Mill Goudy"/>
              <a:cs typeface="Sorts Mill Goudy"/>
              <a:sym typeface="Sorts Mill Goudy"/>
            </a:endParaRPr>
          </a:p>
        </p:txBody>
      </p:sp>
      <p:sp>
        <p:nvSpPr>
          <p:cNvPr id="456" name="Google Shape;456;p56"/>
          <p:cNvSpPr txBox="1"/>
          <p:nvPr/>
        </p:nvSpPr>
        <p:spPr>
          <a:xfrm>
            <a:off x="7383456" y="3417007"/>
            <a:ext cx="17754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CFF"/>
                </a:solidFill>
                <a:latin typeface="Sorts Mill Goudy"/>
                <a:ea typeface="Sorts Mill Goudy"/>
                <a:cs typeface="Sorts Mill Goudy"/>
                <a:sym typeface="Sorts Mill Goudy"/>
              </a:rPr>
              <a:t>If you built a raft you sail to Madagascar. If you stay on the island, nobody finds you.</a:t>
            </a:r>
            <a:endParaRPr sz="1200" b="1">
              <a:solidFill>
                <a:srgbClr val="FFCCFF"/>
              </a:solidFill>
              <a:latin typeface="Sorts Mill Goudy"/>
              <a:ea typeface="Sorts Mill Goudy"/>
              <a:cs typeface="Sorts Mill Goudy"/>
              <a:sym typeface="Sorts Mill Goudy"/>
            </a:endParaRPr>
          </a:p>
        </p:txBody>
      </p:sp>
      <p:sp>
        <p:nvSpPr>
          <p:cNvPr id="457" name="Google Shape;457;p56"/>
          <p:cNvSpPr txBox="1"/>
          <p:nvPr/>
        </p:nvSpPr>
        <p:spPr>
          <a:xfrm>
            <a:off x="7573431" y="4448927"/>
            <a:ext cx="1411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000"/>
                </a:solidFill>
                <a:latin typeface="Sorts Mill Goudy"/>
                <a:ea typeface="Sorts Mill Goudy"/>
                <a:cs typeface="Sorts Mill Goudy"/>
                <a:sym typeface="Sorts Mill Goudy"/>
              </a:rPr>
              <a:t>Boat arrives to rescue survivors.</a:t>
            </a:r>
            <a:endParaRPr sz="1200" b="1">
              <a:solidFill>
                <a:srgbClr val="FFC000"/>
              </a:solidFill>
              <a:latin typeface="Sorts Mill Goudy"/>
              <a:ea typeface="Sorts Mill Goudy"/>
              <a:cs typeface="Sorts Mill Goudy"/>
              <a:sym typeface="Sorts Mill Goudy"/>
            </a:endParaRPr>
          </a:p>
        </p:txBody>
      </p:sp>
      <p:sp>
        <p:nvSpPr>
          <p:cNvPr id="458" name="Google Shape;458;p56"/>
          <p:cNvSpPr txBox="1"/>
          <p:nvPr/>
        </p:nvSpPr>
        <p:spPr>
          <a:xfrm>
            <a:off x="1615015" y="1617086"/>
            <a:ext cx="15684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61D6FF"/>
                </a:solidFill>
                <a:latin typeface="Sorts Mill Goudy"/>
                <a:ea typeface="Sorts Mill Goudy"/>
                <a:cs typeface="Sorts Mill Goudy"/>
                <a:sym typeface="Sorts Mill Goudy"/>
              </a:rPr>
              <a:t>If you did not build a large fire, you freeze to death.</a:t>
            </a:r>
            <a:endParaRPr sz="1200" b="1">
              <a:solidFill>
                <a:srgbClr val="61D6FF"/>
              </a:solidFill>
              <a:latin typeface="Sorts Mill Goudy"/>
              <a:ea typeface="Sorts Mill Goudy"/>
              <a:cs typeface="Sorts Mill Goudy"/>
              <a:sym typeface="Sorts Mill Goudy"/>
            </a:endParaRPr>
          </a:p>
        </p:txBody>
      </p:sp>
      <p:sp>
        <p:nvSpPr>
          <p:cNvPr id="459" name="Google Shape;459;p56"/>
          <p:cNvSpPr txBox="1"/>
          <p:nvPr/>
        </p:nvSpPr>
        <p:spPr>
          <a:xfrm>
            <a:off x="3518959" y="1596143"/>
            <a:ext cx="15684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61D6FF"/>
                </a:solidFill>
                <a:latin typeface="Sorts Mill Goudy"/>
                <a:ea typeface="Sorts Mill Goudy"/>
                <a:cs typeface="Sorts Mill Goudy"/>
                <a:sym typeface="Sorts Mill Goudy"/>
              </a:rPr>
              <a:t>If you did not build a large shelter, you freeze to death.</a:t>
            </a:r>
            <a:endParaRPr sz="1200" b="1">
              <a:solidFill>
                <a:srgbClr val="61D6FF"/>
              </a:solidFill>
              <a:latin typeface="Sorts Mill Goudy"/>
              <a:ea typeface="Sorts Mill Goudy"/>
              <a:cs typeface="Sorts Mill Goudy"/>
              <a:sym typeface="Sorts Mill Goudy"/>
            </a:endParaRPr>
          </a:p>
        </p:txBody>
      </p:sp>
      <p:sp>
        <p:nvSpPr>
          <p:cNvPr id="460" name="Google Shape;460;p56"/>
          <p:cNvSpPr txBox="1"/>
          <p:nvPr/>
        </p:nvSpPr>
        <p:spPr>
          <a:xfrm>
            <a:off x="5412317" y="1609721"/>
            <a:ext cx="1749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61D6FF"/>
                </a:solidFill>
                <a:latin typeface="Sorts Mill Goudy"/>
                <a:ea typeface="Sorts Mill Goudy"/>
                <a:cs typeface="Sorts Mill Goudy"/>
                <a:sym typeface="Sorts Mill Goudy"/>
              </a:rPr>
              <a:t>If you did not sharpen a fishing spear, you starve to death</a:t>
            </a:r>
            <a:endParaRPr sz="1200" b="1">
              <a:solidFill>
                <a:srgbClr val="61D6FF"/>
              </a:solidFill>
              <a:latin typeface="Sorts Mill Goudy"/>
              <a:ea typeface="Sorts Mill Goudy"/>
              <a:cs typeface="Sorts Mill Goudy"/>
              <a:sym typeface="Sorts Mill Goudy"/>
            </a:endParaRPr>
          </a:p>
        </p:txBody>
      </p:sp>
      <p:sp>
        <p:nvSpPr>
          <p:cNvPr id="461" name="Google Shape;461;p56"/>
          <p:cNvSpPr txBox="1"/>
          <p:nvPr/>
        </p:nvSpPr>
        <p:spPr>
          <a:xfrm>
            <a:off x="1558393" y="699827"/>
            <a:ext cx="1747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FF00"/>
                </a:solidFill>
                <a:latin typeface="Sorts Mill Goudy"/>
                <a:ea typeface="Sorts Mill Goudy"/>
                <a:cs typeface="Sorts Mill Goudy"/>
                <a:sym typeface="Sorts Mill Goudy"/>
              </a:rPr>
              <a:t>The weather is perfect, if you built a raft, you sailed to Hawai’i.</a:t>
            </a:r>
            <a:endParaRPr sz="1200" b="1">
              <a:solidFill>
                <a:srgbClr val="FFFF00"/>
              </a:solidFill>
              <a:latin typeface="Sorts Mill Goudy"/>
              <a:ea typeface="Sorts Mill Goudy"/>
              <a:cs typeface="Sorts Mill Goudy"/>
              <a:sym typeface="Sorts Mill Goudy"/>
            </a:endParaRPr>
          </a:p>
        </p:txBody>
      </p:sp>
      <p:sp>
        <p:nvSpPr>
          <p:cNvPr id="462" name="Google Shape;462;p56"/>
          <p:cNvSpPr txBox="1"/>
          <p:nvPr/>
        </p:nvSpPr>
        <p:spPr>
          <a:xfrm>
            <a:off x="1583268" y="4345052"/>
            <a:ext cx="17181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000"/>
                </a:solidFill>
                <a:latin typeface="Sorts Mill Goudy"/>
                <a:ea typeface="Sorts Mill Goudy"/>
                <a:cs typeface="Sorts Mill Goudy"/>
                <a:sym typeface="Sorts Mill Goudy"/>
              </a:rPr>
              <a:t>The weather is perfect, if you built a raft you sailed to Mexico.</a:t>
            </a:r>
            <a:endParaRPr sz="1200" b="1">
              <a:solidFill>
                <a:srgbClr val="FFC000"/>
              </a:solidFill>
              <a:latin typeface="Sorts Mill Goudy"/>
              <a:ea typeface="Sorts Mill Goudy"/>
              <a:cs typeface="Sorts Mill Goudy"/>
              <a:sym typeface="Sorts Mill Goudy"/>
            </a:endParaRPr>
          </a:p>
        </p:txBody>
      </p:sp>
      <p:sp>
        <p:nvSpPr>
          <p:cNvPr id="463" name="Google Shape;463;p56"/>
          <p:cNvSpPr txBox="1"/>
          <p:nvPr/>
        </p:nvSpPr>
        <p:spPr>
          <a:xfrm>
            <a:off x="1573743" y="2517851"/>
            <a:ext cx="1747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92D050"/>
                </a:solidFill>
                <a:latin typeface="Sorts Mill Goudy"/>
                <a:ea typeface="Sorts Mill Goudy"/>
                <a:cs typeface="Sorts Mill Goudy"/>
                <a:sym typeface="Sorts Mill Goudy"/>
              </a:rPr>
              <a:t>The weather is stormy. If you built a raft, you drowned.</a:t>
            </a:r>
            <a:endParaRPr sz="1200" b="1">
              <a:solidFill>
                <a:srgbClr val="92D050"/>
              </a:solidFill>
              <a:latin typeface="Sorts Mill Goudy"/>
              <a:ea typeface="Sorts Mill Goudy"/>
              <a:cs typeface="Sorts Mill Goudy"/>
              <a:sym typeface="Sorts Mill Goudy"/>
            </a:endParaRPr>
          </a:p>
        </p:txBody>
      </p:sp>
      <p:sp>
        <p:nvSpPr>
          <p:cNvPr id="464" name="Google Shape;464;p56"/>
          <p:cNvSpPr txBox="1"/>
          <p:nvPr/>
        </p:nvSpPr>
        <p:spPr>
          <a:xfrm>
            <a:off x="3423706" y="648506"/>
            <a:ext cx="17478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FF00"/>
                </a:solidFill>
                <a:latin typeface="Sorts Mill Goudy"/>
                <a:ea typeface="Sorts Mill Goudy"/>
                <a:cs typeface="Sorts Mill Goudy"/>
                <a:sym typeface="Sorts Mill Goudy"/>
              </a:rPr>
              <a:t>A plane flies at night. If you built any fire or a large help sign, you are rescued.</a:t>
            </a:r>
            <a:endParaRPr sz="1200" b="1">
              <a:solidFill>
                <a:srgbClr val="FFFF00"/>
              </a:solidFill>
              <a:latin typeface="Sorts Mill Goudy"/>
              <a:ea typeface="Sorts Mill Goudy"/>
              <a:cs typeface="Sorts Mill Goudy"/>
              <a:sym typeface="Sorts Mill Goudy"/>
            </a:endParaRPr>
          </a:p>
        </p:txBody>
      </p:sp>
      <p:sp>
        <p:nvSpPr>
          <p:cNvPr id="465" name="Google Shape;465;p56"/>
          <p:cNvSpPr txBox="1"/>
          <p:nvPr/>
        </p:nvSpPr>
        <p:spPr>
          <a:xfrm>
            <a:off x="3471860" y="2438765"/>
            <a:ext cx="1747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92D050"/>
                </a:solidFill>
                <a:latin typeface="Sorts Mill Goudy"/>
                <a:ea typeface="Sorts Mill Goudy"/>
                <a:cs typeface="Sorts Mill Goudy"/>
                <a:sym typeface="Sorts Mill Goudy"/>
              </a:rPr>
              <a:t>A plane flies during the day. If you built any help sign, you are rescued.</a:t>
            </a:r>
            <a:endParaRPr sz="1200" b="1">
              <a:solidFill>
                <a:srgbClr val="92D050"/>
              </a:solidFill>
              <a:latin typeface="Sorts Mill Goudy"/>
              <a:ea typeface="Sorts Mill Goudy"/>
              <a:cs typeface="Sorts Mill Goudy"/>
              <a:sym typeface="Sorts Mill Goudy"/>
            </a:endParaRPr>
          </a:p>
        </p:txBody>
      </p:sp>
      <p:sp>
        <p:nvSpPr>
          <p:cNvPr id="466" name="Google Shape;466;p56"/>
          <p:cNvSpPr txBox="1"/>
          <p:nvPr/>
        </p:nvSpPr>
        <p:spPr>
          <a:xfrm>
            <a:off x="1515004" y="3482325"/>
            <a:ext cx="1747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CFF"/>
                </a:solidFill>
                <a:latin typeface="Sorts Mill Goudy"/>
                <a:ea typeface="Sorts Mill Goudy"/>
                <a:cs typeface="Sorts Mill Goudy"/>
                <a:sym typeface="Sorts Mill Goudy"/>
              </a:rPr>
              <a:t>A tiger attacks you. If you don’t have a large spear, you are eaten.</a:t>
            </a:r>
            <a:endParaRPr sz="1200" b="1">
              <a:solidFill>
                <a:srgbClr val="FFCCFF"/>
              </a:solidFill>
              <a:latin typeface="Sorts Mill Goudy"/>
              <a:ea typeface="Sorts Mill Goudy"/>
              <a:cs typeface="Sorts Mill Goudy"/>
              <a:sym typeface="Sorts Mill Goudy"/>
            </a:endParaRPr>
          </a:p>
        </p:txBody>
      </p:sp>
      <p:sp>
        <p:nvSpPr>
          <p:cNvPr id="467" name="Google Shape;467;p56"/>
          <p:cNvSpPr txBox="1"/>
          <p:nvPr/>
        </p:nvSpPr>
        <p:spPr>
          <a:xfrm>
            <a:off x="3452546" y="3432932"/>
            <a:ext cx="17478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CFF"/>
                </a:solidFill>
                <a:latin typeface="Sorts Mill Goudy"/>
                <a:ea typeface="Sorts Mill Goudy"/>
                <a:cs typeface="Sorts Mill Goudy"/>
                <a:sym typeface="Sorts Mill Goudy"/>
              </a:rPr>
              <a:t>It is extremely hot. If you did not build any shelter, you die of heatstroke.</a:t>
            </a:r>
            <a:endParaRPr sz="1200" b="1">
              <a:solidFill>
                <a:srgbClr val="FFCCFF"/>
              </a:solidFill>
              <a:latin typeface="Sorts Mill Goudy"/>
              <a:ea typeface="Sorts Mill Goudy"/>
              <a:cs typeface="Sorts Mill Goudy"/>
              <a:sym typeface="Sorts Mill Goudy"/>
            </a:endParaRPr>
          </a:p>
        </p:txBody>
      </p:sp>
      <p:sp>
        <p:nvSpPr>
          <p:cNvPr id="468" name="Google Shape;468;p56"/>
          <p:cNvSpPr txBox="1"/>
          <p:nvPr/>
        </p:nvSpPr>
        <p:spPr>
          <a:xfrm>
            <a:off x="5365216" y="635804"/>
            <a:ext cx="17478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FF00"/>
                </a:solidFill>
                <a:latin typeface="Sorts Mill Goudy"/>
                <a:ea typeface="Sorts Mill Goudy"/>
                <a:cs typeface="Sorts Mill Goudy"/>
                <a:sym typeface="Sorts Mill Goudy"/>
              </a:rPr>
              <a:t>It is extremely hot. If you did not build any shelter, you die of heatstroke.</a:t>
            </a:r>
            <a:endParaRPr sz="1200" b="1">
              <a:solidFill>
                <a:srgbClr val="FFFF00"/>
              </a:solidFill>
              <a:latin typeface="Sorts Mill Goudy"/>
              <a:ea typeface="Sorts Mill Goudy"/>
              <a:cs typeface="Sorts Mill Goudy"/>
              <a:sym typeface="Sorts Mill Goudy"/>
            </a:endParaRPr>
          </a:p>
        </p:txBody>
      </p:sp>
      <p:sp>
        <p:nvSpPr>
          <p:cNvPr id="469" name="Google Shape;469;p56"/>
          <p:cNvSpPr txBox="1"/>
          <p:nvPr/>
        </p:nvSpPr>
        <p:spPr>
          <a:xfrm>
            <a:off x="3459688" y="4334918"/>
            <a:ext cx="1747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000"/>
                </a:solidFill>
                <a:latin typeface="Sorts Mill Goudy"/>
                <a:ea typeface="Sorts Mill Goudy"/>
                <a:cs typeface="Sorts Mill Goudy"/>
                <a:sym typeface="Sorts Mill Goudy"/>
              </a:rPr>
              <a:t>A jaguar attacks you. If you don’t have a large spear, you are eaten.</a:t>
            </a:r>
            <a:endParaRPr sz="1200" b="1">
              <a:solidFill>
                <a:srgbClr val="FFC000"/>
              </a:solidFill>
              <a:latin typeface="Sorts Mill Goudy"/>
              <a:ea typeface="Sorts Mill Goudy"/>
              <a:cs typeface="Sorts Mill Goudy"/>
              <a:sym typeface="Sorts Mill Goudy"/>
            </a:endParaRPr>
          </a:p>
        </p:txBody>
      </p:sp>
      <p:sp>
        <p:nvSpPr>
          <p:cNvPr id="470" name="Google Shape;470;p56"/>
          <p:cNvSpPr txBox="1"/>
          <p:nvPr/>
        </p:nvSpPr>
        <p:spPr>
          <a:xfrm>
            <a:off x="5375798" y="3392463"/>
            <a:ext cx="1747800" cy="808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CFF"/>
                </a:solidFill>
                <a:latin typeface="Sorts Mill Goudy"/>
                <a:ea typeface="Sorts Mill Goudy"/>
                <a:cs typeface="Sorts Mill Goudy"/>
                <a:sym typeface="Sorts Mill Goudy"/>
              </a:rPr>
              <a:t>A plane flies at night. If you built any fire or a large help sign, you are rescued.</a:t>
            </a:r>
            <a:endParaRPr sz="1200" b="1">
              <a:solidFill>
                <a:srgbClr val="FFCCFF"/>
              </a:solidFill>
              <a:latin typeface="Sorts Mill Goudy"/>
              <a:ea typeface="Sorts Mill Goudy"/>
              <a:cs typeface="Sorts Mill Goudy"/>
              <a:sym typeface="Sorts Mill Goudy"/>
            </a:endParaRPr>
          </a:p>
        </p:txBody>
      </p:sp>
      <p:sp>
        <p:nvSpPr>
          <p:cNvPr id="471" name="Google Shape;471;p56"/>
          <p:cNvSpPr txBox="1"/>
          <p:nvPr/>
        </p:nvSpPr>
        <p:spPr>
          <a:xfrm>
            <a:off x="5413900" y="4295825"/>
            <a:ext cx="1747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FFC000"/>
                </a:solidFill>
                <a:latin typeface="Sorts Mill Goudy"/>
                <a:ea typeface="Sorts Mill Goudy"/>
                <a:cs typeface="Sorts Mill Goudy"/>
                <a:sym typeface="Sorts Mill Goudy"/>
              </a:rPr>
              <a:t>A plane flies during the day. If you built any help sign, you are rescued.</a:t>
            </a:r>
            <a:endParaRPr sz="1200" b="1">
              <a:solidFill>
                <a:srgbClr val="FFC000"/>
              </a:solidFill>
              <a:latin typeface="Sorts Mill Goudy"/>
              <a:ea typeface="Sorts Mill Goudy"/>
              <a:cs typeface="Sorts Mill Goudy"/>
              <a:sym typeface="Sorts Mill Goudy"/>
            </a:endParaRPr>
          </a:p>
        </p:txBody>
      </p:sp>
      <p:sp>
        <p:nvSpPr>
          <p:cNvPr id="472" name="Google Shape;472;p56"/>
          <p:cNvSpPr txBox="1"/>
          <p:nvPr/>
        </p:nvSpPr>
        <p:spPr>
          <a:xfrm>
            <a:off x="5472643" y="2527537"/>
            <a:ext cx="1749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92D050"/>
                </a:solidFill>
                <a:latin typeface="Sorts Mill Goudy"/>
                <a:ea typeface="Sorts Mill Goudy"/>
                <a:cs typeface="Sorts Mill Goudy"/>
                <a:sym typeface="Sorts Mill Goudy"/>
              </a:rPr>
              <a:t>If you did not sharpen a fishing spear, you starve to death</a:t>
            </a:r>
            <a:endParaRPr sz="1200" b="1">
              <a:solidFill>
                <a:srgbClr val="92D05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7"/>
          <p:cNvSpPr txBox="1">
            <a:spLocks noGrp="1"/>
          </p:cNvSpPr>
          <p:nvPr>
            <p:ph type="body" idx="1"/>
          </p:nvPr>
        </p:nvSpPr>
        <p:spPr>
          <a:xfrm>
            <a:off x="3158068" y="756281"/>
            <a:ext cx="5949600" cy="4118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0" lvl="0" indent="-215900" algn="l" rtl="0">
              <a:lnSpc>
                <a:spcPct val="110000"/>
              </a:lnSpc>
              <a:spcBef>
                <a:spcPts val="0"/>
              </a:spcBef>
              <a:spcAft>
                <a:spcPts val="0"/>
              </a:spcAft>
              <a:buSzPts val="1400"/>
              <a:buChar char="◈"/>
            </a:pPr>
            <a:r>
              <a:rPr lang="en" sz="2000">
                <a:solidFill>
                  <a:srgbClr val="FFFF00"/>
                </a:solidFill>
              </a:rPr>
              <a:t>You all had a limited amount of resources but you had to choose which one to prioritize. Some of you survived, some of you didn’t. </a:t>
            </a:r>
            <a:endParaRPr sz="1600"/>
          </a:p>
          <a:p>
            <a:pPr marL="254000" lvl="0" indent="-215900" algn="l" rtl="0">
              <a:lnSpc>
                <a:spcPct val="110000"/>
              </a:lnSpc>
              <a:spcBef>
                <a:spcPts val="900"/>
              </a:spcBef>
              <a:spcAft>
                <a:spcPts val="0"/>
              </a:spcAft>
              <a:buSzPts val="1400"/>
              <a:buChar char="◈"/>
            </a:pPr>
            <a:r>
              <a:rPr lang="en" sz="2000">
                <a:solidFill>
                  <a:srgbClr val="61D6FF"/>
                </a:solidFill>
              </a:rPr>
              <a:t>This is similar to how the economy works. Nobody has infinite money so they have to choose what to spend their money on. Some countries get rich and some countries get poor. Sometimes it’s a result of luck and sometimes it’s a result of their choices. </a:t>
            </a:r>
            <a:endParaRPr sz="1600"/>
          </a:p>
          <a:p>
            <a:pPr marL="254000" lvl="0" indent="-215900" algn="l" rtl="0">
              <a:lnSpc>
                <a:spcPct val="110000"/>
              </a:lnSpc>
              <a:spcBef>
                <a:spcPts val="900"/>
              </a:spcBef>
              <a:spcAft>
                <a:spcPts val="0"/>
              </a:spcAft>
              <a:buSzPts val="1400"/>
              <a:buChar char="◈"/>
            </a:pPr>
            <a:r>
              <a:rPr lang="en" sz="2000">
                <a:solidFill>
                  <a:srgbClr val="92D050"/>
                </a:solidFill>
              </a:rPr>
              <a:t>Economics is about choices of what to do with limited resources. It can also help us understand strange events that happen in our world such as…</a:t>
            </a:r>
            <a:endParaRPr sz="1600"/>
          </a:p>
        </p:txBody>
      </p:sp>
      <p:sp>
        <p:nvSpPr>
          <p:cNvPr id="478" name="Google Shape;478;p57"/>
          <p:cNvSpPr txBox="1"/>
          <p:nvPr/>
        </p:nvSpPr>
        <p:spPr>
          <a:xfrm>
            <a:off x="2382" y="-68558"/>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Economics is like a Deserted Island</a:t>
            </a:r>
            <a:endParaRPr sz="1100"/>
          </a:p>
        </p:txBody>
      </p:sp>
      <p:pic>
        <p:nvPicPr>
          <p:cNvPr id="479" name="Google Shape;479;p57"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480" name="Google Shape;480;p57"/>
          <p:cNvPicPr preferRelativeResize="0"/>
          <p:nvPr/>
        </p:nvPicPr>
        <p:blipFill rotWithShape="1">
          <a:blip r:embed="rId4">
            <a:alphaModFix/>
          </a:blip>
          <a:srcRect l="41943" r="5658"/>
          <a:stretch/>
        </p:blipFill>
        <p:spPr>
          <a:xfrm>
            <a:off x="203201" y="842829"/>
            <a:ext cx="2954867" cy="41178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8"/>
          <p:cNvSpPr txBox="1"/>
          <p:nvPr/>
        </p:nvSpPr>
        <p:spPr>
          <a:xfrm>
            <a:off x="138131"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Are these people rich or poor?</a:t>
            </a:r>
            <a:endParaRPr sz="1100" b="1"/>
          </a:p>
        </p:txBody>
      </p:sp>
      <p:pic>
        <p:nvPicPr>
          <p:cNvPr id="486" name="Google Shape;486;p5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487" name="Google Shape;487;p58"/>
          <p:cNvPicPr preferRelativeResize="0"/>
          <p:nvPr/>
        </p:nvPicPr>
        <p:blipFill rotWithShape="1">
          <a:blip r:embed="rId4">
            <a:alphaModFix/>
          </a:blip>
          <a:srcRect/>
          <a:stretch/>
        </p:blipFill>
        <p:spPr>
          <a:xfrm>
            <a:off x="138131" y="778933"/>
            <a:ext cx="3086656" cy="4229100"/>
          </a:xfrm>
          <a:prstGeom prst="rect">
            <a:avLst/>
          </a:prstGeom>
          <a:noFill/>
          <a:ln>
            <a:noFill/>
          </a:ln>
        </p:spPr>
      </p:pic>
      <p:pic>
        <p:nvPicPr>
          <p:cNvPr id="488" name="Google Shape;488;p58"/>
          <p:cNvPicPr preferRelativeResize="0"/>
          <p:nvPr/>
        </p:nvPicPr>
        <p:blipFill rotWithShape="1">
          <a:blip r:embed="rId5">
            <a:alphaModFix/>
          </a:blip>
          <a:srcRect t="1797" r="19276"/>
          <a:stretch/>
        </p:blipFill>
        <p:spPr>
          <a:xfrm>
            <a:off x="3374794" y="778931"/>
            <a:ext cx="2162407" cy="4229103"/>
          </a:xfrm>
          <a:prstGeom prst="rect">
            <a:avLst/>
          </a:prstGeom>
          <a:noFill/>
          <a:ln>
            <a:noFill/>
          </a:ln>
        </p:spPr>
      </p:pic>
      <p:pic>
        <p:nvPicPr>
          <p:cNvPr id="489" name="Google Shape;489;p58"/>
          <p:cNvPicPr preferRelativeResize="0"/>
          <p:nvPr/>
        </p:nvPicPr>
        <p:blipFill rotWithShape="1">
          <a:blip r:embed="rId6">
            <a:alphaModFix/>
          </a:blip>
          <a:srcRect l="12422" r="13591"/>
          <a:stretch/>
        </p:blipFill>
        <p:spPr>
          <a:xfrm>
            <a:off x="5687208" y="778931"/>
            <a:ext cx="3318660" cy="42291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body" idx="1"/>
          </p:nvPr>
        </p:nvSpPr>
        <p:spPr>
          <a:xfrm>
            <a:off x="4089400" y="621227"/>
            <a:ext cx="50295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b="1"/>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create factual, conceptual, and debatable questions to investigate a real business.</a:t>
            </a:r>
            <a:endParaRPr b="1"/>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follow an action plan and systematically record my information.</a:t>
            </a:r>
            <a:endParaRPr b="1"/>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present my findings in a logical manner.</a:t>
            </a:r>
            <a:endParaRPr b="1"/>
          </a:p>
          <a:p>
            <a:pPr marL="254000" lvl="0" indent="-114300" algn="l" rtl="0">
              <a:lnSpc>
                <a:spcPct val="110000"/>
              </a:lnSpc>
              <a:spcBef>
                <a:spcPts val="900"/>
              </a:spcBef>
              <a:spcAft>
                <a:spcPts val="0"/>
              </a:spcAft>
              <a:buSzPts val="1700"/>
              <a:buFont typeface="Noto Sans Symbols"/>
              <a:buNone/>
            </a:pPr>
            <a:endParaRPr sz="2400" b="1">
              <a:solidFill>
                <a:srgbClr val="FFCCFF"/>
              </a:solidFill>
            </a:endParaRPr>
          </a:p>
        </p:txBody>
      </p:sp>
      <p:pic>
        <p:nvPicPr>
          <p:cNvPr id="209" name="Google Shape;209;p34" descr="Download Free png Chalk Line Png (98+ images in Collection) Page 3 -  DLPNG.com"/>
          <p:cNvPicPr preferRelativeResize="0"/>
          <p:nvPr/>
        </p:nvPicPr>
        <p:blipFill rotWithShape="1">
          <a:blip r:embed="rId3">
            <a:alphaModFix/>
          </a:blip>
          <a:srcRect l="47767" t="42442" b="42732"/>
          <a:stretch/>
        </p:blipFill>
        <p:spPr>
          <a:xfrm rot="5400000">
            <a:off x="1454592" y="2810321"/>
            <a:ext cx="4783840" cy="485775"/>
          </a:xfrm>
          <a:prstGeom prst="rect">
            <a:avLst/>
          </a:prstGeom>
          <a:noFill/>
          <a:ln>
            <a:noFill/>
          </a:ln>
        </p:spPr>
      </p:pic>
      <p:pic>
        <p:nvPicPr>
          <p:cNvPr id="210" name="Google Shape;210;p3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11" name="Google Shape;211;p3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212" name="Google Shape;212;p34"/>
          <p:cNvSpPr txBox="1"/>
          <p:nvPr/>
        </p:nvSpPr>
        <p:spPr>
          <a:xfrm>
            <a:off x="-1" y="643296"/>
            <a:ext cx="38016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b="1" i="0" u="none" strike="noStrike" cap="none">
                <a:solidFill>
                  <a:srgbClr val="FFFF00"/>
                </a:solidFill>
                <a:latin typeface="Sorts Mill Goudy"/>
                <a:ea typeface="Sorts Mill Goudy"/>
                <a:cs typeface="Sorts Mill Goudy"/>
                <a:sym typeface="Sorts Mill Goudy"/>
              </a:rPr>
              <a:t>Inquiry Questions:</a:t>
            </a:r>
            <a:endParaRPr sz="1100" b="1"/>
          </a:p>
          <a:p>
            <a:pPr marL="254000" marR="0" lvl="0" indent="-222250" algn="l" rtl="0">
              <a:lnSpc>
                <a:spcPct val="110000"/>
              </a:lnSpc>
              <a:spcBef>
                <a:spcPts val="900"/>
              </a:spcBef>
              <a:spcAft>
                <a:spcPts val="0"/>
              </a:spcAft>
              <a:buClr>
                <a:schemeClr val="lt2"/>
              </a:buClr>
              <a:buSzPts val="1700"/>
              <a:buFont typeface="Noto Sans Symbols"/>
              <a:buChar char="◈"/>
            </a:pPr>
            <a:r>
              <a:rPr lang="en" sz="2400" b="1" i="0" u="none" strike="noStrike" cap="none">
                <a:solidFill>
                  <a:srgbClr val="FFFF00"/>
                </a:solidFill>
                <a:latin typeface="Sorts Mill Goudy"/>
                <a:ea typeface="Sorts Mill Goudy"/>
                <a:cs typeface="Sorts Mill Goudy"/>
                <a:sym typeface="Sorts Mill Goudy"/>
              </a:rPr>
              <a:t>How can I create research questions to investigate a real business?</a:t>
            </a:r>
            <a:endParaRPr sz="1100" b="1"/>
          </a:p>
          <a:p>
            <a:pPr marL="254000" marR="0" lvl="0" indent="-222250" algn="l" rtl="0">
              <a:lnSpc>
                <a:spcPct val="110000"/>
              </a:lnSpc>
              <a:spcBef>
                <a:spcPts val="900"/>
              </a:spcBef>
              <a:spcAft>
                <a:spcPts val="0"/>
              </a:spcAft>
              <a:buClr>
                <a:schemeClr val="lt2"/>
              </a:buClr>
              <a:buSzPts val="1700"/>
              <a:buFont typeface="Noto Sans Symbols"/>
              <a:buChar char="◈"/>
            </a:pPr>
            <a:r>
              <a:rPr lang="en" sz="2400" b="1" i="0" u="none" strike="noStrike" cap="none">
                <a:solidFill>
                  <a:srgbClr val="FFFF00"/>
                </a:solidFill>
                <a:latin typeface="Sorts Mill Goudy"/>
                <a:ea typeface="Sorts Mill Goudy"/>
                <a:cs typeface="Sorts Mill Goudy"/>
                <a:sym typeface="Sorts Mill Goudy"/>
              </a:rPr>
              <a:t>How can I follow my action plan and record my information?</a:t>
            </a:r>
            <a:endParaRPr sz="1100" b="1"/>
          </a:p>
          <a:p>
            <a:pPr marL="254000" marR="0" lvl="0" indent="-222250" algn="l" rtl="0">
              <a:lnSpc>
                <a:spcPct val="110000"/>
              </a:lnSpc>
              <a:spcBef>
                <a:spcPts val="900"/>
              </a:spcBef>
              <a:spcAft>
                <a:spcPts val="0"/>
              </a:spcAft>
              <a:buClr>
                <a:schemeClr val="lt2"/>
              </a:buClr>
              <a:buSzPts val="1700"/>
              <a:buFont typeface="Noto Sans Symbols"/>
              <a:buChar char="◈"/>
            </a:pPr>
            <a:r>
              <a:rPr lang="en" sz="2400" b="1" i="0" u="none" strike="noStrike" cap="none">
                <a:solidFill>
                  <a:srgbClr val="FFFF00"/>
                </a:solidFill>
                <a:latin typeface="Sorts Mill Goudy"/>
                <a:ea typeface="Sorts Mill Goudy"/>
                <a:cs typeface="Sorts Mill Goudy"/>
                <a:sym typeface="Sorts Mill Goudy"/>
              </a:rPr>
              <a:t>How can I present my findings?</a:t>
            </a:r>
            <a:endParaRPr sz="1100" b="1"/>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59"/>
          <p:cNvPicPr preferRelativeResize="0"/>
          <p:nvPr/>
        </p:nvPicPr>
        <p:blipFill rotWithShape="1">
          <a:blip r:embed="rId3">
            <a:alphaModFix/>
          </a:blip>
          <a:srcRect t="10144"/>
          <a:stretch/>
        </p:blipFill>
        <p:spPr>
          <a:xfrm>
            <a:off x="4174066" y="772451"/>
            <a:ext cx="4811448" cy="4208625"/>
          </a:xfrm>
          <a:prstGeom prst="rect">
            <a:avLst/>
          </a:prstGeom>
          <a:noFill/>
          <a:ln>
            <a:noFill/>
          </a:ln>
        </p:spPr>
      </p:pic>
      <p:pic>
        <p:nvPicPr>
          <p:cNvPr id="495" name="Google Shape;495;p59"/>
          <p:cNvPicPr preferRelativeResize="0"/>
          <p:nvPr/>
        </p:nvPicPr>
        <p:blipFill rotWithShape="1">
          <a:blip r:embed="rId4">
            <a:alphaModFix/>
          </a:blip>
          <a:srcRect/>
          <a:stretch/>
        </p:blipFill>
        <p:spPr>
          <a:xfrm>
            <a:off x="138131" y="772451"/>
            <a:ext cx="3866603" cy="2022227"/>
          </a:xfrm>
          <a:prstGeom prst="rect">
            <a:avLst/>
          </a:prstGeom>
          <a:noFill/>
          <a:ln>
            <a:noFill/>
          </a:ln>
        </p:spPr>
      </p:pic>
      <p:sp>
        <p:nvSpPr>
          <p:cNvPr id="496" name="Google Shape;496;p59"/>
          <p:cNvSpPr txBox="1"/>
          <p:nvPr/>
        </p:nvSpPr>
        <p:spPr>
          <a:xfrm>
            <a:off x="138131"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Why is this person a “starving billionaire”?</a:t>
            </a:r>
            <a:endParaRPr sz="1100"/>
          </a:p>
        </p:txBody>
      </p:sp>
      <p:pic>
        <p:nvPicPr>
          <p:cNvPr id="497" name="Google Shape;497;p59" descr="Download Free png Chalk Line Png (98+ images in Collection) Page 3 -  DLPNG.com"/>
          <p:cNvPicPr preferRelativeResize="0"/>
          <p:nvPr/>
        </p:nvPicPr>
        <p:blipFill rotWithShape="1">
          <a:blip r:embed="rId5">
            <a:alphaModFix/>
          </a:blip>
          <a:srcRect t="49181" b="48373"/>
          <a:stretch/>
        </p:blipFill>
        <p:spPr>
          <a:xfrm>
            <a:off x="-135749" y="621227"/>
            <a:ext cx="9415497" cy="80122"/>
          </a:xfrm>
          <a:prstGeom prst="rect">
            <a:avLst/>
          </a:prstGeom>
          <a:noFill/>
          <a:ln>
            <a:noFill/>
          </a:ln>
        </p:spPr>
      </p:pic>
      <p:pic>
        <p:nvPicPr>
          <p:cNvPr id="498" name="Google Shape;498;p59"/>
          <p:cNvPicPr preferRelativeResize="0"/>
          <p:nvPr/>
        </p:nvPicPr>
        <p:blipFill rotWithShape="1">
          <a:blip r:embed="rId6">
            <a:alphaModFix/>
          </a:blip>
          <a:srcRect l="3706" t="22285" r="5672" b="16809"/>
          <a:stretch/>
        </p:blipFill>
        <p:spPr>
          <a:xfrm>
            <a:off x="138132" y="2929467"/>
            <a:ext cx="3866600" cy="2022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0"/>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How do we measure the wealth of nations?</a:t>
            </a:r>
            <a:endParaRPr sz="1100"/>
          </a:p>
        </p:txBody>
      </p:sp>
      <p:pic>
        <p:nvPicPr>
          <p:cNvPr id="504" name="Google Shape;504;p6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05" name="Google Shape;505;p60"/>
          <p:cNvSpPr txBox="1"/>
          <p:nvPr/>
        </p:nvSpPr>
        <p:spPr>
          <a:xfrm>
            <a:off x="138132" y="701349"/>
            <a:ext cx="3798900" cy="4163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rgbClr val="FFFF00"/>
                </a:solidFill>
                <a:latin typeface="Sorts Mill Goudy"/>
                <a:ea typeface="Sorts Mill Goudy"/>
                <a:cs typeface="Sorts Mill Goudy"/>
                <a:sym typeface="Sorts Mill Goudy"/>
              </a:rPr>
              <a:t>GDP (Gross Domestic Product) =</a:t>
            </a:r>
            <a:endParaRPr sz="1000"/>
          </a:p>
          <a:p>
            <a:pPr marL="0" marR="0" lvl="0" indent="0" algn="l" rtl="0">
              <a:spcBef>
                <a:spcPts val="0"/>
              </a:spcBef>
              <a:spcAft>
                <a:spcPts val="0"/>
              </a:spcAft>
              <a:buNone/>
            </a:pPr>
            <a:r>
              <a:rPr lang="en" sz="1900">
                <a:solidFill>
                  <a:srgbClr val="FFFF00"/>
                </a:solidFill>
                <a:latin typeface="Sorts Mill Goudy"/>
                <a:ea typeface="Sorts Mill Goudy"/>
                <a:cs typeface="Sorts Mill Goudy"/>
                <a:sym typeface="Sorts Mill Goudy"/>
              </a:rPr>
              <a:t>Add up all of the money the country has.</a:t>
            </a:r>
            <a:endParaRPr sz="1000"/>
          </a:p>
          <a:p>
            <a:pPr marL="0" marR="0" lvl="0" indent="0" algn="l" rtl="0">
              <a:spcBef>
                <a:spcPts val="0"/>
              </a:spcBef>
              <a:spcAft>
                <a:spcPts val="0"/>
              </a:spcAft>
              <a:buNone/>
            </a:pPr>
            <a:endParaRPr sz="1900">
              <a:solidFill>
                <a:srgbClr val="FFFF00"/>
              </a:solidFill>
              <a:latin typeface="Sorts Mill Goudy"/>
              <a:ea typeface="Sorts Mill Goudy"/>
              <a:cs typeface="Sorts Mill Goudy"/>
              <a:sym typeface="Sorts Mill Goudy"/>
            </a:endParaRPr>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United States: $20.89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China: $14.72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Japan: $5.06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Germany: $3.85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United Kingdom: $2.67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India: $2.66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France: $2.63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Italy: $1.89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Canada: $1.64 trillion</a:t>
            </a:r>
            <a:endParaRPr sz="1000"/>
          </a:p>
          <a:p>
            <a:pPr marL="381000" marR="0" lvl="0" indent="-374650" algn="l" rtl="0">
              <a:spcBef>
                <a:spcPts val="0"/>
              </a:spcBef>
              <a:spcAft>
                <a:spcPts val="0"/>
              </a:spcAft>
              <a:buClr>
                <a:srgbClr val="FFFF00"/>
              </a:buClr>
              <a:buSzPts val="1900"/>
              <a:buFont typeface="Sorts Mill Goudy"/>
              <a:buAutoNum type="arabicPeriod"/>
            </a:pPr>
            <a:r>
              <a:rPr lang="en" sz="1900">
                <a:solidFill>
                  <a:srgbClr val="FFFF00"/>
                </a:solidFill>
                <a:latin typeface="Sorts Mill Goudy"/>
                <a:ea typeface="Sorts Mill Goudy"/>
                <a:cs typeface="Sorts Mill Goudy"/>
                <a:sym typeface="Sorts Mill Goudy"/>
              </a:rPr>
              <a:t>South Korea: $1.63 trillion</a:t>
            </a:r>
            <a:endParaRPr sz="1900">
              <a:solidFill>
                <a:srgbClr val="FFFF00"/>
              </a:solidFill>
              <a:latin typeface="Sorts Mill Goudy"/>
              <a:ea typeface="Sorts Mill Goudy"/>
              <a:cs typeface="Sorts Mill Goudy"/>
              <a:sym typeface="Sorts Mill Goudy"/>
            </a:endParaRPr>
          </a:p>
        </p:txBody>
      </p:sp>
      <p:sp>
        <p:nvSpPr>
          <p:cNvPr id="506" name="Google Shape;506;p60"/>
          <p:cNvSpPr txBox="1"/>
          <p:nvPr/>
        </p:nvSpPr>
        <p:spPr>
          <a:xfrm>
            <a:off x="4267201" y="701349"/>
            <a:ext cx="4876800" cy="4163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a:solidFill>
                  <a:srgbClr val="FFCCFF"/>
                </a:solidFill>
                <a:latin typeface="Sorts Mill Goudy"/>
                <a:ea typeface="Sorts Mill Goudy"/>
                <a:cs typeface="Sorts Mill Goudy"/>
                <a:sym typeface="Sorts Mill Goudy"/>
              </a:rPr>
              <a:t>GDP (Gross Domestic Product) per capita =</a:t>
            </a:r>
            <a:endParaRPr sz="1000"/>
          </a:p>
          <a:p>
            <a:pPr marL="0" marR="0" lvl="0" indent="0" algn="l" rtl="0">
              <a:spcBef>
                <a:spcPts val="0"/>
              </a:spcBef>
              <a:spcAft>
                <a:spcPts val="0"/>
              </a:spcAft>
              <a:buNone/>
            </a:pPr>
            <a:r>
              <a:rPr lang="en" sz="1900">
                <a:solidFill>
                  <a:srgbClr val="FFCCFF"/>
                </a:solidFill>
                <a:latin typeface="Sorts Mill Goudy"/>
                <a:ea typeface="Sorts Mill Goudy"/>
                <a:cs typeface="Sorts Mill Goudy"/>
                <a:sym typeface="Sorts Mill Goudy"/>
              </a:rPr>
              <a:t>Add up all of the money the country has and divide it by the population.</a:t>
            </a:r>
            <a:endParaRPr sz="1000"/>
          </a:p>
          <a:p>
            <a:pPr marL="0" marR="0" lvl="0" indent="0" algn="l" rtl="0">
              <a:spcBef>
                <a:spcPts val="0"/>
              </a:spcBef>
              <a:spcAft>
                <a:spcPts val="0"/>
              </a:spcAft>
              <a:buNone/>
            </a:pPr>
            <a:endParaRPr sz="1900">
              <a:solidFill>
                <a:srgbClr val="FFCCFF"/>
              </a:solidFill>
              <a:latin typeface="Sorts Mill Goudy"/>
              <a:ea typeface="Sorts Mill Goudy"/>
              <a:cs typeface="Sorts Mill Goudy"/>
              <a:sym typeface="Sorts Mill Goudy"/>
            </a:endParaRPr>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Qatar: $128,647</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Luxembourg: $107,641</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Singapore: $94,105</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Brunei: $79,003</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Ireland: $76,745</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United Arab Emirates: $74,035</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Kuwait: $72,096</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Switzerland: $66,307</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San Marino: $63,549</a:t>
            </a:r>
            <a:endParaRPr sz="1000"/>
          </a:p>
          <a:p>
            <a:pPr marL="381000" marR="0" lvl="0" indent="-374650" algn="l" rtl="0">
              <a:spcBef>
                <a:spcPts val="0"/>
              </a:spcBef>
              <a:spcAft>
                <a:spcPts val="0"/>
              </a:spcAft>
              <a:buClr>
                <a:srgbClr val="FFCCFF"/>
              </a:buClr>
              <a:buSzPts val="1900"/>
              <a:buFont typeface="Sorts Mill Goudy"/>
              <a:buAutoNum type="arabicPeriod"/>
            </a:pPr>
            <a:r>
              <a:rPr lang="en" sz="1900">
                <a:solidFill>
                  <a:srgbClr val="FFCCFF"/>
                </a:solidFill>
                <a:latin typeface="Sorts Mill Goudy"/>
                <a:ea typeface="Sorts Mill Goudy"/>
                <a:cs typeface="Sorts Mill Goudy"/>
                <a:sym typeface="Sorts Mill Goudy"/>
              </a:rPr>
              <a:t>Norway: $62,183</a:t>
            </a:r>
            <a:endParaRPr sz="1900">
              <a:solidFill>
                <a:srgbClr val="FFCCFF"/>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0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6">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6">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6">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6">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06">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6">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6">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06">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06">
                                            <p:txEl>
                                              <p:pRg st="9" end="9"/>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06">
                                            <p:txEl>
                                              <p:pRg st="10" end="1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06">
                                            <p:txEl>
                                              <p:pRg st="11" end="1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06">
                                            <p:txEl>
                                              <p:pRg st="12" end="12"/>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05">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05">
                                            <p:txEl>
                                              <p:pRg st="1" end="1"/>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5">
                                            <p:txEl>
                                              <p:pRg st="2" end="2"/>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05">
                                            <p:txEl>
                                              <p:pRg st="3" end="3"/>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05">
                                            <p:txEl>
                                              <p:pRg st="4" end="4"/>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05">
                                            <p:txEl>
                                              <p:pRg st="5" end="5"/>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05">
                                            <p:txEl>
                                              <p:pRg st="6" end="6"/>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05">
                                            <p:txEl>
                                              <p:pRg st="7" end="7"/>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05">
                                            <p:txEl>
                                              <p:pRg st="8" end="8"/>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505">
                                            <p:txEl>
                                              <p:pRg st="9" end="9"/>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05">
                                            <p:txEl>
                                              <p:pRg st="10" end="1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505">
                                            <p:txEl>
                                              <p:pRg st="11" end="11"/>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50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1"/>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Think, Pair, Share.</a:t>
            </a:r>
            <a:endParaRPr sz="1100"/>
          </a:p>
        </p:txBody>
      </p:sp>
      <p:pic>
        <p:nvPicPr>
          <p:cNvPr id="512" name="Google Shape;512;p61"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13" name="Google Shape;513;p61"/>
          <p:cNvSpPr txBox="1"/>
          <p:nvPr/>
        </p:nvSpPr>
        <p:spPr>
          <a:xfrm>
            <a:off x="222798" y="701349"/>
            <a:ext cx="3691500" cy="90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rgbClr val="FFFF00"/>
                </a:solidFill>
                <a:latin typeface="Sorts Mill Goudy"/>
                <a:ea typeface="Sorts Mill Goudy"/>
                <a:cs typeface="Sorts Mill Goudy"/>
                <a:sym typeface="Sorts Mill Goudy"/>
              </a:rPr>
              <a:t>In 1920, the United States banned alcohol. Do you think crime rates increased or decreased?</a:t>
            </a:r>
            <a:endParaRPr sz="1800">
              <a:solidFill>
                <a:srgbClr val="FFFF00"/>
              </a:solidFill>
              <a:latin typeface="Sorts Mill Goudy"/>
              <a:ea typeface="Sorts Mill Goudy"/>
              <a:cs typeface="Sorts Mill Goudy"/>
              <a:sym typeface="Sorts Mill Goudy"/>
            </a:endParaRPr>
          </a:p>
        </p:txBody>
      </p:sp>
      <p:sp>
        <p:nvSpPr>
          <p:cNvPr id="514" name="Google Shape;514;p61"/>
          <p:cNvSpPr txBox="1"/>
          <p:nvPr/>
        </p:nvSpPr>
        <p:spPr>
          <a:xfrm>
            <a:off x="4394200" y="732295"/>
            <a:ext cx="4196700" cy="854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a:solidFill>
                  <a:srgbClr val="FFCCFF"/>
                </a:solidFill>
                <a:latin typeface="Sorts Mill Goudy"/>
                <a:ea typeface="Sorts Mill Goudy"/>
                <a:cs typeface="Sorts Mill Goudy"/>
                <a:sym typeface="Sorts Mill Goudy"/>
              </a:rPr>
              <a:t>In Finland, a man was caught speeding his car and had to pay over 100,000 euro fine. What happened to his life afterwards?</a:t>
            </a:r>
            <a:endParaRPr sz="1700">
              <a:solidFill>
                <a:srgbClr val="FFCCFF"/>
              </a:solidFill>
              <a:latin typeface="Sorts Mill Goudy"/>
              <a:ea typeface="Sorts Mill Goudy"/>
              <a:cs typeface="Sorts Mill Goudy"/>
              <a:sym typeface="Sorts Mill Goudy"/>
            </a:endParaRPr>
          </a:p>
        </p:txBody>
      </p:sp>
      <p:pic>
        <p:nvPicPr>
          <p:cNvPr id="515" name="Google Shape;515;p61"/>
          <p:cNvPicPr preferRelativeResize="0"/>
          <p:nvPr/>
        </p:nvPicPr>
        <p:blipFill rotWithShape="1">
          <a:blip r:embed="rId4">
            <a:alphaModFix/>
          </a:blip>
          <a:srcRect/>
          <a:stretch/>
        </p:blipFill>
        <p:spPr>
          <a:xfrm>
            <a:off x="222798" y="1670713"/>
            <a:ext cx="3564464" cy="2971869"/>
          </a:xfrm>
          <a:prstGeom prst="rect">
            <a:avLst/>
          </a:prstGeom>
          <a:noFill/>
          <a:ln>
            <a:noFill/>
          </a:ln>
        </p:spPr>
      </p:pic>
      <p:sp>
        <p:nvSpPr>
          <p:cNvPr id="516" name="Google Shape;516;p61"/>
          <p:cNvSpPr txBox="1"/>
          <p:nvPr/>
        </p:nvSpPr>
        <p:spPr>
          <a:xfrm>
            <a:off x="207197" y="4684989"/>
            <a:ext cx="36915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rgbClr val="FFFF00"/>
                </a:solidFill>
                <a:latin typeface="Sorts Mill Goudy"/>
                <a:ea typeface="Sorts Mill Goudy"/>
                <a:cs typeface="Sorts Mill Goudy"/>
                <a:sym typeface="Sorts Mill Goudy"/>
              </a:rPr>
              <a:t>The crime increased! But why?</a:t>
            </a:r>
            <a:endParaRPr sz="1800">
              <a:solidFill>
                <a:srgbClr val="FFFF00"/>
              </a:solidFill>
              <a:latin typeface="Sorts Mill Goudy"/>
              <a:ea typeface="Sorts Mill Goudy"/>
              <a:cs typeface="Sorts Mill Goudy"/>
              <a:sym typeface="Sorts Mill Goudy"/>
            </a:endParaRPr>
          </a:p>
        </p:txBody>
      </p:sp>
      <p:pic>
        <p:nvPicPr>
          <p:cNvPr id="517" name="Google Shape;517;p61" descr="Finland: Speeding millionaire gets 54,000-euro fine - BBC News"/>
          <p:cNvPicPr preferRelativeResize="0"/>
          <p:nvPr/>
        </p:nvPicPr>
        <p:blipFill rotWithShape="1">
          <a:blip r:embed="rId5">
            <a:alphaModFix/>
          </a:blip>
          <a:srcRect l="9698"/>
          <a:stretch/>
        </p:blipFill>
        <p:spPr>
          <a:xfrm>
            <a:off x="4107148" y="1670713"/>
            <a:ext cx="4770906" cy="2971871"/>
          </a:xfrm>
          <a:prstGeom prst="rect">
            <a:avLst/>
          </a:prstGeom>
          <a:noFill/>
          <a:ln>
            <a:noFill/>
          </a:ln>
        </p:spPr>
      </p:pic>
      <p:sp>
        <p:nvSpPr>
          <p:cNvPr id="518" name="Google Shape;518;p61"/>
          <p:cNvSpPr txBox="1"/>
          <p:nvPr/>
        </p:nvSpPr>
        <p:spPr>
          <a:xfrm>
            <a:off x="3898663" y="4680755"/>
            <a:ext cx="51726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rgbClr val="FFCCFF"/>
                </a:solidFill>
                <a:latin typeface="Sorts Mill Goudy"/>
                <a:ea typeface="Sorts Mill Goudy"/>
                <a:cs typeface="Sorts Mill Goudy"/>
                <a:sym typeface="Sorts Mill Goudy"/>
              </a:rPr>
              <a:t>Nothing, his life carried on as normal. But how?</a:t>
            </a:r>
            <a:endParaRPr sz="1800">
              <a:solidFill>
                <a:srgbClr val="FFCCFF"/>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2"/>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Think, Pair, Share.</a:t>
            </a:r>
            <a:endParaRPr sz="1100"/>
          </a:p>
        </p:txBody>
      </p:sp>
      <p:pic>
        <p:nvPicPr>
          <p:cNvPr id="524" name="Google Shape;524;p6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25" name="Google Shape;525;p62"/>
          <p:cNvSpPr txBox="1"/>
          <p:nvPr/>
        </p:nvSpPr>
        <p:spPr>
          <a:xfrm>
            <a:off x="375198" y="701349"/>
            <a:ext cx="36915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a:solidFill>
                  <a:srgbClr val="FFFF00"/>
                </a:solidFill>
                <a:latin typeface="Sorts Mill Goudy"/>
                <a:ea typeface="Sorts Mill Goudy"/>
                <a:cs typeface="Sorts Mill Goudy"/>
                <a:sym typeface="Sorts Mill Goudy"/>
              </a:rPr>
              <a:t>Why is money </a:t>
            </a:r>
            <a:endParaRPr sz="1000"/>
          </a:p>
          <a:p>
            <a:pPr marL="0" marR="0" lvl="0" indent="0" algn="ctr" rtl="0">
              <a:spcBef>
                <a:spcPts val="0"/>
              </a:spcBef>
              <a:spcAft>
                <a:spcPts val="0"/>
              </a:spcAft>
              <a:buNone/>
            </a:pPr>
            <a:r>
              <a:rPr lang="en" sz="1700">
                <a:solidFill>
                  <a:srgbClr val="FFFF00"/>
                </a:solidFill>
                <a:latin typeface="Sorts Mill Goudy"/>
                <a:ea typeface="Sorts Mill Goudy"/>
                <a:cs typeface="Sorts Mill Goudy"/>
                <a:sym typeface="Sorts Mill Goudy"/>
              </a:rPr>
              <a:t>valuable?</a:t>
            </a:r>
            <a:endParaRPr sz="1700">
              <a:solidFill>
                <a:srgbClr val="FFFF00"/>
              </a:solidFill>
              <a:latin typeface="Sorts Mill Goudy"/>
              <a:ea typeface="Sorts Mill Goudy"/>
              <a:cs typeface="Sorts Mill Goudy"/>
              <a:sym typeface="Sorts Mill Goudy"/>
            </a:endParaRPr>
          </a:p>
        </p:txBody>
      </p:sp>
      <p:sp>
        <p:nvSpPr>
          <p:cNvPr id="526" name="Google Shape;526;p62"/>
          <p:cNvSpPr txBox="1"/>
          <p:nvPr/>
        </p:nvSpPr>
        <p:spPr>
          <a:xfrm>
            <a:off x="4530082" y="732295"/>
            <a:ext cx="41967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a:solidFill>
                  <a:srgbClr val="FFCCFF"/>
                </a:solidFill>
                <a:latin typeface="Sorts Mill Goudy"/>
                <a:ea typeface="Sorts Mill Goudy"/>
                <a:cs typeface="Sorts Mill Goudy"/>
                <a:sym typeface="Sorts Mill Goudy"/>
              </a:rPr>
              <a:t>What do you think is expected to become even more expensive than oil in the future?</a:t>
            </a:r>
            <a:endParaRPr sz="1700">
              <a:solidFill>
                <a:srgbClr val="FFCCFF"/>
              </a:solidFill>
              <a:latin typeface="Sorts Mill Goudy"/>
              <a:ea typeface="Sorts Mill Goudy"/>
              <a:cs typeface="Sorts Mill Goudy"/>
              <a:sym typeface="Sorts Mill Goudy"/>
            </a:endParaRPr>
          </a:p>
        </p:txBody>
      </p:sp>
      <p:sp>
        <p:nvSpPr>
          <p:cNvPr id="527" name="Google Shape;527;p62"/>
          <p:cNvSpPr txBox="1"/>
          <p:nvPr/>
        </p:nvSpPr>
        <p:spPr>
          <a:xfrm>
            <a:off x="207197" y="4684989"/>
            <a:ext cx="3691500" cy="330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a:solidFill>
                  <a:srgbClr val="FFFF00"/>
                </a:solidFill>
                <a:latin typeface="Sorts Mill Goudy"/>
                <a:ea typeface="Sorts Mill Goudy"/>
                <a:cs typeface="Sorts Mill Goudy"/>
                <a:sym typeface="Sorts Mill Goudy"/>
              </a:rPr>
              <a:t>Because we say it is! But why?</a:t>
            </a:r>
            <a:endParaRPr sz="1700">
              <a:solidFill>
                <a:srgbClr val="FFFF00"/>
              </a:solidFill>
              <a:latin typeface="Sorts Mill Goudy"/>
              <a:ea typeface="Sorts Mill Goudy"/>
              <a:cs typeface="Sorts Mill Goudy"/>
              <a:sym typeface="Sorts Mill Goudy"/>
            </a:endParaRPr>
          </a:p>
        </p:txBody>
      </p:sp>
      <p:sp>
        <p:nvSpPr>
          <p:cNvPr id="528" name="Google Shape;528;p62"/>
          <p:cNvSpPr txBox="1"/>
          <p:nvPr/>
        </p:nvSpPr>
        <p:spPr>
          <a:xfrm>
            <a:off x="3898663" y="4680755"/>
            <a:ext cx="5172600" cy="330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a:solidFill>
                  <a:srgbClr val="FFCCFF"/>
                </a:solidFill>
                <a:latin typeface="Sorts Mill Goudy"/>
                <a:ea typeface="Sorts Mill Goudy"/>
                <a:cs typeface="Sorts Mill Goudy"/>
                <a:sym typeface="Sorts Mill Goudy"/>
              </a:rPr>
              <a:t>Water! But why?</a:t>
            </a:r>
            <a:endParaRPr sz="1700">
              <a:solidFill>
                <a:srgbClr val="FFCCFF"/>
              </a:solidFill>
              <a:latin typeface="Sorts Mill Goudy"/>
              <a:ea typeface="Sorts Mill Goudy"/>
              <a:cs typeface="Sorts Mill Goudy"/>
              <a:sym typeface="Sorts Mill Goudy"/>
            </a:endParaRPr>
          </a:p>
        </p:txBody>
      </p:sp>
      <p:pic>
        <p:nvPicPr>
          <p:cNvPr id="529" name="Google Shape;529;p62"/>
          <p:cNvPicPr preferRelativeResize="0"/>
          <p:nvPr/>
        </p:nvPicPr>
        <p:blipFill rotWithShape="1">
          <a:blip r:embed="rId4">
            <a:alphaModFix/>
          </a:blip>
          <a:srcRect/>
          <a:stretch/>
        </p:blipFill>
        <p:spPr>
          <a:xfrm>
            <a:off x="4530082" y="1410805"/>
            <a:ext cx="4286250" cy="3214688"/>
          </a:xfrm>
          <a:prstGeom prst="rect">
            <a:avLst/>
          </a:prstGeom>
          <a:noFill/>
          <a:ln>
            <a:noFill/>
          </a:ln>
        </p:spPr>
      </p:pic>
      <p:pic>
        <p:nvPicPr>
          <p:cNvPr id="530" name="Google Shape;530;p62" descr="Somaliland and the Death of Cash"/>
          <p:cNvPicPr preferRelativeResize="0"/>
          <p:nvPr/>
        </p:nvPicPr>
        <p:blipFill rotWithShape="1">
          <a:blip r:embed="rId5">
            <a:alphaModFix/>
          </a:blip>
          <a:srcRect/>
          <a:stretch/>
        </p:blipFill>
        <p:spPr>
          <a:xfrm>
            <a:off x="375198" y="1410805"/>
            <a:ext cx="3691468" cy="31897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3"/>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2"/>
              </a:buClr>
              <a:buSzPct val="100000"/>
              <a:buFont typeface="Sorts Mill Goudy"/>
              <a:buNone/>
            </a:pPr>
            <a:r>
              <a:rPr lang="en"/>
              <a:t>Lesson 2: Introduction to Concepts: Stations</a:t>
            </a:r>
            <a:endParaRPr/>
          </a:p>
        </p:txBody>
      </p:sp>
      <p:sp>
        <p:nvSpPr>
          <p:cNvPr id="536" name="Google Shape;536;p63"/>
          <p:cNvSpPr txBox="1">
            <a:spLocks noGrp="1"/>
          </p:cNvSpPr>
          <p:nvPr>
            <p:ph type="subTitle" idx="1"/>
          </p:nvPr>
        </p:nvSpPr>
        <p:spPr>
          <a:xfrm>
            <a:off x="1028025" y="3951449"/>
            <a:ext cx="7080000" cy="11922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Thu Feb 1 (B) &amp; Fri Feb 2 (A)</a:t>
            </a:r>
            <a:endParaRPr/>
          </a:p>
          <a:p>
            <a:pPr marL="0" lvl="0" indent="0" algn="ctr" rtl="0">
              <a:lnSpc>
                <a:spcPct val="110000"/>
              </a:lnSpc>
              <a:spcBef>
                <a:spcPts val="0"/>
              </a:spcBef>
              <a:spcAft>
                <a:spcPts val="0"/>
              </a:spcAft>
              <a:buSzPts val="1200"/>
              <a:buNone/>
            </a:pPr>
            <a:r>
              <a:rPr lang="en"/>
              <a:t>Theme: Investigating a Real Business</a:t>
            </a:r>
            <a:br>
              <a:rPr lang="en"/>
            </a:br>
            <a:r>
              <a:rPr lang="en"/>
              <a:t>Unit 3: Local and Global Markets</a:t>
            </a:r>
            <a:br>
              <a:rPr lang="en"/>
            </a:br>
            <a:r>
              <a:rPr lang="en"/>
              <a:t>Grade 6: Individuals &amp; Societies</a:t>
            </a:r>
            <a:endParaRPr/>
          </a:p>
        </p:txBody>
      </p:sp>
      <p:pic>
        <p:nvPicPr>
          <p:cNvPr id="537" name="Google Shape;537;p63"/>
          <p:cNvPicPr preferRelativeResize="0"/>
          <p:nvPr/>
        </p:nvPicPr>
        <p:blipFill rotWithShape="1">
          <a:blip r:embed="rId3">
            <a:alphaModFix/>
          </a:blip>
          <a:srcRect t="26233" b="15379"/>
          <a:stretch/>
        </p:blipFill>
        <p:spPr>
          <a:xfrm>
            <a:off x="0" y="648600"/>
            <a:ext cx="9144000" cy="3203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66"/>
          <p:cNvPicPr preferRelativeResize="0"/>
          <p:nvPr/>
        </p:nvPicPr>
        <p:blipFill>
          <a:blip r:embed="rId3">
            <a:alphaModFix/>
          </a:blip>
          <a:stretch>
            <a:fillRect/>
          </a:stretch>
        </p:blipFill>
        <p:spPr>
          <a:xfrm>
            <a:off x="152400" y="600925"/>
            <a:ext cx="8839204" cy="4389390"/>
          </a:xfrm>
          <a:prstGeom prst="rect">
            <a:avLst/>
          </a:prstGeom>
          <a:noFill/>
          <a:ln>
            <a:noFill/>
          </a:ln>
        </p:spPr>
      </p:pic>
      <p:sp>
        <p:nvSpPr>
          <p:cNvPr id="555" name="Google Shape;555;p66"/>
          <p:cNvSpPr txBox="1"/>
          <p:nvPr/>
        </p:nvSpPr>
        <p:spPr>
          <a:xfrm>
            <a:off x="3134100" y="4150200"/>
            <a:ext cx="3986100" cy="9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latin typeface="Sorts Mill Goudy"/>
                <a:ea typeface="Sorts Mill Goudy"/>
                <a:cs typeface="Sorts Mill Goudy"/>
                <a:sym typeface="Sorts Mill Goudy"/>
              </a:rPr>
              <a:t>BELLRINGER: </a:t>
            </a:r>
            <a:r>
              <a:rPr lang="en" sz="1700" b="1" u="sng">
                <a:solidFill>
                  <a:srgbClr val="FF0000"/>
                </a:solidFill>
                <a:latin typeface="Sorts Mill Goudy"/>
                <a:ea typeface="Sorts Mill Goudy"/>
                <a:cs typeface="Sorts Mill Goudy"/>
                <a:sym typeface="Sorts Mill Goudy"/>
              </a:rPr>
              <a:t>Pick one continent</a:t>
            </a:r>
            <a:r>
              <a:rPr lang="en" sz="1700" b="1">
                <a:solidFill>
                  <a:schemeClr val="dk1"/>
                </a:solidFill>
                <a:latin typeface="Sorts Mill Goudy"/>
                <a:ea typeface="Sorts Mill Goudy"/>
                <a:cs typeface="Sorts Mill Goudy"/>
                <a:sym typeface="Sorts Mill Goudy"/>
              </a:rPr>
              <a:t>, TRY TO NAME EVERY COUNTRY IN THAT CONTINENT</a:t>
            </a:r>
            <a:endParaRPr sz="1700" b="1">
              <a:solidFill>
                <a:schemeClr val="dk1"/>
              </a:solidFill>
              <a:latin typeface="Sorts Mill Goudy"/>
              <a:ea typeface="Sorts Mill Goudy"/>
              <a:cs typeface="Sorts Mill Goudy"/>
              <a:sym typeface="Sorts Mill Goud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7"/>
          <p:cNvSpPr txBox="1">
            <a:spLocks noGrp="1"/>
          </p:cNvSpPr>
          <p:nvPr>
            <p:ph type="body" idx="1"/>
          </p:nvPr>
        </p:nvSpPr>
        <p:spPr>
          <a:xfrm>
            <a:off x="3252575" y="701350"/>
            <a:ext cx="58914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a:p>
          <a:p>
            <a:pPr marL="254000" lvl="0" indent="-317500" algn="l" rtl="0">
              <a:lnSpc>
                <a:spcPct val="110000"/>
              </a:lnSpc>
              <a:spcBef>
                <a:spcPts val="900"/>
              </a:spcBef>
              <a:spcAft>
                <a:spcPts val="0"/>
              </a:spcAft>
              <a:buClr>
                <a:srgbClr val="FFCCFF"/>
              </a:buClr>
              <a:buSzPts val="2400"/>
              <a:buChar char="◆"/>
            </a:pPr>
            <a:r>
              <a:rPr lang="en" sz="2400" b="1">
                <a:solidFill>
                  <a:srgbClr val="FFCCFF"/>
                </a:solidFill>
              </a:rPr>
              <a:t>I can read the syllabus and understand that I should save the date: January 25 to attend the ICS Community Market.</a:t>
            </a:r>
            <a:endParaRPr sz="2400" b="1">
              <a:solidFill>
                <a:srgbClr val="FFCCFF"/>
              </a:solidFill>
            </a:endParaRPr>
          </a:p>
          <a:p>
            <a:pPr marL="254000" lvl="0" indent="-266700" algn="l" rtl="0">
              <a:lnSpc>
                <a:spcPct val="110000"/>
              </a:lnSpc>
              <a:spcBef>
                <a:spcPts val="900"/>
              </a:spcBef>
              <a:spcAft>
                <a:spcPts val="0"/>
              </a:spcAft>
              <a:buClr>
                <a:srgbClr val="FFCCFF"/>
              </a:buClr>
              <a:buSzPts val="2400"/>
              <a:buChar char="◆"/>
            </a:pPr>
            <a:r>
              <a:rPr lang="en" sz="2400" b="1">
                <a:solidFill>
                  <a:srgbClr val="FFCCFF"/>
                </a:solidFill>
              </a:rPr>
              <a:t>I can explore the concepts of Scarcity, Globalisation, Sustainability, Trade, and Systems through a Stations Activity.</a:t>
            </a:r>
            <a:endParaRPr sz="2400" b="1">
              <a:solidFill>
                <a:srgbClr val="FFCCFF"/>
              </a:solidFill>
            </a:endParaRPr>
          </a:p>
        </p:txBody>
      </p:sp>
      <p:pic>
        <p:nvPicPr>
          <p:cNvPr id="561" name="Google Shape;561;p67" descr="Download Free png Chalk Line Png (98+ images in Collection) Page 3 -  DLPNG.com"/>
          <p:cNvPicPr preferRelativeResize="0"/>
          <p:nvPr/>
        </p:nvPicPr>
        <p:blipFill rotWithShape="1">
          <a:blip r:embed="rId3">
            <a:alphaModFix/>
          </a:blip>
          <a:srcRect l="47767" t="42442" b="42732"/>
          <a:stretch/>
        </p:blipFill>
        <p:spPr>
          <a:xfrm rot="5400000">
            <a:off x="647754" y="2792329"/>
            <a:ext cx="4783840" cy="485775"/>
          </a:xfrm>
          <a:prstGeom prst="rect">
            <a:avLst/>
          </a:prstGeom>
          <a:noFill/>
          <a:ln>
            <a:noFill/>
          </a:ln>
        </p:spPr>
      </p:pic>
      <p:pic>
        <p:nvPicPr>
          <p:cNvPr id="562" name="Google Shape;562;p67"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63" name="Google Shape;563;p67"/>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564" name="Google Shape;564;p67"/>
          <p:cNvSpPr txBox="1"/>
          <p:nvPr/>
        </p:nvSpPr>
        <p:spPr>
          <a:xfrm>
            <a:off x="62350" y="643300"/>
            <a:ext cx="28671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b="1" i="0" u="none" strike="noStrike" cap="none">
                <a:solidFill>
                  <a:srgbClr val="FFFF00"/>
                </a:solidFill>
                <a:latin typeface="Sorts Mill Goudy"/>
                <a:ea typeface="Sorts Mill Goudy"/>
                <a:cs typeface="Sorts Mill Goudy"/>
                <a:sym typeface="Sorts Mill Goudy"/>
              </a:rPr>
              <a:t>Inquiry Questions:</a:t>
            </a:r>
            <a:endParaRPr sz="1100"/>
          </a:p>
          <a:p>
            <a:pPr marL="342900" marR="0" lvl="0" indent="-317500" algn="l" rtl="0">
              <a:lnSpc>
                <a:spcPct val="110000"/>
              </a:lnSpc>
              <a:spcBef>
                <a:spcPts val="900"/>
              </a:spcBef>
              <a:spcAft>
                <a:spcPts val="0"/>
              </a:spcAft>
              <a:buClr>
                <a:srgbClr val="FFFF00"/>
              </a:buClr>
              <a:buSzPts val="2400"/>
              <a:buFont typeface="Sorts Mill Goudy"/>
              <a:buChar char="◈"/>
            </a:pPr>
            <a:r>
              <a:rPr lang="en" sz="2400" b="1" i="0" u="none" strike="noStrike" cap="none">
                <a:solidFill>
                  <a:srgbClr val="FFFF00"/>
                </a:solidFill>
                <a:latin typeface="Sorts Mill Goudy"/>
                <a:ea typeface="Sorts Mill Goudy"/>
                <a:cs typeface="Sorts Mill Goudy"/>
                <a:sym typeface="Sorts Mill Goudy"/>
              </a:rPr>
              <a:t>Whe</a:t>
            </a:r>
            <a:r>
              <a:rPr lang="en" sz="2400" b="1">
                <a:solidFill>
                  <a:srgbClr val="FFFF00"/>
                </a:solidFill>
                <a:latin typeface="Sorts Mill Goudy"/>
                <a:ea typeface="Sorts Mill Goudy"/>
                <a:cs typeface="Sorts Mill Goudy"/>
                <a:sym typeface="Sorts Mill Goudy"/>
              </a:rPr>
              <a:t>n is the ICS Community Market?</a:t>
            </a:r>
            <a:endParaRPr sz="2400" b="1">
              <a:solidFill>
                <a:srgbClr val="FFFF00"/>
              </a:solidFill>
              <a:latin typeface="Sorts Mill Goudy"/>
              <a:ea typeface="Sorts Mill Goudy"/>
              <a:cs typeface="Sorts Mill Goudy"/>
              <a:sym typeface="Sorts Mill Goudy"/>
            </a:endParaRPr>
          </a:p>
          <a:p>
            <a:pPr marL="254000" marR="0" lvl="0" indent="-266700" algn="l" rtl="0">
              <a:lnSpc>
                <a:spcPct val="110000"/>
              </a:lnSpc>
              <a:spcBef>
                <a:spcPts val="900"/>
              </a:spcBef>
              <a:spcAft>
                <a:spcPts val="0"/>
              </a:spcAft>
              <a:buClr>
                <a:srgbClr val="FFFF00"/>
              </a:buClr>
              <a:buSzPts val="2400"/>
              <a:buFont typeface="Sorts Mill Goudy"/>
              <a:buChar char="◈"/>
            </a:pPr>
            <a:r>
              <a:rPr lang="en" sz="2400" b="1">
                <a:solidFill>
                  <a:srgbClr val="FFFF00"/>
                </a:solidFill>
                <a:latin typeface="Sorts Mill Goudy"/>
                <a:ea typeface="Sorts Mill Goudy"/>
                <a:cs typeface="Sorts Mill Goudy"/>
                <a:sym typeface="Sorts Mill Goudy"/>
              </a:rPr>
              <a:t>What are the concepts of Scarcity, Globalisation, Sustainability, Trade, &amp; Systems?</a:t>
            </a:r>
            <a:endParaRPr sz="2400" b="1">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8"/>
          <p:cNvSpPr txBox="1">
            <a:spLocks noGrp="1"/>
          </p:cNvSpPr>
          <p:nvPr>
            <p:ph type="body" idx="1"/>
          </p:nvPr>
        </p:nvSpPr>
        <p:spPr>
          <a:xfrm>
            <a:off x="0" y="701375"/>
            <a:ext cx="9144000" cy="524700"/>
          </a:xfrm>
          <a:prstGeom prst="rect">
            <a:avLst/>
          </a:prstGeom>
        </p:spPr>
        <p:txBody>
          <a:bodyPr spcFirstLastPara="1" wrap="square" lIns="68575" tIns="34275" rIns="68575" bIns="34275" anchor="t" anchorCtr="0">
            <a:normAutofit/>
          </a:bodyPr>
          <a:lstStyle/>
          <a:p>
            <a:pPr marL="0" lvl="0" indent="0" algn="ctr" rtl="0">
              <a:spcBef>
                <a:spcPts val="300"/>
              </a:spcBef>
              <a:spcAft>
                <a:spcPts val="500"/>
              </a:spcAft>
              <a:buNone/>
            </a:pPr>
            <a:r>
              <a:rPr lang="en" b="1" i="1"/>
              <a:t>Systems of trade can affect the sustainability of markets, commodities, and commercialisation.</a:t>
            </a:r>
            <a:endParaRPr/>
          </a:p>
        </p:txBody>
      </p:sp>
      <p:sp>
        <p:nvSpPr>
          <p:cNvPr id="570" name="Google Shape;570;p68"/>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Word Breakdown: Statement of Inquiry</a:t>
            </a:r>
            <a:endParaRPr sz="1100"/>
          </a:p>
        </p:txBody>
      </p:sp>
      <p:pic>
        <p:nvPicPr>
          <p:cNvPr id="571" name="Google Shape;571;p6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72" name="Google Shape;572;p68"/>
          <p:cNvSpPr txBox="1"/>
          <p:nvPr/>
        </p:nvSpPr>
        <p:spPr>
          <a:xfrm>
            <a:off x="194900" y="1421800"/>
            <a:ext cx="3992100" cy="28773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300"/>
              </a:spcBef>
              <a:spcAft>
                <a:spcPts val="0"/>
              </a:spcAft>
              <a:buNone/>
            </a:pPr>
            <a:r>
              <a:rPr lang="en" sz="1700">
                <a:solidFill>
                  <a:schemeClr val="lt2"/>
                </a:solidFill>
                <a:latin typeface="Sorts Mill Goudy"/>
                <a:ea typeface="Sorts Mill Goudy"/>
                <a:cs typeface="Sorts Mill Goudy"/>
                <a:sym typeface="Sorts Mill Goudy"/>
              </a:rPr>
              <a:t>TABLE TASK: </a:t>
            </a:r>
            <a:br>
              <a:rPr lang="en" sz="1700">
                <a:solidFill>
                  <a:schemeClr val="lt2"/>
                </a:solidFill>
                <a:latin typeface="Sorts Mill Goudy"/>
                <a:ea typeface="Sorts Mill Goudy"/>
                <a:cs typeface="Sorts Mill Goudy"/>
                <a:sym typeface="Sorts Mill Goudy"/>
              </a:rPr>
            </a:br>
            <a:r>
              <a:rPr lang="en" sz="1700">
                <a:solidFill>
                  <a:schemeClr val="lt2"/>
                </a:solidFill>
                <a:latin typeface="Sorts Mill Goudy"/>
                <a:ea typeface="Sorts Mill Goudy"/>
                <a:cs typeface="Sorts Mill Goudy"/>
                <a:sym typeface="Sorts Mill Goudy"/>
              </a:rPr>
              <a:t>Discuss, define, give an example:</a:t>
            </a:r>
            <a:endParaRPr sz="1700">
              <a:solidFill>
                <a:schemeClr val="lt2"/>
              </a:solidFill>
              <a:latin typeface="Sorts Mill Goudy"/>
              <a:ea typeface="Sorts Mill Goudy"/>
              <a:cs typeface="Sorts Mill Goudy"/>
              <a:sym typeface="Sorts Mill Goudy"/>
            </a:endParaRPr>
          </a:p>
          <a:p>
            <a:pPr marL="457200" lvl="0" indent="-336550" algn="l" rtl="0">
              <a:lnSpc>
                <a:spcPct val="110000"/>
              </a:lnSpc>
              <a:spcBef>
                <a:spcPts val="500"/>
              </a:spcBef>
              <a:spcAft>
                <a:spcPts val="0"/>
              </a:spcAft>
              <a:buClr>
                <a:schemeClr val="lt2"/>
              </a:buClr>
              <a:buSzPts val="1700"/>
              <a:buFont typeface="Sorts Mill Goudy"/>
              <a:buChar char="●"/>
            </a:pPr>
            <a:r>
              <a:rPr lang="en" sz="1700" b="1">
                <a:solidFill>
                  <a:schemeClr val="lt2"/>
                </a:solidFill>
                <a:latin typeface="Sorts Mill Goudy"/>
                <a:ea typeface="Sorts Mill Goudy"/>
                <a:cs typeface="Sorts Mill Goudy"/>
                <a:sym typeface="Sorts Mill Goudy"/>
              </a:rPr>
              <a:t>Commodity</a:t>
            </a:r>
            <a:r>
              <a:rPr lang="en" sz="1700">
                <a:solidFill>
                  <a:schemeClr val="lt2"/>
                </a:solidFill>
                <a:latin typeface="Sorts Mill Goudy"/>
                <a:ea typeface="Sorts Mill Goudy"/>
                <a:cs typeface="Sorts Mill Goudy"/>
                <a:sym typeface="Sorts Mill Goudy"/>
              </a:rPr>
              <a:t>: a raw material or primary agricultural product (coffee beans, oil)</a:t>
            </a:r>
            <a:endParaRPr sz="1700">
              <a:solidFill>
                <a:schemeClr val="lt2"/>
              </a:solidFill>
              <a:latin typeface="Sorts Mill Goudy"/>
              <a:ea typeface="Sorts Mill Goudy"/>
              <a:cs typeface="Sorts Mill Goudy"/>
              <a:sym typeface="Sorts Mill Goudy"/>
            </a:endParaRPr>
          </a:p>
          <a:p>
            <a:pPr marL="457200" lvl="0" indent="-336550" algn="l" rtl="0">
              <a:lnSpc>
                <a:spcPct val="110000"/>
              </a:lnSpc>
              <a:spcBef>
                <a:spcPts val="0"/>
              </a:spcBef>
              <a:spcAft>
                <a:spcPts val="0"/>
              </a:spcAft>
              <a:buClr>
                <a:schemeClr val="lt2"/>
              </a:buClr>
              <a:buSzPts val="1700"/>
              <a:buFont typeface="Sorts Mill Goudy"/>
              <a:buChar char="●"/>
            </a:pPr>
            <a:r>
              <a:rPr lang="en" sz="1700" b="1">
                <a:solidFill>
                  <a:schemeClr val="lt2"/>
                </a:solidFill>
                <a:latin typeface="Sorts Mill Goudy"/>
                <a:ea typeface="Sorts Mill Goudy"/>
                <a:cs typeface="Sorts Mill Goudy"/>
                <a:sym typeface="Sorts Mill Goudy"/>
              </a:rPr>
              <a:t>Trade</a:t>
            </a:r>
            <a:r>
              <a:rPr lang="en" sz="1700">
                <a:solidFill>
                  <a:schemeClr val="lt2"/>
                </a:solidFill>
                <a:latin typeface="Sorts Mill Goudy"/>
                <a:ea typeface="Sorts Mill Goudy"/>
                <a:cs typeface="Sorts Mill Goudy"/>
                <a:sym typeface="Sorts Mill Goudy"/>
              </a:rPr>
              <a:t>:</a:t>
            </a:r>
            <a:endParaRPr sz="1700">
              <a:solidFill>
                <a:schemeClr val="lt2"/>
              </a:solidFill>
              <a:latin typeface="Sorts Mill Goudy"/>
              <a:ea typeface="Sorts Mill Goudy"/>
              <a:cs typeface="Sorts Mill Goudy"/>
              <a:sym typeface="Sorts Mill Goudy"/>
            </a:endParaRPr>
          </a:p>
          <a:p>
            <a:pPr marL="457200" lvl="0" indent="-336550" algn="l" rtl="0">
              <a:lnSpc>
                <a:spcPct val="110000"/>
              </a:lnSpc>
              <a:spcBef>
                <a:spcPts val="0"/>
              </a:spcBef>
              <a:spcAft>
                <a:spcPts val="0"/>
              </a:spcAft>
              <a:buClr>
                <a:schemeClr val="lt2"/>
              </a:buClr>
              <a:buSzPts val="1700"/>
              <a:buFont typeface="Sorts Mill Goudy"/>
              <a:buChar char="●"/>
            </a:pPr>
            <a:r>
              <a:rPr lang="en" sz="1700" b="1">
                <a:solidFill>
                  <a:schemeClr val="lt2"/>
                </a:solidFill>
                <a:latin typeface="Sorts Mill Goudy"/>
                <a:ea typeface="Sorts Mill Goudy"/>
                <a:cs typeface="Sorts Mill Goudy"/>
                <a:sym typeface="Sorts Mill Goudy"/>
              </a:rPr>
              <a:t>Sustainability</a:t>
            </a:r>
            <a:r>
              <a:rPr lang="en" sz="1700">
                <a:solidFill>
                  <a:schemeClr val="lt2"/>
                </a:solidFill>
                <a:latin typeface="Sorts Mill Goudy"/>
                <a:ea typeface="Sorts Mill Goudy"/>
                <a:cs typeface="Sorts Mill Goudy"/>
                <a:sym typeface="Sorts Mill Goudy"/>
              </a:rPr>
              <a:t>:</a:t>
            </a:r>
            <a:endParaRPr sz="1700">
              <a:solidFill>
                <a:schemeClr val="lt2"/>
              </a:solidFill>
              <a:latin typeface="Sorts Mill Goudy"/>
              <a:ea typeface="Sorts Mill Goudy"/>
              <a:cs typeface="Sorts Mill Goudy"/>
              <a:sym typeface="Sorts Mill Goudy"/>
            </a:endParaRPr>
          </a:p>
          <a:p>
            <a:pPr marL="457200" lvl="0" indent="-336550" algn="l" rtl="0">
              <a:lnSpc>
                <a:spcPct val="110000"/>
              </a:lnSpc>
              <a:spcBef>
                <a:spcPts val="0"/>
              </a:spcBef>
              <a:spcAft>
                <a:spcPts val="0"/>
              </a:spcAft>
              <a:buClr>
                <a:schemeClr val="lt2"/>
              </a:buClr>
              <a:buSzPts val="1700"/>
              <a:buFont typeface="Sorts Mill Goudy"/>
              <a:buChar char="●"/>
            </a:pPr>
            <a:r>
              <a:rPr lang="en" sz="1700" b="1">
                <a:solidFill>
                  <a:schemeClr val="lt2"/>
                </a:solidFill>
                <a:latin typeface="Sorts Mill Goudy"/>
                <a:ea typeface="Sorts Mill Goudy"/>
                <a:cs typeface="Sorts Mill Goudy"/>
                <a:sym typeface="Sorts Mill Goudy"/>
              </a:rPr>
              <a:t>Market</a:t>
            </a:r>
            <a:r>
              <a:rPr lang="en" sz="1700">
                <a:solidFill>
                  <a:schemeClr val="lt2"/>
                </a:solidFill>
                <a:latin typeface="Sorts Mill Goudy"/>
                <a:ea typeface="Sorts Mill Goudy"/>
                <a:cs typeface="Sorts Mill Goudy"/>
                <a:sym typeface="Sorts Mill Goudy"/>
              </a:rPr>
              <a:t>:</a:t>
            </a:r>
            <a:endParaRPr sz="1700">
              <a:solidFill>
                <a:schemeClr val="lt2"/>
              </a:solidFill>
              <a:latin typeface="Sorts Mill Goudy"/>
              <a:ea typeface="Sorts Mill Goudy"/>
              <a:cs typeface="Sorts Mill Goudy"/>
              <a:sym typeface="Sorts Mill Goudy"/>
            </a:endParaRPr>
          </a:p>
          <a:p>
            <a:pPr marL="457200" lvl="0" indent="-336550" algn="l" rtl="0">
              <a:lnSpc>
                <a:spcPct val="110000"/>
              </a:lnSpc>
              <a:spcBef>
                <a:spcPts val="0"/>
              </a:spcBef>
              <a:spcAft>
                <a:spcPts val="0"/>
              </a:spcAft>
              <a:buClr>
                <a:schemeClr val="lt2"/>
              </a:buClr>
              <a:buSzPts val="1700"/>
              <a:buFont typeface="Sorts Mill Goudy"/>
              <a:buChar char="●"/>
            </a:pPr>
            <a:r>
              <a:rPr lang="en" sz="1700" b="1">
                <a:solidFill>
                  <a:schemeClr val="lt2"/>
                </a:solidFill>
                <a:latin typeface="Sorts Mill Goudy"/>
                <a:ea typeface="Sorts Mill Goudy"/>
                <a:cs typeface="Sorts Mill Goudy"/>
                <a:sym typeface="Sorts Mill Goudy"/>
              </a:rPr>
              <a:t>Commercialization</a:t>
            </a:r>
            <a:r>
              <a:rPr lang="en" sz="1700">
                <a:solidFill>
                  <a:schemeClr val="lt2"/>
                </a:solidFill>
                <a:latin typeface="Sorts Mill Goudy"/>
                <a:ea typeface="Sorts Mill Goudy"/>
                <a:cs typeface="Sorts Mill Goudy"/>
                <a:sym typeface="Sorts Mill Goudy"/>
              </a:rPr>
              <a:t>:</a:t>
            </a:r>
            <a:endParaRPr sz="1700">
              <a:solidFill>
                <a:schemeClr val="lt2"/>
              </a:solidFill>
              <a:latin typeface="Sorts Mill Goudy"/>
              <a:ea typeface="Sorts Mill Goudy"/>
              <a:cs typeface="Sorts Mill Goudy"/>
              <a:sym typeface="Sorts Mill Goudy"/>
            </a:endParaRPr>
          </a:p>
        </p:txBody>
      </p:sp>
      <p:pic>
        <p:nvPicPr>
          <p:cNvPr id="573" name="Google Shape;573;p68"/>
          <p:cNvPicPr preferRelativeResize="0"/>
          <p:nvPr/>
        </p:nvPicPr>
        <p:blipFill>
          <a:blip r:embed="rId4">
            <a:alphaModFix/>
          </a:blip>
          <a:stretch>
            <a:fillRect/>
          </a:stretch>
        </p:blipFill>
        <p:spPr>
          <a:xfrm>
            <a:off x="4761125" y="1226075"/>
            <a:ext cx="3633721" cy="3612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9"/>
          <p:cNvSpPr txBox="1">
            <a:spLocks noGrp="1"/>
          </p:cNvSpPr>
          <p:nvPr>
            <p:ph type="body" idx="1"/>
          </p:nvPr>
        </p:nvSpPr>
        <p:spPr>
          <a:xfrm>
            <a:off x="0" y="701375"/>
            <a:ext cx="9144000" cy="524700"/>
          </a:xfrm>
          <a:prstGeom prst="rect">
            <a:avLst/>
          </a:prstGeom>
        </p:spPr>
        <p:txBody>
          <a:bodyPr spcFirstLastPara="1" wrap="square" lIns="68575" tIns="34275" rIns="68575" bIns="34275" anchor="t" anchorCtr="0">
            <a:normAutofit/>
          </a:bodyPr>
          <a:lstStyle/>
          <a:p>
            <a:pPr marL="0" lvl="0" indent="0" algn="ctr" rtl="0">
              <a:spcBef>
                <a:spcPts val="300"/>
              </a:spcBef>
              <a:spcAft>
                <a:spcPts val="500"/>
              </a:spcAft>
              <a:buNone/>
            </a:pPr>
            <a:r>
              <a:rPr lang="en"/>
              <a:t>Systems of trade can affect the </a:t>
            </a:r>
            <a:r>
              <a:rPr lang="en" b="1" u="sng"/>
              <a:t>sustainability</a:t>
            </a:r>
            <a:r>
              <a:rPr lang="en"/>
              <a:t> of markets, </a:t>
            </a:r>
            <a:r>
              <a:rPr lang="en" b="1" u="sng"/>
              <a:t>commodities</a:t>
            </a:r>
            <a:r>
              <a:rPr lang="en"/>
              <a:t>, and commercialisation.</a:t>
            </a:r>
            <a:endParaRPr/>
          </a:p>
        </p:txBody>
      </p:sp>
      <p:sp>
        <p:nvSpPr>
          <p:cNvPr id="579" name="Google Shape;579;p69"/>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Trade Web</a:t>
            </a:r>
            <a:endParaRPr sz="1100"/>
          </a:p>
        </p:txBody>
      </p:sp>
      <p:pic>
        <p:nvPicPr>
          <p:cNvPr id="580" name="Google Shape;580;p6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81" name="Google Shape;581;p69"/>
          <p:cNvSpPr txBox="1"/>
          <p:nvPr/>
        </p:nvSpPr>
        <p:spPr>
          <a:xfrm>
            <a:off x="187350" y="1421800"/>
            <a:ext cx="1939500" cy="15474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300"/>
              </a:spcBef>
              <a:spcAft>
                <a:spcPts val="500"/>
              </a:spcAft>
              <a:buNone/>
            </a:pPr>
            <a:r>
              <a:rPr lang="en" sz="1700" u="sng">
                <a:solidFill>
                  <a:schemeClr val="lt2"/>
                </a:solidFill>
                <a:latin typeface="Sorts Mill Goudy"/>
                <a:ea typeface="Sorts Mill Goudy"/>
                <a:cs typeface="Sorts Mill Goudy"/>
                <a:sym typeface="Sorts Mill Goudy"/>
              </a:rPr>
              <a:t>Identify</a:t>
            </a:r>
            <a:r>
              <a:rPr lang="en" sz="1700">
                <a:solidFill>
                  <a:schemeClr val="lt2"/>
                </a:solidFill>
                <a:latin typeface="Sorts Mill Goudy"/>
                <a:ea typeface="Sorts Mill Goudy"/>
                <a:cs typeface="Sorts Mill Goudy"/>
                <a:sym typeface="Sorts Mill Goudy"/>
              </a:rPr>
              <a:t> the </a:t>
            </a:r>
            <a:r>
              <a:rPr lang="en" sz="1700" b="1">
                <a:solidFill>
                  <a:schemeClr val="lt2"/>
                </a:solidFill>
                <a:latin typeface="Sorts Mill Goudy"/>
                <a:ea typeface="Sorts Mill Goudy"/>
                <a:cs typeface="Sorts Mill Goudy"/>
                <a:sym typeface="Sorts Mill Goudy"/>
              </a:rPr>
              <a:t>people</a:t>
            </a:r>
            <a:r>
              <a:rPr lang="en" sz="1700">
                <a:solidFill>
                  <a:schemeClr val="lt2"/>
                </a:solidFill>
                <a:latin typeface="Sorts Mill Goudy"/>
                <a:ea typeface="Sorts Mill Goudy"/>
                <a:cs typeface="Sorts Mill Goudy"/>
                <a:sym typeface="Sorts Mill Goudy"/>
              </a:rPr>
              <a:t>, </a:t>
            </a:r>
            <a:r>
              <a:rPr lang="en" sz="1700" b="1">
                <a:solidFill>
                  <a:schemeClr val="lt2"/>
                </a:solidFill>
                <a:latin typeface="Sorts Mill Goudy"/>
                <a:ea typeface="Sorts Mill Goudy"/>
                <a:cs typeface="Sorts Mill Goudy"/>
                <a:sym typeface="Sorts Mill Goudy"/>
              </a:rPr>
              <a:t>resources</a:t>
            </a:r>
            <a:r>
              <a:rPr lang="en" sz="1700">
                <a:solidFill>
                  <a:schemeClr val="lt2"/>
                </a:solidFill>
                <a:latin typeface="Sorts Mill Goudy"/>
                <a:ea typeface="Sorts Mill Goudy"/>
                <a:cs typeface="Sorts Mill Goudy"/>
                <a:sym typeface="Sorts Mill Goudy"/>
              </a:rPr>
              <a:t>, and </a:t>
            </a:r>
            <a:r>
              <a:rPr lang="en" sz="1700" b="1">
                <a:solidFill>
                  <a:schemeClr val="lt2"/>
                </a:solidFill>
                <a:latin typeface="Sorts Mill Goudy"/>
                <a:ea typeface="Sorts Mill Goudy"/>
                <a:cs typeface="Sorts Mill Goudy"/>
                <a:sym typeface="Sorts Mill Goudy"/>
              </a:rPr>
              <a:t>actions</a:t>
            </a:r>
            <a:r>
              <a:rPr lang="en" sz="1700">
                <a:solidFill>
                  <a:schemeClr val="lt2"/>
                </a:solidFill>
                <a:latin typeface="Sorts Mill Goudy"/>
                <a:ea typeface="Sorts Mill Goudy"/>
                <a:cs typeface="Sorts Mill Goudy"/>
                <a:sym typeface="Sorts Mill Goudy"/>
              </a:rPr>
              <a:t> involved in trading a commodity.</a:t>
            </a:r>
            <a:endParaRPr sz="1700">
              <a:solidFill>
                <a:schemeClr val="lt2"/>
              </a:solidFill>
              <a:latin typeface="Sorts Mill Goudy"/>
              <a:ea typeface="Sorts Mill Goudy"/>
              <a:cs typeface="Sorts Mill Goudy"/>
              <a:sym typeface="Sorts Mill Goudy"/>
            </a:endParaRPr>
          </a:p>
        </p:txBody>
      </p:sp>
      <p:sp>
        <p:nvSpPr>
          <p:cNvPr id="582" name="Google Shape;582;p69"/>
          <p:cNvSpPr/>
          <p:nvPr/>
        </p:nvSpPr>
        <p:spPr>
          <a:xfrm>
            <a:off x="3169757" y="2119313"/>
            <a:ext cx="1238700" cy="1018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pic>
        <p:nvPicPr>
          <p:cNvPr id="583" name="Google Shape;583;p69"/>
          <p:cNvPicPr preferRelativeResize="0"/>
          <p:nvPr/>
        </p:nvPicPr>
        <p:blipFill>
          <a:blip r:embed="rId4">
            <a:alphaModFix/>
          </a:blip>
          <a:stretch>
            <a:fillRect/>
          </a:stretch>
        </p:blipFill>
        <p:spPr>
          <a:xfrm>
            <a:off x="2999225" y="1130425"/>
            <a:ext cx="1579824" cy="1900121"/>
          </a:xfrm>
          <a:prstGeom prst="rect">
            <a:avLst/>
          </a:prstGeom>
          <a:noFill/>
          <a:ln>
            <a:noFill/>
          </a:ln>
        </p:spPr>
      </p:pic>
      <p:sp>
        <p:nvSpPr>
          <p:cNvPr id="584" name="Google Shape;584;p69"/>
          <p:cNvSpPr/>
          <p:nvPr/>
        </p:nvSpPr>
        <p:spPr>
          <a:xfrm>
            <a:off x="7255348" y="2137007"/>
            <a:ext cx="1238700" cy="1018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pic>
        <p:nvPicPr>
          <p:cNvPr id="585" name="Google Shape;585;p69"/>
          <p:cNvPicPr preferRelativeResize="0"/>
          <p:nvPr/>
        </p:nvPicPr>
        <p:blipFill>
          <a:blip r:embed="rId5">
            <a:alphaModFix/>
          </a:blip>
          <a:stretch>
            <a:fillRect/>
          </a:stretch>
        </p:blipFill>
        <p:spPr>
          <a:xfrm>
            <a:off x="6614786" y="1670191"/>
            <a:ext cx="2226314" cy="1332824"/>
          </a:xfrm>
          <a:prstGeom prst="rect">
            <a:avLst/>
          </a:prstGeom>
          <a:noFill/>
          <a:ln>
            <a:noFill/>
          </a:ln>
        </p:spPr>
      </p:pic>
      <p:sp>
        <p:nvSpPr>
          <p:cNvPr id="586" name="Google Shape;586;p69"/>
          <p:cNvSpPr/>
          <p:nvPr/>
        </p:nvSpPr>
        <p:spPr>
          <a:xfrm>
            <a:off x="5298638" y="2220172"/>
            <a:ext cx="1225500" cy="91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pic>
        <p:nvPicPr>
          <p:cNvPr id="587" name="Google Shape;587;p69"/>
          <p:cNvPicPr preferRelativeResize="0"/>
          <p:nvPr/>
        </p:nvPicPr>
        <p:blipFill>
          <a:blip r:embed="rId6">
            <a:alphaModFix/>
          </a:blip>
          <a:stretch>
            <a:fillRect/>
          </a:stretch>
        </p:blipFill>
        <p:spPr>
          <a:xfrm>
            <a:off x="5291910" y="1559212"/>
            <a:ext cx="1238717" cy="1200614"/>
          </a:xfrm>
          <a:prstGeom prst="rect">
            <a:avLst/>
          </a:prstGeom>
          <a:noFill/>
          <a:ln>
            <a:noFill/>
          </a:ln>
        </p:spPr>
      </p:pic>
      <p:sp>
        <p:nvSpPr>
          <p:cNvPr id="588" name="Google Shape;588;p69"/>
          <p:cNvSpPr txBox="1"/>
          <p:nvPr/>
        </p:nvSpPr>
        <p:spPr>
          <a:xfrm>
            <a:off x="3417210" y="3534963"/>
            <a:ext cx="4988400" cy="12462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300"/>
              </a:spcBef>
              <a:spcAft>
                <a:spcPts val="0"/>
              </a:spcAft>
              <a:buNone/>
            </a:pPr>
            <a:r>
              <a:rPr lang="en" sz="1500" b="1">
                <a:solidFill>
                  <a:schemeClr val="lt2"/>
                </a:solidFill>
                <a:latin typeface="Sorts Mill Goudy"/>
                <a:ea typeface="Sorts Mill Goudy"/>
                <a:cs typeface="Sorts Mill Goudy"/>
                <a:sym typeface="Sorts Mill Goudy"/>
              </a:rPr>
              <a:t>People</a:t>
            </a:r>
            <a:r>
              <a:rPr lang="en" sz="1500">
                <a:solidFill>
                  <a:schemeClr val="lt2"/>
                </a:solidFill>
                <a:latin typeface="Sorts Mill Goudy"/>
                <a:ea typeface="Sorts Mill Goudy"/>
                <a:cs typeface="Sorts Mill Goudy"/>
                <a:sym typeface="Sorts Mill Goudy"/>
              </a:rPr>
              <a:t> - Who creates it? Where? How? </a:t>
            </a:r>
            <a:endParaRPr sz="1500">
              <a:solidFill>
                <a:schemeClr val="lt2"/>
              </a:solidFill>
              <a:latin typeface="Sorts Mill Goudy"/>
              <a:ea typeface="Sorts Mill Goudy"/>
              <a:cs typeface="Sorts Mill Goudy"/>
              <a:sym typeface="Sorts Mill Goudy"/>
            </a:endParaRPr>
          </a:p>
          <a:p>
            <a:pPr marL="0" lvl="0" indent="0" algn="l" rtl="0">
              <a:lnSpc>
                <a:spcPct val="110000"/>
              </a:lnSpc>
              <a:spcBef>
                <a:spcPts val="500"/>
              </a:spcBef>
              <a:spcAft>
                <a:spcPts val="0"/>
              </a:spcAft>
              <a:buNone/>
            </a:pPr>
            <a:r>
              <a:rPr lang="en" sz="1500" b="1">
                <a:solidFill>
                  <a:schemeClr val="lt2"/>
                </a:solidFill>
                <a:latin typeface="Sorts Mill Goudy"/>
                <a:ea typeface="Sorts Mill Goudy"/>
                <a:cs typeface="Sorts Mill Goudy"/>
                <a:sym typeface="Sorts Mill Goudy"/>
              </a:rPr>
              <a:t>Resources</a:t>
            </a:r>
            <a:r>
              <a:rPr lang="en" sz="1500">
                <a:solidFill>
                  <a:schemeClr val="lt2"/>
                </a:solidFill>
                <a:latin typeface="Sorts Mill Goudy"/>
                <a:ea typeface="Sorts Mill Goudy"/>
                <a:cs typeface="Sorts Mill Goudy"/>
                <a:sym typeface="Sorts Mill Goudy"/>
              </a:rPr>
              <a:t> - Raw materials? Manufacturing?</a:t>
            </a:r>
            <a:endParaRPr sz="1500">
              <a:solidFill>
                <a:schemeClr val="lt2"/>
              </a:solidFill>
              <a:latin typeface="Sorts Mill Goudy"/>
              <a:ea typeface="Sorts Mill Goudy"/>
              <a:cs typeface="Sorts Mill Goudy"/>
              <a:sym typeface="Sorts Mill Goudy"/>
            </a:endParaRPr>
          </a:p>
          <a:p>
            <a:pPr marL="0" lvl="0" indent="0" algn="l" rtl="0">
              <a:lnSpc>
                <a:spcPct val="110000"/>
              </a:lnSpc>
              <a:spcBef>
                <a:spcPts val="500"/>
              </a:spcBef>
              <a:spcAft>
                <a:spcPts val="500"/>
              </a:spcAft>
              <a:buNone/>
            </a:pPr>
            <a:r>
              <a:rPr lang="en" sz="1500" b="1">
                <a:solidFill>
                  <a:schemeClr val="lt2"/>
                </a:solidFill>
                <a:latin typeface="Sorts Mill Goudy"/>
                <a:ea typeface="Sorts Mill Goudy"/>
                <a:cs typeface="Sorts Mill Goudy"/>
                <a:sym typeface="Sorts Mill Goudy"/>
              </a:rPr>
              <a:t>Actions</a:t>
            </a:r>
            <a:r>
              <a:rPr lang="en" sz="1500">
                <a:solidFill>
                  <a:schemeClr val="lt2"/>
                </a:solidFill>
                <a:latin typeface="Sorts Mill Goudy"/>
                <a:ea typeface="Sorts Mill Goudy"/>
                <a:cs typeface="Sorts Mill Goudy"/>
                <a:sym typeface="Sorts Mill Goudy"/>
              </a:rPr>
              <a:t> - How are the materials moved and gathered?</a:t>
            </a:r>
            <a:endParaRPr sz="1500">
              <a:solidFill>
                <a:schemeClr val="lt2"/>
              </a:solidFill>
              <a:latin typeface="Sorts Mill Goudy"/>
              <a:ea typeface="Sorts Mill Goudy"/>
              <a:cs typeface="Sorts Mill Goudy"/>
              <a:sym typeface="Sorts Mill Goudy"/>
            </a:endParaRPr>
          </a:p>
        </p:txBody>
      </p:sp>
      <p:sp>
        <p:nvSpPr>
          <p:cNvPr id="589" name="Google Shape;589;p69"/>
          <p:cNvSpPr txBox="1"/>
          <p:nvPr/>
        </p:nvSpPr>
        <p:spPr>
          <a:xfrm>
            <a:off x="187350" y="3164925"/>
            <a:ext cx="1939500" cy="16161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300"/>
              </a:spcBef>
              <a:spcAft>
                <a:spcPts val="500"/>
              </a:spcAft>
              <a:buNone/>
            </a:pPr>
            <a:r>
              <a:rPr lang="en" sz="1700" u="sng">
                <a:solidFill>
                  <a:schemeClr val="lt2"/>
                </a:solidFill>
                <a:latin typeface="Sorts Mill Goudy"/>
                <a:ea typeface="Sorts Mill Goudy"/>
                <a:cs typeface="Sorts Mill Goudy"/>
                <a:sym typeface="Sorts Mill Goudy"/>
              </a:rPr>
              <a:t>Discuss</a:t>
            </a:r>
            <a:r>
              <a:rPr lang="en" sz="1700">
                <a:solidFill>
                  <a:schemeClr val="lt2"/>
                </a:solidFill>
                <a:latin typeface="Sorts Mill Goudy"/>
                <a:ea typeface="Sorts Mill Goudy"/>
                <a:cs typeface="Sorts Mill Goudy"/>
                <a:sym typeface="Sorts Mill Goudy"/>
              </a:rPr>
              <a:t> how changes in the system might affect </a:t>
            </a:r>
            <a:r>
              <a:rPr lang="en" sz="1700" b="1">
                <a:solidFill>
                  <a:schemeClr val="lt2"/>
                </a:solidFill>
                <a:latin typeface="Sorts Mill Goudy"/>
                <a:ea typeface="Sorts Mill Goudy"/>
                <a:cs typeface="Sorts Mill Goudy"/>
                <a:sym typeface="Sorts Mill Goudy"/>
              </a:rPr>
              <a:t>sustainability</a:t>
            </a:r>
            <a:endParaRPr sz="1700">
              <a:solidFill>
                <a:schemeClr val="lt2"/>
              </a:solidFill>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0"/>
          <p:cNvSpPr txBox="1">
            <a:spLocks noGrp="1"/>
          </p:cNvSpPr>
          <p:nvPr>
            <p:ph type="body" idx="1"/>
          </p:nvPr>
        </p:nvSpPr>
        <p:spPr>
          <a:xfrm>
            <a:off x="0" y="701375"/>
            <a:ext cx="9144000" cy="2786100"/>
          </a:xfrm>
          <a:prstGeom prst="rect">
            <a:avLst/>
          </a:prstGeom>
        </p:spPr>
        <p:txBody>
          <a:bodyPr spcFirstLastPara="1" wrap="square" lIns="68575" tIns="34275" rIns="68575" bIns="34275" anchor="t" anchorCtr="0">
            <a:normAutofit/>
          </a:bodyPr>
          <a:lstStyle/>
          <a:p>
            <a:pPr marL="0" lvl="0" indent="0" algn="ctr" rtl="0">
              <a:spcBef>
                <a:spcPts val="300"/>
              </a:spcBef>
              <a:spcAft>
                <a:spcPts val="500"/>
              </a:spcAft>
              <a:buNone/>
            </a:pPr>
            <a:r>
              <a:rPr lang="en"/>
              <a:t>Please write this date down in your agendas and ask your parents or guardians for permission to attend the Community Market at ICS so that you can interview a business for your summative. If you cannot attend, we will provide you with digital resources but the process is far more enjoyable if you attend the Market.</a:t>
            </a:r>
            <a:endParaRPr/>
          </a:p>
        </p:txBody>
      </p:sp>
      <p:sp>
        <p:nvSpPr>
          <p:cNvPr id="595" name="Google Shape;595;p70"/>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Save the Date: Saturday 25 January</a:t>
            </a:r>
            <a:endParaRPr sz="1100"/>
          </a:p>
        </p:txBody>
      </p:sp>
      <p:pic>
        <p:nvPicPr>
          <p:cNvPr id="596" name="Google Shape;596;p7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597" name="Google Shape;597;p70"/>
          <p:cNvPicPr preferRelativeResize="0"/>
          <p:nvPr/>
        </p:nvPicPr>
        <p:blipFill>
          <a:blip r:embed="rId4">
            <a:alphaModFix/>
          </a:blip>
          <a:stretch>
            <a:fillRect/>
          </a:stretch>
        </p:blipFill>
        <p:spPr>
          <a:xfrm>
            <a:off x="4354600" y="1902600"/>
            <a:ext cx="4789401" cy="3240900"/>
          </a:xfrm>
          <a:prstGeom prst="rect">
            <a:avLst/>
          </a:prstGeom>
          <a:noFill/>
          <a:ln>
            <a:noFill/>
          </a:ln>
        </p:spPr>
      </p:pic>
      <p:pic>
        <p:nvPicPr>
          <p:cNvPr id="598" name="Google Shape;598;p70"/>
          <p:cNvPicPr preferRelativeResize="0"/>
          <p:nvPr/>
        </p:nvPicPr>
        <p:blipFill rotWithShape="1">
          <a:blip r:embed="rId5">
            <a:alphaModFix/>
          </a:blip>
          <a:srcRect l="12134"/>
          <a:stretch/>
        </p:blipFill>
        <p:spPr>
          <a:xfrm>
            <a:off x="0" y="1902600"/>
            <a:ext cx="4271475" cy="3240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Choosing Factual Research Questions</a:t>
            </a:r>
            <a:endParaRPr sz="1100"/>
          </a:p>
        </p:txBody>
      </p:sp>
      <p:pic>
        <p:nvPicPr>
          <p:cNvPr id="261" name="Google Shape;261;p4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262" name="Google Shape;262;p40"/>
          <p:cNvPicPr preferRelativeResize="0"/>
          <p:nvPr/>
        </p:nvPicPr>
        <p:blipFill rotWithShape="1">
          <a:blip r:embed="rId4">
            <a:alphaModFix/>
          </a:blip>
          <a:srcRect/>
          <a:stretch/>
        </p:blipFill>
        <p:spPr>
          <a:xfrm>
            <a:off x="178006" y="2602851"/>
            <a:ext cx="952500" cy="952500"/>
          </a:xfrm>
          <a:prstGeom prst="rect">
            <a:avLst/>
          </a:prstGeom>
          <a:noFill/>
          <a:ln>
            <a:noFill/>
          </a:ln>
        </p:spPr>
      </p:pic>
      <p:sp>
        <p:nvSpPr>
          <p:cNvPr id="263" name="Google Shape;263;p40"/>
          <p:cNvSpPr txBox="1"/>
          <p:nvPr/>
        </p:nvSpPr>
        <p:spPr>
          <a:xfrm>
            <a:off x="1242142" y="2571751"/>
            <a:ext cx="7862100" cy="9927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i="0" u="sng" strike="noStrike" cap="none">
                <a:solidFill>
                  <a:schemeClr val="lt1"/>
                </a:solidFill>
                <a:latin typeface="Sorts Mill Goudy"/>
                <a:ea typeface="Sorts Mill Goudy"/>
                <a:cs typeface="Sorts Mill Goudy"/>
                <a:sym typeface="Sorts Mill Goudy"/>
              </a:rPr>
              <a:t>Thinking: Critical Thinking Skills</a:t>
            </a:r>
            <a:endParaRPr sz="1100"/>
          </a:p>
          <a:p>
            <a:pPr marL="0" marR="0" lvl="0" indent="0" algn="l" rtl="0">
              <a:spcBef>
                <a:spcPts val="0"/>
              </a:spcBef>
              <a:spcAft>
                <a:spcPts val="0"/>
              </a:spcAft>
              <a:buNone/>
            </a:pPr>
            <a:r>
              <a:rPr lang="en" sz="1500" b="1">
                <a:solidFill>
                  <a:schemeClr val="lt1"/>
                </a:solidFill>
                <a:latin typeface="Sorts Mill Goudy"/>
                <a:ea typeface="Sorts Mill Goudy"/>
                <a:cs typeface="Sorts Mill Goudy"/>
                <a:sym typeface="Sorts Mill Goudy"/>
              </a:rPr>
              <a:t>In order for us to explain the choice of our research questions, (Criterion B Strand i) we will need to use our critical thinking skills to apply existing knowledge to generate new ideas, products, or processes that we drew upon. </a:t>
            </a:r>
            <a:endParaRPr sz="1500" b="1">
              <a:solidFill>
                <a:schemeClr val="lt1"/>
              </a:solidFill>
              <a:latin typeface="Sorts Mill Goudy"/>
              <a:ea typeface="Sorts Mill Goudy"/>
              <a:cs typeface="Sorts Mill Goudy"/>
              <a:sym typeface="Sorts Mill Goudy"/>
            </a:endParaRPr>
          </a:p>
        </p:txBody>
      </p:sp>
      <p:sp>
        <p:nvSpPr>
          <p:cNvPr id="264" name="Google Shape;264;p40"/>
          <p:cNvSpPr txBox="1"/>
          <p:nvPr/>
        </p:nvSpPr>
        <p:spPr>
          <a:xfrm>
            <a:off x="178021" y="4058398"/>
            <a:ext cx="8926200" cy="1085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200" b="1" u="sng">
                <a:solidFill>
                  <a:srgbClr val="FFFF00"/>
                </a:solidFill>
                <a:latin typeface="Sorts Mill Goudy"/>
                <a:ea typeface="Sorts Mill Goudy"/>
                <a:cs typeface="Sorts Mill Goudy"/>
                <a:sym typeface="Sorts Mill Goudy"/>
              </a:rPr>
              <a:t>Factual Questions (Choose one question for each):</a:t>
            </a:r>
            <a:endParaRPr sz="1100"/>
          </a:p>
          <a:p>
            <a:pPr marL="0" marR="0" lvl="0" indent="0" algn="l" rtl="0">
              <a:spcBef>
                <a:spcPts val="0"/>
              </a:spcBef>
              <a:spcAft>
                <a:spcPts val="0"/>
              </a:spcAft>
              <a:buNone/>
            </a:pPr>
            <a:r>
              <a:rPr lang="en" sz="2200" b="1">
                <a:solidFill>
                  <a:srgbClr val="FFFF00"/>
                </a:solidFill>
                <a:latin typeface="Sorts Mill Goudy"/>
                <a:ea typeface="Sorts Mill Goudy"/>
                <a:cs typeface="Sorts Mill Goudy"/>
                <a:sym typeface="Sorts Mill Goudy"/>
              </a:rPr>
              <a:t>How could we ask local businesses about the production, distribution, and consumption of their product/s? </a:t>
            </a:r>
            <a:endParaRPr sz="2200" b="1">
              <a:solidFill>
                <a:srgbClr val="FFFF00"/>
              </a:solidFill>
              <a:latin typeface="Sorts Mill Goudy"/>
              <a:ea typeface="Sorts Mill Goudy"/>
              <a:cs typeface="Sorts Mill Goudy"/>
              <a:sym typeface="Sorts Mill Goudy"/>
            </a:endParaRPr>
          </a:p>
        </p:txBody>
      </p:sp>
      <p:pic>
        <p:nvPicPr>
          <p:cNvPr id="265" name="Google Shape;265;p40"/>
          <p:cNvPicPr preferRelativeResize="0"/>
          <p:nvPr/>
        </p:nvPicPr>
        <p:blipFill>
          <a:blip r:embed="rId5">
            <a:alphaModFix/>
          </a:blip>
          <a:stretch>
            <a:fillRect/>
          </a:stretch>
        </p:blipFill>
        <p:spPr>
          <a:xfrm>
            <a:off x="348350" y="859500"/>
            <a:ext cx="8245200" cy="1348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71"/>
          <p:cNvPicPr preferRelativeResize="0"/>
          <p:nvPr/>
        </p:nvPicPr>
        <p:blipFill>
          <a:blip r:embed="rId3">
            <a:alphaModFix/>
          </a:blip>
          <a:stretch>
            <a:fillRect/>
          </a:stretch>
        </p:blipFill>
        <p:spPr>
          <a:xfrm>
            <a:off x="152400" y="916000"/>
            <a:ext cx="2389424" cy="4075100"/>
          </a:xfrm>
          <a:prstGeom prst="rect">
            <a:avLst/>
          </a:prstGeom>
          <a:noFill/>
          <a:ln>
            <a:noFill/>
          </a:ln>
        </p:spPr>
      </p:pic>
      <p:sp>
        <p:nvSpPr>
          <p:cNvPr id="604" name="Google Shape;604;p71"/>
          <p:cNvSpPr txBox="1"/>
          <p:nvPr/>
        </p:nvSpPr>
        <p:spPr>
          <a:xfrm>
            <a:off x="2795950" y="987925"/>
            <a:ext cx="6348000" cy="41556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lt2"/>
              </a:buClr>
              <a:buSzPts val="3000"/>
              <a:buFont typeface="Sorts Mill Goudy"/>
              <a:buChar char="●"/>
            </a:pPr>
            <a:r>
              <a:rPr lang="en" sz="3000">
                <a:solidFill>
                  <a:schemeClr val="lt2"/>
                </a:solidFill>
                <a:latin typeface="Sorts Mill Goudy"/>
                <a:ea typeface="Sorts Mill Goudy"/>
                <a:cs typeface="Sorts Mill Goudy"/>
                <a:sym typeface="Sorts Mill Goudy"/>
              </a:rPr>
              <a:t>There are 5 stations in total.</a:t>
            </a:r>
            <a:endParaRPr sz="3000">
              <a:solidFill>
                <a:schemeClr val="lt2"/>
              </a:solidFill>
              <a:latin typeface="Sorts Mill Goudy"/>
              <a:ea typeface="Sorts Mill Goudy"/>
              <a:cs typeface="Sorts Mill Goudy"/>
              <a:sym typeface="Sorts Mill Goudy"/>
            </a:endParaRPr>
          </a:p>
          <a:p>
            <a:pPr marL="457200" lvl="0" indent="-419100" algn="l" rtl="0">
              <a:spcBef>
                <a:spcPts val="0"/>
              </a:spcBef>
              <a:spcAft>
                <a:spcPts val="0"/>
              </a:spcAft>
              <a:buClr>
                <a:schemeClr val="lt2"/>
              </a:buClr>
              <a:buSzPts val="3000"/>
              <a:buFont typeface="Sorts Mill Goudy"/>
              <a:buChar char="●"/>
            </a:pPr>
            <a:r>
              <a:rPr lang="en" sz="3000">
                <a:solidFill>
                  <a:schemeClr val="lt2"/>
                </a:solidFill>
                <a:latin typeface="Sorts Mill Goudy"/>
                <a:ea typeface="Sorts Mill Goudy"/>
                <a:cs typeface="Sorts Mill Goudy"/>
                <a:sym typeface="Sorts Mill Goudy"/>
              </a:rPr>
              <a:t>You have 10 minutes per station.</a:t>
            </a:r>
            <a:endParaRPr sz="3000">
              <a:solidFill>
                <a:schemeClr val="lt2"/>
              </a:solidFill>
              <a:latin typeface="Sorts Mill Goudy"/>
              <a:ea typeface="Sorts Mill Goudy"/>
              <a:cs typeface="Sorts Mill Goudy"/>
              <a:sym typeface="Sorts Mill Goudy"/>
            </a:endParaRPr>
          </a:p>
          <a:p>
            <a:pPr marL="457200" lvl="0" indent="-419100" algn="l" rtl="0">
              <a:spcBef>
                <a:spcPts val="0"/>
              </a:spcBef>
              <a:spcAft>
                <a:spcPts val="0"/>
              </a:spcAft>
              <a:buClr>
                <a:schemeClr val="lt2"/>
              </a:buClr>
              <a:buSzPts val="3000"/>
              <a:buFont typeface="Sorts Mill Goudy"/>
              <a:buChar char="●"/>
            </a:pPr>
            <a:r>
              <a:rPr lang="en" sz="3000">
                <a:solidFill>
                  <a:schemeClr val="lt2"/>
                </a:solidFill>
                <a:latin typeface="Sorts Mill Goudy"/>
                <a:ea typeface="Sorts Mill Goudy"/>
                <a:cs typeface="Sorts Mill Goudy"/>
                <a:sym typeface="Sorts Mill Goudy"/>
              </a:rPr>
              <a:t>Please read silently for the first 5 minutes.</a:t>
            </a:r>
            <a:endParaRPr sz="3000">
              <a:solidFill>
                <a:schemeClr val="lt2"/>
              </a:solidFill>
              <a:latin typeface="Sorts Mill Goudy"/>
              <a:ea typeface="Sorts Mill Goudy"/>
              <a:cs typeface="Sorts Mill Goudy"/>
              <a:sym typeface="Sorts Mill Goudy"/>
            </a:endParaRPr>
          </a:p>
          <a:p>
            <a:pPr marL="457200" lvl="0" indent="-419100" algn="l" rtl="0">
              <a:spcBef>
                <a:spcPts val="0"/>
              </a:spcBef>
              <a:spcAft>
                <a:spcPts val="0"/>
              </a:spcAft>
              <a:buClr>
                <a:schemeClr val="lt2"/>
              </a:buClr>
              <a:buSzPts val="3000"/>
              <a:buFont typeface="Sorts Mill Goudy"/>
              <a:buChar char="●"/>
            </a:pPr>
            <a:r>
              <a:rPr lang="en" sz="3000">
                <a:solidFill>
                  <a:schemeClr val="lt2"/>
                </a:solidFill>
                <a:latin typeface="Sorts Mill Goudy"/>
                <a:ea typeface="Sorts Mill Goudy"/>
                <a:cs typeface="Sorts Mill Goudy"/>
                <a:sym typeface="Sorts Mill Goudy"/>
              </a:rPr>
              <a:t>The questions are on a separate A4 paper on each table.</a:t>
            </a:r>
            <a:endParaRPr sz="3000">
              <a:solidFill>
                <a:schemeClr val="lt2"/>
              </a:solidFill>
              <a:latin typeface="Sorts Mill Goudy"/>
              <a:ea typeface="Sorts Mill Goudy"/>
              <a:cs typeface="Sorts Mill Goudy"/>
              <a:sym typeface="Sorts Mill Goudy"/>
            </a:endParaRPr>
          </a:p>
          <a:p>
            <a:pPr marL="457200" lvl="0" indent="-419100" algn="l" rtl="0">
              <a:spcBef>
                <a:spcPts val="0"/>
              </a:spcBef>
              <a:spcAft>
                <a:spcPts val="0"/>
              </a:spcAft>
              <a:buClr>
                <a:schemeClr val="lt2"/>
              </a:buClr>
              <a:buSzPts val="3000"/>
              <a:buFont typeface="Sorts Mill Goudy"/>
              <a:buChar char="●"/>
            </a:pPr>
            <a:r>
              <a:rPr lang="en" sz="3000">
                <a:solidFill>
                  <a:schemeClr val="lt2"/>
                </a:solidFill>
                <a:latin typeface="Sorts Mill Goudy"/>
                <a:ea typeface="Sorts Mill Goudy"/>
                <a:cs typeface="Sorts Mill Goudy"/>
                <a:sym typeface="Sorts Mill Goudy"/>
              </a:rPr>
              <a:t>Please write your answers in your notebook.</a:t>
            </a:r>
            <a:endParaRPr sz="3000">
              <a:solidFill>
                <a:schemeClr val="lt2"/>
              </a:solidFill>
              <a:latin typeface="Sorts Mill Goudy"/>
              <a:ea typeface="Sorts Mill Goudy"/>
              <a:cs typeface="Sorts Mill Goudy"/>
              <a:sym typeface="Sorts Mill Goudy"/>
            </a:endParaRPr>
          </a:p>
        </p:txBody>
      </p:sp>
      <p:sp>
        <p:nvSpPr>
          <p:cNvPr id="605" name="Google Shape;605;p71"/>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Stations Activity</a:t>
            </a:r>
            <a:endParaRPr sz="1100"/>
          </a:p>
        </p:txBody>
      </p:sp>
      <p:pic>
        <p:nvPicPr>
          <p:cNvPr id="606" name="Google Shape;606;p71" descr="Download Free png Chalk Line Png (98+ images in Collection) Page 3 -  DLPNG.com"/>
          <p:cNvPicPr preferRelativeResize="0"/>
          <p:nvPr/>
        </p:nvPicPr>
        <p:blipFill rotWithShape="1">
          <a:blip r:embed="rId4">
            <a:alphaModFix/>
          </a:blip>
          <a:srcRect t="49181" b="48373"/>
          <a:stretch/>
        </p:blipFill>
        <p:spPr>
          <a:xfrm>
            <a:off x="-135749" y="621227"/>
            <a:ext cx="9415497" cy="801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2"/>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u="sng"/>
              <a:t>Interview Practice</a:t>
            </a:r>
            <a:endParaRPr sz="3000" b="1" u="sng"/>
          </a:p>
        </p:txBody>
      </p:sp>
      <p:sp>
        <p:nvSpPr>
          <p:cNvPr id="612" name="Google Shape;612;p72"/>
          <p:cNvSpPr txBox="1">
            <a:spLocks noGrp="1"/>
          </p:cNvSpPr>
          <p:nvPr>
            <p:ph type="subTitle" idx="1"/>
          </p:nvPr>
        </p:nvSpPr>
        <p:spPr>
          <a:xfrm>
            <a:off x="1028025" y="4190975"/>
            <a:ext cx="7080000" cy="952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Date: CD: Mon Jan 20</a:t>
            </a:r>
            <a:br>
              <a:rPr lang="en" b="1"/>
            </a:br>
            <a:r>
              <a:rPr lang="en" b="1"/>
              <a:t>Unit 3: Local and Global Markets</a:t>
            </a:r>
            <a:br>
              <a:rPr lang="en" b="1"/>
            </a:br>
            <a:r>
              <a:rPr lang="en" b="1"/>
              <a:t>Grade 6: Individuals &amp; Societies</a:t>
            </a:r>
            <a:endParaRPr/>
          </a:p>
        </p:txBody>
      </p:sp>
      <p:pic>
        <p:nvPicPr>
          <p:cNvPr id="613" name="Google Shape;613;p72"/>
          <p:cNvPicPr preferRelativeResize="0"/>
          <p:nvPr/>
        </p:nvPicPr>
        <p:blipFill>
          <a:blip r:embed="rId3">
            <a:alphaModFix/>
          </a:blip>
          <a:stretch>
            <a:fillRect/>
          </a:stretch>
        </p:blipFill>
        <p:spPr>
          <a:xfrm>
            <a:off x="2139850" y="801001"/>
            <a:ext cx="4856362" cy="3237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3"/>
          <p:cNvSpPr txBox="1">
            <a:spLocks noGrp="1"/>
          </p:cNvSpPr>
          <p:nvPr>
            <p:ph type="body" idx="1"/>
          </p:nvPr>
        </p:nvSpPr>
        <p:spPr>
          <a:xfrm>
            <a:off x="3911600" y="621227"/>
            <a:ext cx="52071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a:p>
          <a:p>
            <a:pPr marL="254000" lvl="0" indent="-260350" algn="l" rtl="0">
              <a:spcBef>
                <a:spcPts val="900"/>
              </a:spcBef>
              <a:spcAft>
                <a:spcPts val="0"/>
              </a:spcAft>
              <a:buSzPts val="1500"/>
              <a:buChar char="◆"/>
            </a:pPr>
            <a:r>
              <a:rPr lang="en" sz="2200" b="1">
                <a:solidFill>
                  <a:srgbClr val="FFCCFF"/>
                </a:solidFill>
              </a:rPr>
              <a:t>I can identify the key elements of a good interview, including preparation and active listening.</a:t>
            </a:r>
            <a:endParaRPr sz="2200" b="1">
              <a:solidFill>
                <a:srgbClr val="FFCCFF"/>
              </a:solidFill>
            </a:endParaRPr>
          </a:p>
          <a:p>
            <a:pPr marL="254000" lvl="0" indent="-260350" algn="l" rtl="0">
              <a:spcBef>
                <a:spcPts val="900"/>
              </a:spcBef>
              <a:spcAft>
                <a:spcPts val="0"/>
              </a:spcAft>
              <a:buSzPts val="1500"/>
              <a:buChar char="◆"/>
            </a:pPr>
            <a:r>
              <a:rPr lang="en" sz="2200" b="1">
                <a:solidFill>
                  <a:srgbClr val="FFCCFF"/>
                </a:solidFill>
              </a:rPr>
              <a:t>I can write and ask clear, respectful, and relevant questions for a local business owner.</a:t>
            </a:r>
            <a:endParaRPr sz="2200" b="1">
              <a:solidFill>
                <a:srgbClr val="FFCCFF"/>
              </a:solidFill>
            </a:endParaRPr>
          </a:p>
          <a:p>
            <a:pPr marL="254000" lvl="0" indent="-260350" algn="l" rtl="0">
              <a:spcBef>
                <a:spcPts val="900"/>
              </a:spcBef>
              <a:spcAft>
                <a:spcPts val="0"/>
              </a:spcAft>
              <a:buSzPts val="1500"/>
              <a:buChar char="◆"/>
            </a:pPr>
            <a:r>
              <a:rPr lang="en" sz="2200" b="1">
                <a:solidFill>
                  <a:srgbClr val="FFCCFF"/>
                </a:solidFill>
              </a:rPr>
              <a:t>I can practice listening carefully and taking notes during a simulated interview.</a:t>
            </a:r>
            <a:endParaRPr sz="2200" b="1">
              <a:solidFill>
                <a:srgbClr val="FFCCFF"/>
              </a:solidFill>
            </a:endParaRPr>
          </a:p>
        </p:txBody>
      </p:sp>
      <p:pic>
        <p:nvPicPr>
          <p:cNvPr id="619" name="Google Shape;619;p73" descr="Download Free png Chalk Line Png (98+ images in Collection) Page 3 -  DLPNG.com"/>
          <p:cNvPicPr preferRelativeResize="0"/>
          <p:nvPr/>
        </p:nvPicPr>
        <p:blipFill rotWithShape="1">
          <a:blip r:embed="rId3">
            <a:alphaModFix/>
          </a:blip>
          <a:srcRect l="47767" t="42442" b="42732"/>
          <a:stretch/>
        </p:blipFill>
        <p:spPr>
          <a:xfrm rot="5400000">
            <a:off x="1468488" y="2810321"/>
            <a:ext cx="4783840" cy="485775"/>
          </a:xfrm>
          <a:prstGeom prst="rect">
            <a:avLst/>
          </a:prstGeom>
          <a:noFill/>
          <a:ln>
            <a:noFill/>
          </a:ln>
        </p:spPr>
      </p:pic>
      <p:pic>
        <p:nvPicPr>
          <p:cNvPr id="620" name="Google Shape;620;p7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621" name="Google Shape;621;p7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622" name="Google Shape;622;p73"/>
          <p:cNvSpPr txBox="1"/>
          <p:nvPr/>
        </p:nvSpPr>
        <p:spPr>
          <a:xfrm>
            <a:off x="39157" y="643296"/>
            <a:ext cx="37368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b="1" i="0" u="none" strike="noStrike" cap="none">
                <a:solidFill>
                  <a:srgbClr val="FFFF00"/>
                </a:solidFill>
                <a:latin typeface="Sorts Mill Goudy"/>
                <a:ea typeface="Sorts Mill Goudy"/>
                <a:cs typeface="Sorts Mill Goudy"/>
                <a:sym typeface="Sorts Mill Goudy"/>
              </a:rPr>
              <a:t>Inquiry Questions:</a:t>
            </a:r>
            <a:endParaRPr sz="2400" b="1" i="0" u="none" strike="noStrike" cap="none">
              <a:solidFill>
                <a:srgbClr val="FFFF00"/>
              </a:solidFill>
              <a:latin typeface="Sorts Mill Goudy"/>
              <a:ea typeface="Sorts Mill Goudy"/>
              <a:cs typeface="Sorts Mill Goudy"/>
              <a:sym typeface="Sorts Mill Goudy"/>
            </a:endParaRPr>
          </a:p>
          <a:p>
            <a:pPr marL="457200" lvl="0" indent="-381000" algn="l" rtl="0">
              <a:lnSpc>
                <a:spcPct val="110000"/>
              </a:lnSpc>
              <a:spcBef>
                <a:spcPts val="0"/>
              </a:spcBef>
              <a:spcAft>
                <a:spcPts val="0"/>
              </a:spcAft>
              <a:buClr>
                <a:srgbClr val="FFFF00"/>
              </a:buClr>
              <a:buSzPts val="2400"/>
              <a:buFont typeface="Sorts Mill Goudy"/>
              <a:buChar char="●"/>
            </a:pPr>
            <a:r>
              <a:rPr lang="en" sz="2400" b="1">
                <a:solidFill>
                  <a:srgbClr val="FFFF00"/>
                </a:solidFill>
                <a:latin typeface="Sorts Mill Goudy"/>
                <a:ea typeface="Sorts Mill Goudy"/>
                <a:cs typeface="Sorts Mill Goudy"/>
                <a:sym typeface="Sorts Mill Goudy"/>
              </a:rPr>
              <a:t>What makes an interview effective and meaningful?</a:t>
            </a:r>
            <a:endParaRPr sz="2400" b="1">
              <a:solidFill>
                <a:srgbClr val="FFFF00"/>
              </a:solidFill>
              <a:latin typeface="Sorts Mill Goudy"/>
              <a:ea typeface="Sorts Mill Goudy"/>
              <a:cs typeface="Sorts Mill Goudy"/>
              <a:sym typeface="Sorts Mill Goudy"/>
            </a:endParaRPr>
          </a:p>
          <a:p>
            <a:pPr marL="457200" lvl="0" indent="-381000" algn="l" rtl="0">
              <a:lnSpc>
                <a:spcPct val="110000"/>
              </a:lnSpc>
              <a:spcBef>
                <a:spcPts val="0"/>
              </a:spcBef>
              <a:spcAft>
                <a:spcPts val="0"/>
              </a:spcAft>
              <a:buClr>
                <a:srgbClr val="FFFF00"/>
              </a:buClr>
              <a:buSzPts val="2400"/>
              <a:buFont typeface="Sorts Mill Goudy"/>
              <a:buChar char="●"/>
            </a:pPr>
            <a:r>
              <a:rPr lang="en" sz="2400" b="1">
                <a:solidFill>
                  <a:srgbClr val="FFFF00"/>
                </a:solidFill>
                <a:latin typeface="Sorts Mill Goudy"/>
                <a:ea typeface="Sorts Mill Goudy"/>
                <a:cs typeface="Sorts Mill Goudy"/>
                <a:sym typeface="Sorts Mill Goudy"/>
              </a:rPr>
              <a:t>How can I ask clear and respectful questions to learn about a local business?</a:t>
            </a:r>
            <a:endParaRPr sz="2400" b="1">
              <a:solidFill>
                <a:srgbClr val="FFFF00"/>
              </a:solidFill>
              <a:latin typeface="Sorts Mill Goudy"/>
              <a:ea typeface="Sorts Mill Goudy"/>
              <a:cs typeface="Sorts Mill Goudy"/>
              <a:sym typeface="Sorts Mill Goudy"/>
            </a:endParaRPr>
          </a:p>
          <a:p>
            <a:pPr marL="457200" lvl="0" indent="-381000" algn="l" rtl="0">
              <a:lnSpc>
                <a:spcPct val="110000"/>
              </a:lnSpc>
              <a:spcBef>
                <a:spcPts val="0"/>
              </a:spcBef>
              <a:spcAft>
                <a:spcPts val="0"/>
              </a:spcAft>
              <a:buClr>
                <a:srgbClr val="FFFF00"/>
              </a:buClr>
              <a:buSzPts val="2400"/>
              <a:buFont typeface="Sorts Mill Goudy"/>
              <a:buChar char="●"/>
            </a:pPr>
            <a:r>
              <a:rPr lang="en" sz="2400" b="1">
                <a:solidFill>
                  <a:srgbClr val="FFFF00"/>
                </a:solidFill>
                <a:latin typeface="Sorts Mill Goudy"/>
                <a:ea typeface="Sorts Mill Goudy"/>
                <a:cs typeface="Sorts Mill Goudy"/>
                <a:sym typeface="Sorts Mill Goudy"/>
              </a:rPr>
              <a:t>Why is listening important during an interview?</a:t>
            </a:r>
            <a:endParaRPr sz="2400" b="1">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4"/>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Interviews: Why?</a:t>
            </a:r>
            <a:endParaRPr/>
          </a:p>
        </p:txBody>
      </p:sp>
      <p:sp>
        <p:nvSpPr>
          <p:cNvPr id="628" name="Google Shape;628;p74"/>
          <p:cNvSpPr txBox="1">
            <a:spLocks noGrp="1"/>
          </p:cNvSpPr>
          <p:nvPr>
            <p:ph type="body" idx="1"/>
          </p:nvPr>
        </p:nvSpPr>
        <p:spPr>
          <a:xfrm>
            <a:off x="213775" y="1542350"/>
            <a:ext cx="8631900" cy="33066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Clr>
                <a:schemeClr val="dk1"/>
              </a:buClr>
              <a:buSzPts val="1100"/>
              <a:buFont typeface="Arial"/>
              <a:buNone/>
            </a:pPr>
            <a:r>
              <a:rPr lang="en" sz="2800" b="1" u="sng"/>
              <a:t>Purpose</a:t>
            </a:r>
            <a:r>
              <a:rPr lang="en" sz="2800" b="1"/>
              <a:t> </a:t>
            </a:r>
            <a:r>
              <a:rPr lang="en" sz="2800"/>
              <a:t>of interviews: to </a:t>
            </a:r>
            <a:r>
              <a:rPr lang="en" sz="2800" u="sng"/>
              <a:t>learn and share information</a:t>
            </a:r>
            <a:r>
              <a:rPr lang="en" sz="2800"/>
              <a:t>.</a:t>
            </a:r>
            <a:endParaRPr sz="2800"/>
          </a:p>
          <a:p>
            <a:pPr marL="0" lvl="0" indent="0" algn="l" rtl="0">
              <a:spcBef>
                <a:spcPts val="500"/>
              </a:spcBef>
              <a:spcAft>
                <a:spcPts val="0"/>
              </a:spcAft>
              <a:buNone/>
            </a:pPr>
            <a:r>
              <a:rPr lang="en" sz="2800" b="1"/>
              <a:t>Interview</a:t>
            </a:r>
            <a:r>
              <a:rPr lang="en" sz="2800"/>
              <a:t>: </a:t>
            </a:r>
            <a:endParaRPr sz="2800"/>
          </a:p>
          <a:p>
            <a:pPr marL="0" lvl="0" indent="0" algn="l" rtl="0">
              <a:spcBef>
                <a:spcPts val="500"/>
              </a:spcBef>
              <a:spcAft>
                <a:spcPts val="0"/>
              </a:spcAft>
              <a:buClr>
                <a:schemeClr val="dk1"/>
              </a:buClr>
              <a:buSzPts val="1100"/>
              <a:buFont typeface="Arial"/>
              <a:buNone/>
            </a:pPr>
            <a:r>
              <a:rPr lang="en" sz="2800"/>
              <a:t>A </a:t>
            </a:r>
            <a:r>
              <a:rPr lang="en" sz="2800" u="sng"/>
              <a:t>conversation</a:t>
            </a:r>
            <a:r>
              <a:rPr lang="en" sz="2800"/>
              <a:t> where one person asks </a:t>
            </a:r>
            <a:r>
              <a:rPr lang="en" sz="2800" u="sng"/>
              <a:t>questions</a:t>
            </a:r>
            <a:r>
              <a:rPr lang="en" sz="2800"/>
              <a:t> to </a:t>
            </a:r>
            <a:r>
              <a:rPr lang="en" sz="2800" u="sng"/>
              <a:t>gain information</a:t>
            </a:r>
            <a:r>
              <a:rPr lang="en" sz="2800"/>
              <a:t>.</a:t>
            </a:r>
            <a:endParaRPr sz="2800"/>
          </a:p>
          <a:p>
            <a:pPr marL="0" lvl="0" indent="0" algn="l" rtl="0">
              <a:spcBef>
                <a:spcPts val="500"/>
              </a:spcBef>
              <a:spcAft>
                <a:spcPts val="0"/>
              </a:spcAft>
              <a:buNone/>
            </a:pPr>
            <a:r>
              <a:rPr lang="en" sz="2800" b="1" u="sng"/>
              <a:t>Active Listening</a:t>
            </a:r>
            <a:r>
              <a:rPr lang="en" sz="2800"/>
              <a:t>: </a:t>
            </a:r>
            <a:endParaRPr sz="2800"/>
          </a:p>
          <a:p>
            <a:pPr marL="0" lvl="0" indent="0" algn="l" rtl="0">
              <a:spcBef>
                <a:spcPts val="500"/>
              </a:spcBef>
              <a:spcAft>
                <a:spcPts val="500"/>
              </a:spcAft>
              <a:buNone/>
            </a:pPr>
            <a:r>
              <a:rPr lang="en" sz="2800" u="sng"/>
              <a:t>Focusing fully</a:t>
            </a:r>
            <a:r>
              <a:rPr lang="en" sz="2800"/>
              <a:t> on the speaker, </a:t>
            </a:r>
            <a:r>
              <a:rPr lang="en" sz="2800" u="sng"/>
              <a:t>understanding</a:t>
            </a:r>
            <a:r>
              <a:rPr lang="en" sz="2800"/>
              <a:t> their </a:t>
            </a:r>
            <a:r>
              <a:rPr lang="en" sz="2800" u="sng"/>
              <a:t>message</a:t>
            </a:r>
            <a:r>
              <a:rPr lang="en" sz="2800"/>
              <a:t>, and responding thoughtfully.</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5"/>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Interviews: Why?</a:t>
            </a:r>
            <a:endParaRPr/>
          </a:p>
        </p:txBody>
      </p:sp>
      <p:sp>
        <p:nvSpPr>
          <p:cNvPr id="634" name="Google Shape;634;p75"/>
          <p:cNvSpPr txBox="1">
            <a:spLocks noGrp="1"/>
          </p:cNvSpPr>
          <p:nvPr>
            <p:ph type="body" idx="1"/>
          </p:nvPr>
        </p:nvSpPr>
        <p:spPr>
          <a:xfrm>
            <a:off x="685350" y="1557352"/>
            <a:ext cx="7765500" cy="32916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None/>
            </a:pPr>
            <a:r>
              <a:rPr lang="en" sz="3000" b="1" u="sng"/>
              <a:t>Open-Ended</a:t>
            </a:r>
            <a:r>
              <a:rPr lang="en" sz="3000" b="1"/>
              <a:t> Questions:</a:t>
            </a:r>
            <a:r>
              <a:rPr lang="en" sz="3000"/>
              <a:t> </a:t>
            </a:r>
            <a:endParaRPr sz="3000"/>
          </a:p>
          <a:p>
            <a:pPr marL="0" lvl="0" indent="0" algn="l" rtl="0">
              <a:spcBef>
                <a:spcPts val="500"/>
              </a:spcBef>
              <a:spcAft>
                <a:spcPts val="0"/>
              </a:spcAft>
              <a:buNone/>
            </a:pPr>
            <a:r>
              <a:rPr lang="en" sz="3000"/>
              <a:t>Questions that </a:t>
            </a:r>
            <a:r>
              <a:rPr lang="en" sz="3000" u="sng"/>
              <a:t>cannot</a:t>
            </a:r>
            <a:r>
              <a:rPr lang="en" sz="3000"/>
              <a:t> be </a:t>
            </a:r>
            <a:r>
              <a:rPr lang="en" sz="3000" u="sng"/>
              <a:t>answer</a:t>
            </a:r>
            <a:r>
              <a:rPr lang="en" sz="3000"/>
              <a:t>ed with a simple “</a:t>
            </a:r>
            <a:r>
              <a:rPr lang="en" sz="3000" u="sng"/>
              <a:t>yes</a:t>
            </a:r>
            <a:r>
              <a:rPr lang="en" sz="3000"/>
              <a:t>" or “</a:t>
            </a:r>
            <a:r>
              <a:rPr lang="en" sz="3000" u="sng"/>
              <a:t>no</a:t>
            </a:r>
            <a:r>
              <a:rPr lang="en" sz="3000"/>
              <a:t>."</a:t>
            </a:r>
            <a:endParaRPr sz="3000"/>
          </a:p>
          <a:p>
            <a:pPr marL="0" lvl="0" indent="0" algn="l" rtl="0">
              <a:spcBef>
                <a:spcPts val="500"/>
              </a:spcBef>
              <a:spcAft>
                <a:spcPts val="0"/>
              </a:spcAft>
              <a:buNone/>
            </a:pPr>
            <a:r>
              <a:rPr lang="en" sz="3000" b="1" u="sng"/>
              <a:t>Follow-Up</a:t>
            </a:r>
            <a:r>
              <a:rPr lang="en" sz="3000" b="1"/>
              <a:t> Questions</a:t>
            </a:r>
            <a:r>
              <a:rPr lang="en" sz="3000"/>
              <a:t>: </a:t>
            </a:r>
            <a:endParaRPr sz="3000"/>
          </a:p>
          <a:p>
            <a:pPr marL="0" lvl="0" indent="0" algn="l" rtl="0">
              <a:spcBef>
                <a:spcPts val="500"/>
              </a:spcBef>
              <a:spcAft>
                <a:spcPts val="500"/>
              </a:spcAft>
              <a:buNone/>
            </a:pPr>
            <a:r>
              <a:rPr lang="en" sz="3000" u="sng"/>
              <a:t>Additional</a:t>
            </a:r>
            <a:r>
              <a:rPr lang="en" sz="3000"/>
              <a:t> </a:t>
            </a:r>
            <a:r>
              <a:rPr lang="en" sz="3000" u="sng"/>
              <a:t>questions</a:t>
            </a:r>
            <a:r>
              <a:rPr lang="en" sz="3000"/>
              <a:t> </a:t>
            </a:r>
            <a:r>
              <a:rPr lang="en" sz="3000" u="sng"/>
              <a:t>based</a:t>
            </a:r>
            <a:r>
              <a:rPr lang="en" sz="3000"/>
              <a:t> </a:t>
            </a:r>
            <a:r>
              <a:rPr lang="en" sz="3000" u="sng"/>
              <a:t>on</a:t>
            </a:r>
            <a:r>
              <a:rPr lang="en" sz="3000"/>
              <a:t> the speaker's </a:t>
            </a:r>
            <a:r>
              <a:rPr lang="en" sz="3000" u="sng"/>
              <a:t>response</a:t>
            </a:r>
            <a:r>
              <a:rPr lang="en" sz="3000"/>
              <a:t>.</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6"/>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Interviews: Typical Style - </a:t>
            </a:r>
            <a:r>
              <a:rPr lang="en" u="sng"/>
              <a:t>GIPAT</a:t>
            </a:r>
            <a:endParaRPr u="sng"/>
          </a:p>
        </p:txBody>
      </p:sp>
      <p:sp>
        <p:nvSpPr>
          <p:cNvPr id="640" name="Google Shape;640;p76"/>
          <p:cNvSpPr txBox="1">
            <a:spLocks noGrp="1"/>
          </p:cNvSpPr>
          <p:nvPr>
            <p:ph type="body" idx="1"/>
          </p:nvPr>
        </p:nvSpPr>
        <p:spPr>
          <a:xfrm>
            <a:off x="685350" y="1557352"/>
            <a:ext cx="7765500" cy="32916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None/>
            </a:pPr>
            <a:r>
              <a:rPr lang="en" sz="3000" b="1" u="sng"/>
              <a:t>G</a:t>
            </a:r>
            <a:r>
              <a:rPr lang="en" sz="3000" u="sng"/>
              <a:t>reeting</a:t>
            </a:r>
            <a:r>
              <a:rPr lang="en" sz="3000"/>
              <a:t>: Hello, how are you?</a:t>
            </a:r>
            <a:endParaRPr sz="3000"/>
          </a:p>
          <a:p>
            <a:pPr marL="0" lvl="0" indent="0" algn="l" rtl="0">
              <a:spcBef>
                <a:spcPts val="500"/>
              </a:spcBef>
              <a:spcAft>
                <a:spcPts val="0"/>
              </a:spcAft>
              <a:buNone/>
            </a:pPr>
            <a:r>
              <a:rPr lang="en" sz="3000" b="1" u="sng"/>
              <a:t>I</a:t>
            </a:r>
            <a:r>
              <a:rPr lang="en" sz="3000" u="sng"/>
              <a:t>ntro</a:t>
            </a:r>
            <a:r>
              <a:rPr lang="en" sz="3000"/>
              <a:t>: We are here to study local businesses…</a:t>
            </a:r>
            <a:endParaRPr sz="3000"/>
          </a:p>
          <a:p>
            <a:pPr marL="0" lvl="0" indent="0" algn="l" rtl="0">
              <a:spcBef>
                <a:spcPts val="500"/>
              </a:spcBef>
              <a:spcAft>
                <a:spcPts val="0"/>
              </a:spcAft>
              <a:buNone/>
            </a:pPr>
            <a:r>
              <a:rPr lang="en" sz="3000" b="1" u="sng"/>
              <a:t>P</a:t>
            </a:r>
            <a:r>
              <a:rPr lang="en" sz="3000" u="sng"/>
              <a:t>ermission</a:t>
            </a:r>
            <a:r>
              <a:rPr lang="en" sz="3000"/>
              <a:t>: May we interview/record/take a picture?</a:t>
            </a:r>
            <a:endParaRPr sz="3000"/>
          </a:p>
          <a:p>
            <a:pPr marL="0" lvl="0" indent="0" algn="l" rtl="0">
              <a:spcBef>
                <a:spcPts val="500"/>
              </a:spcBef>
              <a:spcAft>
                <a:spcPts val="0"/>
              </a:spcAft>
              <a:buNone/>
            </a:pPr>
            <a:r>
              <a:rPr lang="en" sz="3000" b="1" u="sng"/>
              <a:t>A</a:t>
            </a:r>
            <a:r>
              <a:rPr lang="en" sz="3000" u="sng"/>
              <a:t>sk</a:t>
            </a:r>
            <a:r>
              <a:rPr lang="en" sz="3000"/>
              <a:t>: What, who, how, where, why…</a:t>
            </a:r>
            <a:endParaRPr sz="3000"/>
          </a:p>
          <a:p>
            <a:pPr marL="0" lvl="0" indent="0" algn="l" rtl="0">
              <a:spcBef>
                <a:spcPts val="500"/>
              </a:spcBef>
              <a:spcAft>
                <a:spcPts val="500"/>
              </a:spcAft>
              <a:buNone/>
            </a:pPr>
            <a:r>
              <a:rPr lang="en" sz="3000" b="1" u="sng"/>
              <a:t>T</a:t>
            </a:r>
            <a:r>
              <a:rPr lang="en" sz="3000" u="sng"/>
              <a:t>hank</a:t>
            </a:r>
            <a:r>
              <a:rPr lang="en" sz="3000"/>
              <a:t>: Thank you so much, goodbye</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990"/>
              <a:buNone/>
            </a:pPr>
            <a:r>
              <a:rPr lang="en" sz="3420"/>
              <a:t>Mr. Larson, Structured Interview #1</a:t>
            </a:r>
            <a:endParaRPr sz="3420"/>
          </a:p>
        </p:txBody>
      </p:sp>
      <p:sp>
        <p:nvSpPr>
          <p:cNvPr id="646" name="Google Shape;646;p77"/>
          <p:cNvSpPr txBox="1">
            <a:spLocks noGrp="1"/>
          </p:cNvSpPr>
          <p:nvPr>
            <p:ph type="body" idx="1"/>
          </p:nvPr>
        </p:nvSpPr>
        <p:spPr>
          <a:xfrm>
            <a:off x="311700" y="1152475"/>
            <a:ext cx="8719200" cy="3609600"/>
          </a:xfrm>
          <a:prstGeom prst="rect">
            <a:avLst/>
          </a:prstGeom>
        </p:spPr>
        <p:txBody>
          <a:bodyPr spcFirstLastPara="1" wrap="square" lIns="68575" tIns="34275" rIns="68575" bIns="34275" anchor="t" anchorCtr="0">
            <a:noAutofit/>
          </a:bodyPr>
          <a:lstStyle/>
          <a:p>
            <a:pPr marL="457200" lvl="0" indent="-431800" algn="l" rtl="0">
              <a:spcBef>
                <a:spcPts val="300"/>
              </a:spcBef>
              <a:spcAft>
                <a:spcPts val="0"/>
              </a:spcAft>
              <a:buSzPts val="3200"/>
              <a:buChar char="◈"/>
            </a:pPr>
            <a:r>
              <a:rPr lang="en" sz="3200"/>
              <a:t>Hello Mr. Larson, </a:t>
            </a:r>
            <a:r>
              <a:rPr lang="en" sz="3200" b="1" u="sng"/>
              <a:t>is</a:t>
            </a:r>
            <a:r>
              <a:rPr lang="en" sz="3200"/>
              <a:t> your day going okay?</a:t>
            </a:r>
            <a:endParaRPr sz="3200"/>
          </a:p>
          <a:p>
            <a:pPr marL="457200" lvl="0" indent="-431800" algn="l" rtl="0">
              <a:spcBef>
                <a:spcPts val="500"/>
              </a:spcBef>
              <a:spcAft>
                <a:spcPts val="0"/>
              </a:spcAft>
              <a:buSzPts val="3200"/>
              <a:buChar char="◈"/>
            </a:pPr>
            <a:r>
              <a:rPr lang="en" sz="3200" b="1" u="sng"/>
              <a:t>Is</a:t>
            </a:r>
            <a:r>
              <a:rPr lang="en" sz="3200"/>
              <a:t> becoming a teacher difficult?</a:t>
            </a:r>
            <a:endParaRPr sz="3200"/>
          </a:p>
          <a:p>
            <a:pPr marL="457200" lvl="0" indent="-431800" algn="l" rtl="0">
              <a:spcBef>
                <a:spcPts val="500"/>
              </a:spcBef>
              <a:spcAft>
                <a:spcPts val="0"/>
              </a:spcAft>
              <a:buSzPts val="3200"/>
              <a:buChar char="◈"/>
            </a:pPr>
            <a:r>
              <a:rPr lang="en" sz="3200" b="1" u="sng"/>
              <a:t>Do you</a:t>
            </a:r>
            <a:r>
              <a:rPr lang="en" sz="3200"/>
              <a:t> like being a teacher?</a:t>
            </a:r>
            <a:endParaRPr sz="3200"/>
          </a:p>
          <a:p>
            <a:pPr marL="457200" lvl="0" indent="-431800" algn="l" rtl="0">
              <a:spcBef>
                <a:spcPts val="500"/>
              </a:spcBef>
              <a:spcAft>
                <a:spcPts val="0"/>
              </a:spcAft>
              <a:buSzPts val="3200"/>
              <a:buChar char="◈"/>
            </a:pPr>
            <a:r>
              <a:rPr lang="en" sz="3200" b="1" u="sng"/>
              <a:t>Do you</a:t>
            </a:r>
            <a:r>
              <a:rPr lang="en" sz="3200" b="1"/>
              <a:t> </a:t>
            </a:r>
            <a:r>
              <a:rPr lang="en" sz="3200"/>
              <a:t>like working with young people?</a:t>
            </a:r>
            <a:endParaRPr sz="3200"/>
          </a:p>
          <a:p>
            <a:pPr marL="457200" lvl="0" indent="-431800" algn="l" rtl="0">
              <a:spcBef>
                <a:spcPts val="500"/>
              </a:spcBef>
              <a:spcAft>
                <a:spcPts val="0"/>
              </a:spcAft>
              <a:buSzPts val="3200"/>
              <a:buChar char="◈"/>
            </a:pPr>
            <a:r>
              <a:rPr lang="en" sz="3200" b="1" u="sng"/>
              <a:t>Are</a:t>
            </a:r>
            <a:r>
              <a:rPr lang="en" sz="3200"/>
              <a:t> most work days the same?</a:t>
            </a:r>
            <a:endParaRPr sz="3200"/>
          </a:p>
          <a:p>
            <a:pPr marL="457200" lvl="0" indent="-431800" algn="l" rtl="0">
              <a:spcBef>
                <a:spcPts val="500"/>
              </a:spcBef>
              <a:spcAft>
                <a:spcPts val="500"/>
              </a:spcAft>
              <a:buSzPts val="3200"/>
              <a:buChar char="◈"/>
            </a:pPr>
            <a:r>
              <a:rPr lang="en" sz="3200" b="1" u="sng"/>
              <a:t>Is</a:t>
            </a:r>
            <a:r>
              <a:rPr lang="en" sz="3200"/>
              <a:t> teaching stressful?</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7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990"/>
              <a:buNone/>
            </a:pPr>
            <a:r>
              <a:rPr lang="en" sz="3420"/>
              <a:t>Mr. Larson, Structured Interview #2</a:t>
            </a:r>
            <a:endParaRPr sz="3420"/>
          </a:p>
        </p:txBody>
      </p:sp>
      <p:sp>
        <p:nvSpPr>
          <p:cNvPr id="652" name="Google Shape;652;p78"/>
          <p:cNvSpPr txBox="1">
            <a:spLocks noGrp="1"/>
          </p:cNvSpPr>
          <p:nvPr>
            <p:ph type="body" idx="1"/>
          </p:nvPr>
        </p:nvSpPr>
        <p:spPr>
          <a:xfrm>
            <a:off x="311700" y="1152475"/>
            <a:ext cx="8719200" cy="3609600"/>
          </a:xfrm>
          <a:prstGeom prst="rect">
            <a:avLst/>
          </a:prstGeom>
        </p:spPr>
        <p:txBody>
          <a:bodyPr spcFirstLastPara="1" wrap="square" lIns="68575" tIns="34275" rIns="68575" bIns="34275" anchor="t" anchorCtr="0">
            <a:noAutofit/>
          </a:bodyPr>
          <a:lstStyle/>
          <a:p>
            <a:pPr marL="457200" lvl="0" indent="-431800" algn="l" rtl="0">
              <a:spcBef>
                <a:spcPts val="300"/>
              </a:spcBef>
              <a:spcAft>
                <a:spcPts val="0"/>
              </a:spcAft>
              <a:buSzPts val="3200"/>
              <a:buChar char="◈"/>
            </a:pPr>
            <a:r>
              <a:rPr lang="en" sz="3200"/>
              <a:t>Hello Mr. Larson, </a:t>
            </a:r>
            <a:r>
              <a:rPr lang="en" sz="3200" b="1" u="sng"/>
              <a:t>how is</a:t>
            </a:r>
            <a:r>
              <a:rPr lang="en" sz="3200"/>
              <a:t> your day going?</a:t>
            </a:r>
            <a:endParaRPr sz="3200"/>
          </a:p>
          <a:p>
            <a:pPr marL="457200" lvl="0" indent="-431800" algn="l" rtl="0">
              <a:spcBef>
                <a:spcPts val="500"/>
              </a:spcBef>
              <a:spcAft>
                <a:spcPts val="0"/>
              </a:spcAft>
              <a:buSzPts val="3200"/>
              <a:buChar char="◈"/>
            </a:pPr>
            <a:r>
              <a:rPr lang="en" sz="3200" b="1" u="sng"/>
              <a:t>How does</a:t>
            </a:r>
            <a:r>
              <a:rPr lang="en" sz="3200"/>
              <a:t> someone become a teacher?</a:t>
            </a:r>
            <a:endParaRPr sz="3200"/>
          </a:p>
          <a:p>
            <a:pPr marL="457200" lvl="0" indent="-431800" algn="l" rtl="0">
              <a:spcBef>
                <a:spcPts val="500"/>
              </a:spcBef>
              <a:spcAft>
                <a:spcPts val="0"/>
              </a:spcAft>
              <a:buSzPts val="3200"/>
              <a:buChar char="◈"/>
            </a:pPr>
            <a:r>
              <a:rPr lang="en" sz="3200" b="1" u="sng"/>
              <a:t>Why did</a:t>
            </a:r>
            <a:r>
              <a:rPr lang="en" sz="3200"/>
              <a:t> you become a teacher?</a:t>
            </a:r>
            <a:endParaRPr sz="3200"/>
          </a:p>
          <a:p>
            <a:pPr marL="457200" lvl="0" indent="-431800" algn="l" rtl="0">
              <a:spcBef>
                <a:spcPts val="500"/>
              </a:spcBef>
              <a:spcAft>
                <a:spcPts val="0"/>
              </a:spcAft>
              <a:buSzPts val="3200"/>
              <a:buChar char="◈"/>
            </a:pPr>
            <a:r>
              <a:rPr lang="en" sz="3200" b="1" u="sng"/>
              <a:t>What is</a:t>
            </a:r>
            <a:r>
              <a:rPr lang="en" sz="3200"/>
              <a:t> it like working with younger people?</a:t>
            </a:r>
            <a:endParaRPr sz="3200"/>
          </a:p>
          <a:p>
            <a:pPr marL="457200" lvl="0" indent="-431800" algn="l" rtl="0">
              <a:spcBef>
                <a:spcPts val="500"/>
              </a:spcBef>
              <a:spcAft>
                <a:spcPts val="0"/>
              </a:spcAft>
              <a:buSzPts val="3200"/>
              <a:buChar char="◈"/>
            </a:pPr>
            <a:r>
              <a:rPr lang="en" sz="3200" b="1" u="sng"/>
              <a:t>Can you describe</a:t>
            </a:r>
            <a:r>
              <a:rPr lang="en" sz="3200"/>
              <a:t> your normal day?</a:t>
            </a:r>
            <a:endParaRPr sz="3200"/>
          </a:p>
          <a:p>
            <a:pPr marL="457200" lvl="0" indent="-431800" algn="l" rtl="0">
              <a:spcBef>
                <a:spcPts val="500"/>
              </a:spcBef>
              <a:spcAft>
                <a:spcPts val="500"/>
              </a:spcAft>
              <a:buSzPts val="3200"/>
              <a:buChar char="◈"/>
            </a:pPr>
            <a:r>
              <a:rPr lang="en" sz="3200" b="1" u="sng"/>
              <a:t>How stressful</a:t>
            </a:r>
            <a:r>
              <a:rPr lang="en" sz="3200"/>
              <a:t> is it to be a teacher?</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9"/>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Interviews: Scenarios</a:t>
            </a:r>
            <a:endParaRPr/>
          </a:p>
        </p:txBody>
      </p:sp>
      <p:sp>
        <p:nvSpPr>
          <p:cNvPr id="658" name="Google Shape;658;p79"/>
          <p:cNvSpPr txBox="1">
            <a:spLocks noGrp="1"/>
          </p:cNvSpPr>
          <p:nvPr>
            <p:ph type="body" idx="1"/>
          </p:nvPr>
        </p:nvSpPr>
        <p:spPr>
          <a:xfrm>
            <a:off x="213775" y="1542350"/>
            <a:ext cx="8812500" cy="34950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None/>
            </a:pPr>
            <a:r>
              <a:rPr lang="en" sz="2800"/>
              <a:t>Business #1: Juice Seller</a:t>
            </a:r>
            <a:endParaRPr sz="2800"/>
          </a:p>
          <a:p>
            <a:pPr marL="0" lvl="0" indent="0" algn="l" rtl="0">
              <a:spcBef>
                <a:spcPts val="500"/>
              </a:spcBef>
              <a:spcAft>
                <a:spcPts val="0"/>
              </a:spcAft>
              <a:buClr>
                <a:schemeClr val="dk1"/>
              </a:buClr>
              <a:buSzPts val="1100"/>
              <a:buFont typeface="Arial"/>
              <a:buNone/>
            </a:pPr>
            <a:r>
              <a:rPr lang="en" sz="2800"/>
              <a:t>Business #2: Local Baker</a:t>
            </a:r>
            <a:endParaRPr sz="2800"/>
          </a:p>
          <a:p>
            <a:pPr marL="0" lvl="0" indent="0" algn="l" rtl="0">
              <a:spcBef>
                <a:spcPts val="500"/>
              </a:spcBef>
              <a:spcAft>
                <a:spcPts val="0"/>
              </a:spcAft>
              <a:buClr>
                <a:schemeClr val="dk1"/>
              </a:buClr>
              <a:buSzPts val="1100"/>
              <a:buFont typeface="Arial"/>
              <a:buNone/>
            </a:pPr>
            <a:r>
              <a:rPr lang="en" sz="2800"/>
              <a:t>Business #3: Blanket Maker</a:t>
            </a:r>
            <a:endParaRPr sz="2800"/>
          </a:p>
          <a:p>
            <a:pPr marL="0" lvl="0" indent="0" algn="l" rtl="0">
              <a:spcBef>
                <a:spcPts val="500"/>
              </a:spcBef>
              <a:spcAft>
                <a:spcPts val="0"/>
              </a:spcAft>
              <a:buNone/>
            </a:pPr>
            <a:r>
              <a:rPr lang="en" sz="2800"/>
              <a:t>Business #4: Coffee/Cafe Owner</a:t>
            </a:r>
            <a:endParaRPr sz="2800"/>
          </a:p>
          <a:p>
            <a:pPr marL="0" lvl="0" indent="0" algn="l" rtl="0">
              <a:spcBef>
                <a:spcPts val="500"/>
              </a:spcBef>
              <a:spcAft>
                <a:spcPts val="0"/>
              </a:spcAft>
              <a:buNone/>
            </a:pPr>
            <a:r>
              <a:rPr lang="en" sz="2800"/>
              <a:t>Business #5: Furniture Maker (Chairs, Carpets, Couches)</a:t>
            </a:r>
            <a:endParaRPr sz="2800"/>
          </a:p>
          <a:p>
            <a:pPr marL="0" lvl="0" indent="0" algn="l" rtl="0">
              <a:spcBef>
                <a:spcPts val="500"/>
              </a:spcBef>
              <a:spcAft>
                <a:spcPts val="500"/>
              </a:spcAft>
              <a:buNone/>
            </a:pPr>
            <a:r>
              <a:rPr lang="en" sz="2800"/>
              <a:t>Business #6: Produce Seller (Cheese, Vegetables, Fruits)</a:t>
            </a:r>
            <a:endParaRPr sz="2800"/>
          </a:p>
        </p:txBody>
      </p:sp>
      <p:sp>
        <p:nvSpPr>
          <p:cNvPr id="659" name="Google Shape;659;p79"/>
          <p:cNvSpPr/>
          <p:nvPr/>
        </p:nvSpPr>
        <p:spPr>
          <a:xfrm>
            <a:off x="5200050" y="224225"/>
            <a:ext cx="3766200" cy="285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a:latin typeface="Sorts Mill Goudy"/>
                <a:ea typeface="Sorts Mill Goudy"/>
                <a:cs typeface="Sorts Mill Goudy"/>
                <a:sym typeface="Sorts Mill Goudy"/>
              </a:rPr>
              <a:t>In Pairs:</a:t>
            </a:r>
            <a:endParaRPr sz="2500">
              <a:latin typeface="Sorts Mill Goudy"/>
              <a:ea typeface="Sorts Mill Goudy"/>
              <a:cs typeface="Sorts Mill Goudy"/>
              <a:sym typeface="Sorts Mill Goudy"/>
            </a:endParaRPr>
          </a:p>
          <a:p>
            <a:pPr marL="457200" lvl="0" indent="-387350" algn="l" rtl="0">
              <a:spcBef>
                <a:spcPts val="0"/>
              </a:spcBef>
              <a:spcAft>
                <a:spcPts val="0"/>
              </a:spcAft>
              <a:buSzPts val="2500"/>
              <a:buFont typeface="Sorts Mill Goudy"/>
              <a:buAutoNum type="arabicPeriod"/>
            </a:pPr>
            <a:r>
              <a:rPr lang="en" sz="2500">
                <a:latin typeface="Sorts Mill Goudy"/>
                <a:ea typeface="Sorts Mill Goudy"/>
                <a:cs typeface="Sorts Mill Goudy"/>
                <a:sym typeface="Sorts Mill Goudy"/>
              </a:rPr>
              <a:t>Pick 1 business below. </a:t>
            </a:r>
            <a:endParaRPr sz="2500">
              <a:latin typeface="Sorts Mill Goudy"/>
              <a:ea typeface="Sorts Mill Goudy"/>
              <a:cs typeface="Sorts Mill Goudy"/>
              <a:sym typeface="Sorts Mill Goudy"/>
            </a:endParaRPr>
          </a:p>
          <a:p>
            <a:pPr marL="457200" lvl="0" indent="-387350" algn="l" rtl="0">
              <a:spcBef>
                <a:spcPts val="0"/>
              </a:spcBef>
              <a:spcAft>
                <a:spcPts val="0"/>
              </a:spcAft>
              <a:buSzPts val="2500"/>
              <a:buFont typeface="Sorts Mill Goudy"/>
              <a:buAutoNum type="arabicPeriod"/>
            </a:pPr>
            <a:r>
              <a:rPr lang="en" sz="2500">
                <a:latin typeface="Sorts Mill Goudy"/>
                <a:ea typeface="Sorts Mill Goudy"/>
                <a:cs typeface="Sorts Mill Goudy"/>
                <a:sym typeface="Sorts Mill Goudy"/>
              </a:rPr>
              <a:t>Brainstorm 5 open-ended questions you would ask the business owner</a:t>
            </a:r>
            <a:endParaRPr sz="2500">
              <a:latin typeface="Sorts Mill Goudy"/>
              <a:ea typeface="Sorts Mill Goudy"/>
              <a:cs typeface="Sorts Mill Goudy"/>
              <a:sym typeface="Sorts Mill Goudy"/>
            </a:endParaRPr>
          </a:p>
        </p:txBody>
      </p:sp>
      <p:pic>
        <p:nvPicPr>
          <p:cNvPr id="660" name="Google Shape;660;p79" descr="10 Minute Winter Snow Timer with Relaxing Music | Forest Countdown Timer with Alarm&#10;&#10;Relax and stay focused with this 10-minute winter forest timer featuring a serene snow scene and calming music. Watch as the gentle snowfall creates a tranquil atmosphere, perfect for meditation, study, or staying on track during work sessions. An alarm will sound at the end to help you transition seamlessly to your next task.&#10;&#10;🌨️ Features:&#10;&#10;10-Minute Timer: Ideal for short focus sessions or breaks.&#10;Winter Snow Scene: A peaceful forest backdrop with falling snow.&#10;Relaxing Music: Soft, calming tunes to create a serene ambiance.&#10;End Alarm: A gentle alert to signal the end of the timer.&#10;&#10;🎯 Perfect for:&#10;&#10;Study and work focus&#10;Meditation or mindfulness sessions&#10;Classroom activities&#10;Relaxation and stress relief&#10;&#10;👋 Join us in the comments, say hi, and subscribe to my channel for more relaxing timers.&#10;&#10;🚨 SUBSCRIBE https://www.youtube.com/channel/UCUqf0gcjc3gkhDub0I43lvQ?sub_confirmation=1&#10;&#10;🎵 Music licensed from Epidemic Sound, a platform for content creators to find royalty-free music. Join Epidemic Sound with this referral link: https://share.epidemicsound.com/xws0pa.&#10;&#10;Enjoy!" title="10 Minute Winter Snow Timer with Relaxing Music and Forest Scene">
            <a:hlinkClick r:id="rId3"/>
          </p:cNvPr>
          <p:cNvPicPr preferRelativeResize="0"/>
          <p:nvPr/>
        </p:nvPicPr>
        <p:blipFill>
          <a:blip r:embed="rId4">
            <a:alphaModFix/>
          </a:blip>
          <a:stretch>
            <a:fillRect/>
          </a:stretch>
        </p:blipFill>
        <p:spPr>
          <a:xfrm>
            <a:off x="6947500" y="2836750"/>
            <a:ext cx="1401125" cy="78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60"/>
                                        </p:tgtEl>
                                        <p:attrNameLst>
                                          <p:attrName>style.visibility</p:attrName>
                                        </p:attrNameLst>
                                      </p:cBhvr>
                                      <p:to>
                                        <p:strVal val="visible"/>
                                      </p:to>
                                    </p:set>
                                    <p:animEffect transition="in" filter="fade">
                                      <p:cBhvr>
                                        <p:cTn id="35" dur="10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0"/>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Simulated Interview</a:t>
            </a:r>
            <a:endParaRPr/>
          </a:p>
        </p:txBody>
      </p:sp>
      <p:sp>
        <p:nvSpPr>
          <p:cNvPr id="666" name="Google Shape;666;p80"/>
          <p:cNvSpPr txBox="1">
            <a:spLocks noGrp="1"/>
          </p:cNvSpPr>
          <p:nvPr>
            <p:ph type="body" idx="1"/>
          </p:nvPr>
        </p:nvSpPr>
        <p:spPr>
          <a:xfrm>
            <a:off x="213775" y="1542350"/>
            <a:ext cx="8812500" cy="34950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None/>
            </a:pPr>
            <a:r>
              <a:rPr lang="en" sz="2800"/>
              <a:t>Rotate roles, 5 minute each: </a:t>
            </a:r>
            <a:endParaRPr sz="2800"/>
          </a:p>
          <a:p>
            <a:pPr marL="457200" lvl="0" indent="-406400" algn="l" rtl="0">
              <a:spcBef>
                <a:spcPts val="500"/>
              </a:spcBef>
              <a:spcAft>
                <a:spcPts val="0"/>
              </a:spcAft>
              <a:buSzPts val="2800"/>
              <a:buChar char="◈"/>
            </a:pPr>
            <a:r>
              <a:rPr lang="en" sz="2800"/>
              <a:t>The interviewer</a:t>
            </a:r>
            <a:endParaRPr sz="2800"/>
          </a:p>
          <a:p>
            <a:pPr marL="457200" lvl="0" indent="-406400" algn="l" rtl="0">
              <a:spcBef>
                <a:spcPts val="0"/>
              </a:spcBef>
              <a:spcAft>
                <a:spcPts val="0"/>
              </a:spcAft>
              <a:buSzPts val="2800"/>
              <a:buChar char="◈"/>
            </a:pPr>
            <a:r>
              <a:rPr lang="en" sz="2800"/>
              <a:t>The business owner.</a:t>
            </a:r>
            <a:endParaRPr sz="2800"/>
          </a:p>
          <a:p>
            <a:pPr marL="0" lvl="0" indent="0" algn="l" rtl="0">
              <a:spcBef>
                <a:spcPts val="500"/>
              </a:spcBef>
              <a:spcAft>
                <a:spcPts val="0"/>
              </a:spcAft>
              <a:buNone/>
            </a:pPr>
            <a:r>
              <a:rPr lang="en" sz="2800"/>
              <a:t>Practice active listening and </a:t>
            </a:r>
            <a:r>
              <a:rPr lang="en" sz="2800" u="sng"/>
              <a:t>take notes during the interview</a:t>
            </a:r>
            <a:endParaRPr sz="2800" u="sng"/>
          </a:p>
          <a:p>
            <a:pPr marL="0" lvl="0" indent="0" algn="l" rtl="0">
              <a:spcBef>
                <a:spcPts val="500"/>
              </a:spcBef>
              <a:spcAft>
                <a:spcPts val="500"/>
              </a:spcAft>
              <a:buNone/>
            </a:pPr>
            <a:endParaRPr sz="2800"/>
          </a:p>
        </p:txBody>
      </p:sp>
      <p:pic>
        <p:nvPicPr>
          <p:cNvPr id="667" name="Google Shape;667;p80" descr="10 Minute Winter Snow Timer with Relaxing Music | Forest Countdown Timer with Alarm&#10;&#10;Relax and stay focused with this 10-minute winter forest timer featuring a serene snow scene and calming music. Watch as the gentle snowfall creates a tranquil atmosphere, perfect for meditation, study, or staying on track during work sessions. An alarm will sound at the end to help you transition seamlessly to your next task.&#10;&#10;🌨️ Features:&#10;&#10;10-Minute Timer: Ideal for short focus sessions or breaks.&#10;Winter Snow Scene: A peaceful forest backdrop with falling snow.&#10;Relaxing Music: Soft, calming tunes to create a serene ambiance.&#10;End Alarm: A gentle alert to signal the end of the timer.&#10;&#10;🎯 Perfect for:&#10;&#10;Study and work focus&#10;Meditation or mindfulness sessions&#10;Classroom activities&#10;Relaxation and stress relief&#10;&#10;👋 Join us in the comments, say hi, and subscribe to my channel for more relaxing timers.&#10;&#10;🚨 SUBSCRIBE https://www.youtube.com/channel/UCUqf0gcjc3gkhDub0I43lvQ?sub_confirmation=1&#10;&#10;🎵 Music licensed from Epidemic Sound, a platform for content creators to find royalty-free music. Join Epidemic Sound with this referral link: https://share.epidemicsound.com/xws0pa.&#10;&#10;Enjoy!" title="10 Minute Winter Snow Timer with Relaxing Music and Forest Scene">
            <a:hlinkClick r:id="rId3"/>
          </p:cNvPr>
          <p:cNvPicPr preferRelativeResize="0"/>
          <p:nvPr/>
        </p:nvPicPr>
        <p:blipFill>
          <a:blip r:embed="rId4">
            <a:alphaModFix/>
          </a:blip>
          <a:stretch>
            <a:fillRect/>
          </a:stretch>
        </p:blipFill>
        <p:spPr>
          <a:xfrm>
            <a:off x="5222775" y="457200"/>
            <a:ext cx="3228075" cy="1815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7"/>
                                        </p:tgtEl>
                                        <p:attrNameLst>
                                          <p:attrName>style.visibility</p:attrName>
                                        </p:attrNameLst>
                                      </p:cBhvr>
                                      <p:to>
                                        <p:strVal val="visible"/>
                                      </p:to>
                                    </p:set>
                                    <p:animEffect transition="in" filter="fade">
                                      <p:cBhvr>
                                        <p:cTn id="27"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Choosing Conceptual Research Questions</a:t>
            </a:r>
            <a:endParaRPr sz="1100"/>
          </a:p>
        </p:txBody>
      </p:sp>
      <p:pic>
        <p:nvPicPr>
          <p:cNvPr id="271" name="Google Shape;271;p41"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272" name="Google Shape;272;p41"/>
          <p:cNvPicPr preferRelativeResize="0"/>
          <p:nvPr/>
        </p:nvPicPr>
        <p:blipFill rotWithShape="1">
          <a:blip r:embed="rId4">
            <a:alphaModFix/>
          </a:blip>
          <a:srcRect/>
          <a:stretch/>
        </p:blipFill>
        <p:spPr>
          <a:xfrm>
            <a:off x="138131" y="3042901"/>
            <a:ext cx="952500" cy="952500"/>
          </a:xfrm>
          <a:prstGeom prst="rect">
            <a:avLst/>
          </a:prstGeom>
          <a:noFill/>
          <a:ln>
            <a:noFill/>
          </a:ln>
        </p:spPr>
      </p:pic>
      <p:sp>
        <p:nvSpPr>
          <p:cNvPr id="273" name="Google Shape;273;p41"/>
          <p:cNvSpPr txBox="1"/>
          <p:nvPr/>
        </p:nvSpPr>
        <p:spPr>
          <a:xfrm>
            <a:off x="1281975" y="3084288"/>
            <a:ext cx="7487100" cy="8697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1" u="sng">
                <a:solidFill>
                  <a:schemeClr val="lt1"/>
                </a:solidFill>
                <a:latin typeface="Sorts Mill Goudy"/>
                <a:ea typeface="Sorts Mill Goudy"/>
                <a:cs typeface="Sorts Mill Goudy"/>
                <a:sym typeface="Sorts Mill Goudy"/>
              </a:rPr>
              <a:t>Thinking: Critical Thinking Skills</a:t>
            </a:r>
            <a:endParaRPr sz="900"/>
          </a:p>
          <a:p>
            <a:pPr marL="0" marR="0" lvl="0" indent="0" algn="l" rtl="0">
              <a:spcBef>
                <a:spcPts val="0"/>
              </a:spcBef>
              <a:spcAft>
                <a:spcPts val="0"/>
              </a:spcAft>
              <a:buNone/>
            </a:pPr>
            <a:r>
              <a:rPr lang="en" sz="1300" b="1">
                <a:solidFill>
                  <a:schemeClr val="lt1"/>
                </a:solidFill>
                <a:latin typeface="Sorts Mill Goudy"/>
                <a:ea typeface="Sorts Mill Goudy"/>
                <a:cs typeface="Sorts Mill Goudy"/>
                <a:sym typeface="Sorts Mill Goudy"/>
              </a:rPr>
              <a:t>In order for us to explain the choice of our research questions, (Criterion B Strand i) we will need to use our critical thinking skills to apply existing knowledge to generate new ideas, products, or processes that we drew upon. </a:t>
            </a:r>
            <a:endParaRPr sz="1300" b="1">
              <a:solidFill>
                <a:schemeClr val="lt1"/>
              </a:solidFill>
              <a:latin typeface="Sorts Mill Goudy"/>
              <a:ea typeface="Sorts Mill Goudy"/>
              <a:cs typeface="Sorts Mill Goudy"/>
              <a:sym typeface="Sorts Mill Goudy"/>
            </a:endParaRPr>
          </a:p>
        </p:txBody>
      </p:sp>
      <p:sp>
        <p:nvSpPr>
          <p:cNvPr id="274" name="Google Shape;274;p41"/>
          <p:cNvSpPr txBox="1"/>
          <p:nvPr/>
        </p:nvSpPr>
        <p:spPr>
          <a:xfrm>
            <a:off x="108906" y="4060229"/>
            <a:ext cx="89262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u="sng">
                <a:solidFill>
                  <a:srgbClr val="FFFF00"/>
                </a:solidFill>
                <a:latin typeface="Sorts Mill Goudy"/>
                <a:ea typeface="Sorts Mill Goudy"/>
                <a:cs typeface="Sorts Mill Goudy"/>
                <a:sym typeface="Sorts Mill Goudy"/>
              </a:rPr>
              <a:t>Conceptual Questions (Choose 1-2 questions to ask about Globalization):</a:t>
            </a:r>
            <a:endParaRPr sz="400"/>
          </a:p>
          <a:p>
            <a:pPr marL="0" marR="0" lvl="0" indent="0" algn="l" rtl="0">
              <a:spcBef>
                <a:spcPts val="0"/>
              </a:spcBef>
              <a:spcAft>
                <a:spcPts val="0"/>
              </a:spcAft>
              <a:buNone/>
            </a:pPr>
            <a:r>
              <a:rPr lang="en" sz="1500" b="1">
                <a:solidFill>
                  <a:srgbClr val="FFFF00"/>
                </a:solidFill>
                <a:latin typeface="Sorts Mill Goudy"/>
                <a:ea typeface="Sorts Mill Goudy"/>
                <a:cs typeface="Sorts Mill Goudy"/>
                <a:sym typeface="Sorts Mill Goudy"/>
              </a:rPr>
              <a:t>How could we ask about the globalization of the local business? Think about if the business imports or exports for their product globally, in order to produce it. Think about if the product is made elsewhere and imported. Think if the business exports their product, or if the product is consumed elsewhere. </a:t>
            </a:r>
            <a:endParaRPr sz="1500" b="1">
              <a:solidFill>
                <a:srgbClr val="FFFF00"/>
              </a:solidFill>
              <a:latin typeface="Sorts Mill Goudy"/>
              <a:ea typeface="Sorts Mill Goudy"/>
              <a:cs typeface="Sorts Mill Goudy"/>
              <a:sym typeface="Sorts Mill Goudy"/>
            </a:endParaRPr>
          </a:p>
        </p:txBody>
      </p:sp>
      <p:pic>
        <p:nvPicPr>
          <p:cNvPr id="275" name="Google Shape;275;p41"/>
          <p:cNvPicPr preferRelativeResize="0"/>
          <p:nvPr/>
        </p:nvPicPr>
        <p:blipFill>
          <a:blip r:embed="rId5">
            <a:alphaModFix/>
          </a:blip>
          <a:stretch>
            <a:fillRect/>
          </a:stretch>
        </p:blipFill>
        <p:spPr>
          <a:xfrm>
            <a:off x="348350" y="859500"/>
            <a:ext cx="8245200" cy="1348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1"/>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Reflection &amp; Tips</a:t>
            </a:r>
            <a:endParaRPr/>
          </a:p>
        </p:txBody>
      </p:sp>
      <p:sp>
        <p:nvSpPr>
          <p:cNvPr id="673" name="Google Shape;673;p81"/>
          <p:cNvSpPr txBox="1">
            <a:spLocks noGrp="1"/>
          </p:cNvSpPr>
          <p:nvPr>
            <p:ph type="body" idx="1"/>
          </p:nvPr>
        </p:nvSpPr>
        <p:spPr>
          <a:xfrm>
            <a:off x="213775" y="1542350"/>
            <a:ext cx="8812500" cy="3495000"/>
          </a:xfrm>
          <a:prstGeom prst="rect">
            <a:avLst/>
          </a:prstGeom>
        </p:spPr>
        <p:txBody>
          <a:bodyPr spcFirstLastPara="1" wrap="square" lIns="68575" tIns="34275" rIns="68575" bIns="34275" anchor="t" anchorCtr="0">
            <a:noAutofit/>
          </a:bodyPr>
          <a:lstStyle/>
          <a:p>
            <a:pPr marL="457200" lvl="0" indent="-406400" algn="l" rtl="0">
              <a:spcBef>
                <a:spcPts val="300"/>
              </a:spcBef>
              <a:spcAft>
                <a:spcPts val="0"/>
              </a:spcAft>
              <a:buSzPts val="2800"/>
              <a:buChar char="◈"/>
            </a:pPr>
            <a:r>
              <a:rPr lang="en" sz="2800"/>
              <a:t>What went well during the interviews?</a:t>
            </a:r>
            <a:endParaRPr sz="2800"/>
          </a:p>
          <a:p>
            <a:pPr marL="457200" lvl="0" indent="-406400" algn="l" rtl="0">
              <a:spcBef>
                <a:spcPts val="0"/>
              </a:spcBef>
              <a:spcAft>
                <a:spcPts val="0"/>
              </a:spcAft>
              <a:buSzPts val="2800"/>
              <a:buChar char="◈"/>
            </a:pPr>
            <a:r>
              <a:rPr lang="en" sz="2800"/>
              <a:t>What was challenging?</a:t>
            </a:r>
            <a:endParaRPr sz="2800"/>
          </a:p>
          <a:p>
            <a:pPr marL="457200" lvl="0" indent="-406400" algn="l" rtl="0">
              <a:spcBef>
                <a:spcPts val="0"/>
              </a:spcBef>
              <a:spcAft>
                <a:spcPts val="0"/>
              </a:spcAft>
              <a:buSzPts val="2800"/>
              <a:buChar char="◈"/>
            </a:pPr>
            <a:r>
              <a:rPr lang="en" sz="2800"/>
              <a:t>How did active listening help?</a:t>
            </a:r>
            <a:endParaRPr sz="2800"/>
          </a:p>
          <a:p>
            <a:pPr marL="457200" lvl="0" indent="-406400" algn="l" rtl="0">
              <a:spcBef>
                <a:spcPts val="0"/>
              </a:spcBef>
              <a:spcAft>
                <a:spcPts val="0"/>
              </a:spcAft>
              <a:buSzPts val="2800"/>
              <a:buChar char="◈"/>
            </a:pPr>
            <a:r>
              <a:rPr lang="en" sz="2800"/>
              <a:t>Top tips for interviews?</a:t>
            </a:r>
            <a:endParaRPr sz="2800"/>
          </a:p>
          <a:p>
            <a:pPr marL="457200" lvl="0" indent="-406400" algn="l" rtl="0">
              <a:spcBef>
                <a:spcPts val="0"/>
              </a:spcBef>
              <a:spcAft>
                <a:spcPts val="0"/>
              </a:spcAft>
              <a:buSzPts val="2800"/>
              <a:buChar char="◈"/>
            </a:pPr>
            <a:r>
              <a:rPr lang="en" sz="2800"/>
              <a:t>Saturday January 25th, 9:30am, make a plan with partner(s)</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2"/>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Non-Government Organizations: NGO</a:t>
            </a:r>
            <a:endParaRPr sz="3000" b="1"/>
          </a:p>
        </p:txBody>
      </p:sp>
      <p:sp>
        <p:nvSpPr>
          <p:cNvPr id="679" name="Google Shape;679;p82"/>
          <p:cNvSpPr txBox="1">
            <a:spLocks noGrp="1"/>
          </p:cNvSpPr>
          <p:nvPr>
            <p:ph type="subTitle" idx="1"/>
          </p:nvPr>
        </p:nvSpPr>
        <p:spPr>
          <a:xfrm>
            <a:off x="1028025" y="4190975"/>
            <a:ext cx="7080000" cy="952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Date: CD: Tue Jan 21, Thu Jan 23, AB: Thu Jan 30</a:t>
            </a:r>
            <a:br>
              <a:rPr lang="en" b="1"/>
            </a:br>
            <a:r>
              <a:rPr lang="en" b="1"/>
              <a:t>Unit 3: Local and Global Markets</a:t>
            </a:r>
            <a:br>
              <a:rPr lang="en" b="1"/>
            </a:br>
            <a:r>
              <a:rPr lang="en" b="1"/>
              <a:t>Grade 6: Individuals &amp; Societies</a:t>
            </a:r>
            <a:endParaRPr/>
          </a:p>
        </p:txBody>
      </p:sp>
      <p:pic>
        <p:nvPicPr>
          <p:cNvPr id="680" name="Google Shape;680;p82"/>
          <p:cNvPicPr preferRelativeResize="0"/>
          <p:nvPr/>
        </p:nvPicPr>
        <p:blipFill>
          <a:blip r:embed="rId3">
            <a:alphaModFix/>
          </a:blip>
          <a:stretch>
            <a:fillRect/>
          </a:stretch>
        </p:blipFill>
        <p:spPr>
          <a:xfrm>
            <a:off x="2269538" y="763326"/>
            <a:ext cx="4596963" cy="3237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3"/>
          <p:cNvSpPr txBox="1">
            <a:spLocks noGrp="1"/>
          </p:cNvSpPr>
          <p:nvPr>
            <p:ph type="body" idx="1"/>
          </p:nvPr>
        </p:nvSpPr>
        <p:spPr>
          <a:xfrm>
            <a:off x="3911600" y="621227"/>
            <a:ext cx="52071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a:p>
          <a:p>
            <a:pPr marL="254000" lvl="0" indent="-273050" algn="l" rtl="0">
              <a:spcBef>
                <a:spcPts val="900"/>
              </a:spcBef>
              <a:spcAft>
                <a:spcPts val="0"/>
              </a:spcAft>
              <a:buSzPts val="1700"/>
              <a:buChar char="◆"/>
            </a:pPr>
            <a:r>
              <a:rPr lang="en" sz="2400" b="1">
                <a:solidFill>
                  <a:srgbClr val="FFCCFF"/>
                </a:solidFill>
              </a:rPr>
              <a:t>I can explain what an NGO is and its role in local and global markets.</a:t>
            </a:r>
            <a:endParaRPr sz="2400" b="1">
              <a:solidFill>
                <a:srgbClr val="FFCCFF"/>
              </a:solidFill>
            </a:endParaRPr>
          </a:p>
          <a:p>
            <a:pPr marL="254000" lvl="0" indent="-273050" algn="l" rtl="0">
              <a:spcBef>
                <a:spcPts val="900"/>
              </a:spcBef>
              <a:spcAft>
                <a:spcPts val="0"/>
              </a:spcAft>
              <a:buSzPts val="1700"/>
              <a:buChar char="◆"/>
            </a:pPr>
            <a:r>
              <a:rPr lang="en" sz="2400" b="1">
                <a:solidFill>
                  <a:srgbClr val="FFCCFF"/>
                </a:solidFill>
              </a:rPr>
              <a:t>I can analyze how an NGO's mission connects to its impact on communities.</a:t>
            </a:r>
            <a:endParaRPr sz="2400" b="1">
              <a:solidFill>
                <a:srgbClr val="FFCCFF"/>
              </a:solidFill>
            </a:endParaRPr>
          </a:p>
          <a:p>
            <a:pPr marL="254000" lvl="0" indent="-273050" algn="l" rtl="0">
              <a:spcBef>
                <a:spcPts val="900"/>
              </a:spcBef>
              <a:spcAft>
                <a:spcPts val="0"/>
              </a:spcAft>
              <a:buSzPts val="1700"/>
              <a:buChar char="◆"/>
            </a:pPr>
            <a:r>
              <a:rPr lang="en" sz="2400" b="1">
                <a:solidFill>
                  <a:srgbClr val="FFCCFF"/>
                </a:solidFill>
              </a:rPr>
              <a:t>I can evaluate the challenges and benefits of NGOs working within economies.</a:t>
            </a:r>
            <a:endParaRPr sz="2400" b="1">
              <a:solidFill>
                <a:srgbClr val="FFCCFF"/>
              </a:solidFill>
            </a:endParaRPr>
          </a:p>
        </p:txBody>
      </p:sp>
      <p:pic>
        <p:nvPicPr>
          <p:cNvPr id="686" name="Google Shape;686;p83" descr="Download Free png Chalk Line Png (98+ images in Collection) Page 3 -  DLPNG.com"/>
          <p:cNvPicPr preferRelativeResize="0"/>
          <p:nvPr/>
        </p:nvPicPr>
        <p:blipFill rotWithShape="1">
          <a:blip r:embed="rId3">
            <a:alphaModFix/>
          </a:blip>
          <a:srcRect l="47767" t="42442" b="42732"/>
          <a:stretch/>
        </p:blipFill>
        <p:spPr>
          <a:xfrm rot="5400000">
            <a:off x="1468488" y="2810321"/>
            <a:ext cx="4783840" cy="485775"/>
          </a:xfrm>
          <a:prstGeom prst="rect">
            <a:avLst/>
          </a:prstGeom>
          <a:noFill/>
          <a:ln>
            <a:noFill/>
          </a:ln>
        </p:spPr>
      </p:pic>
      <p:pic>
        <p:nvPicPr>
          <p:cNvPr id="687" name="Google Shape;687;p8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688" name="Google Shape;688;p8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689" name="Google Shape;689;p83"/>
          <p:cNvSpPr txBox="1"/>
          <p:nvPr/>
        </p:nvSpPr>
        <p:spPr>
          <a:xfrm>
            <a:off x="39157" y="643296"/>
            <a:ext cx="37368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200" b="1" i="0" u="none" strike="noStrike" cap="none">
                <a:solidFill>
                  <a:srgbClr val="FFFF00"/>
                </a:solidFill>
                <a:latin typeface="Sorts Mill Goudy"/>
                <a:ea typeface="Sorts Mill Goudy"/>
                <a:cs typeface="Sorts Mill Goudy"/>
                <a:sym typeface="Sorts Mill Goudy"/>
              </a:rPr>
              <a:t>Inquiry Questions:</a:t>
            </a:r>
            <a:endParaRPr sz="900"/>
          </a:p>
          <a:p>
            <a:pPr marL="457200" lvl="0" indent="-368300" algn="l" rtl="0">
              <a:lnSpc>
                <a:spcPct val="110000"/>
              </a:lnSpc>
              <a:spcBef>
                <a:spcPts val="900"/>
              </a:spcBef>
              <a:spcAft>
                <a:spcPts val="0"/>
              </a:spcAft>
              <a:buClr>
                <a:srgbClr val="FFFF00"/>
              </a:buClr>
              <a:buSzPts val="2200"/>
              <a:buFont typeface="Sorts Mill Goudy"/>
              <a:buChar char="●"/>
            </a:pPr>
            <a:r>
              <a:rPr lang="en" sz="2200" b="1">
                <a:solidFill>
                  <a:srgbClr val="FFFF00"/>
                </a:solidFill>
                <a:latin typeface="Sorts Mill Goudy"/>
                <a:ea typeface="Sorts Mill Goudy"/>
                <a:cs typeface="Sorts Mill Goudy"/>
                <a:sym typeface="Sorts Mill Goudy"/>
              </a:rPr>
              <a:t>What is the role of NGOs in supporting local and global markets?</a:t>
            </a:r>
            <a:endParaRPr sz="2200" b="1">
              <a:solidFill>
                <a:srgbClr val="FFFF00"/>
              </a:solidFill>
              <a:latin typeface="Sorts Mill Goudy"/>
              <a:ea typeface="Sorts Mill Goudy"/>
              <a:cs typeface="Sorts Mill Goudy"/>
              <a:sym typeface="Sorts Mill Goudy"/>
            </a:endParaRPr>
          </a:p>
          <a:p>
            <a:pPr marL="457200" lvl="0" indent="-368300" algn="l" rtl="0">
              <a:lnSpc>
                <a:spcPct val="110000"/>
              </a:lnSpc>
              <a:spcBef>
                <a:spcPts val="0"/>
              </a:spcBef>
              <a:spcAft>
                <a:spcPts val="0"/>
              </a:spcAft>
              <a:buClr>
                <a:srgbClr val="FFFF00"/>
              </a:buClr>
              <a:buSzPts val="2200"/>
              <a:buFont typeface="Sorts Mill Goudy"/>
              <a:buChar char="●"/>
            </a:pPr>
            <a:r>
              <a:rPr lang="en" sz="2200" b="1">
                <a:solidFill>
                  <a:srgbClr val="FFFF00"/>
                </a:solidFill>
                <a:latin typeface="Sorts Mill Goudy"/>
                <a:ea typeface="Sorts Mill Goudy"/>
                <a:cs typeface="Sorts Mill Goudy"/>
                <a:sym typeface="Sorts Mill Goudy"/>
              </a:rPr>
              <a:t>How do NGOs impact communities economically and socially?</a:t>
            </a:r>
            <a:endParaRPr sz="2200" b="1">
              <a:solidFill>
                <a:srgbClr val="FFFF00"/>
              </a:solidFill>
              <a:latin typeface="Sorts Mill Goudy"/>
              <a:ea typeface="Sorts Mill Goudy"/>
              <a:cs typeface="Sorts Mill Goudy"/>
              <a:sym typeface="Sorts Mill Goudy"/>
            </a:endParaRPr>
          </a:p>
          <a:p>
            <a:pPr marL="457200" lvl="0" indent="-368300" algn="l" rtl="0">
              <a:lnSpc>
                <a:spcPct val="110000"/>
              </a:lnSpc>
              <a:spcBef>
                <a:spcPts val="0"/>
              </a:spcBef>
              <a:spcAft>
                <a:spcPts val="0"/>
              </a:spcAft>
              <a:buClr>
                <a:srgbClr val="FFFF00"/>
              </a:buClr>
              <a:buSzPts val="2200"/>
              <a:buFont typeface="Sorts Mill Goudy"/>
              <a:buChar char="●"/>
            </a:pPr>
            <a:r>
              <a:rPr lang="en" sz="2200" b="1">
                <a:solidFill>
                  <a:srgbClr val="FFFF00"/>
                </a:solidFill>
                <a:latin typeface="Sorts Mill Goudy"/>
                <a:ea typeface="Sorts Mill Goudy"/>
                <a:cs typeface="Sorts Mill Goudy"/>
                <a:sym typeface="Sorts Mill Goudy"/>
              </a:rPr>
              <a:t>Why might an NGO focus on a specific issue, and how does that connect to economics?</a:t>
            </a:r>
            <a:endParaRPr sz="2200" b="1">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4"/>
          <p:cNvSpPr txBox="1">
            <a:spLocks noGrp="1"/>
          </p:cNvSpPr>
          <p:nvPr>
            <p:ph type="title"/>
          </p:nvPr>
        </p:nvSpPr>
        <p:spPr>
          <a:xfrm>
            <a:off x="689246" y="3141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NGOs</a:t>
            </a:r>
            <a:endParaRPr sz="6000"/>
          </a:p>
        </p:txBody>
      </p:sp>
      <p:sp>
        <p:nvSpPr>
          <p:cNvPr id="695" name="Google Shape;695;p84"/>
          <p:cNvSpPr txBox="1">
            <a:spLocks noGrp="1"/>
          </p:cNvSpPr>
          <p:nvPr>
            <p:ph type="body" idx="1"/>
          </p:nvPr>
        </p:nvSpPr>
        <p:spPr>
          <a:xfrm>
            <a:off x="387025" y="1346525"/>
            <a:ext cx="8063700" cy="34497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Clr>
                <a:schemeClr val="dk1"/>
              </a:buClr>
              <a:buSzPts val="1100"/>
              <a:buFont typeface="Arial"/>
              <a:buNone/>
            </a:pPr>
            <a:r>
              <a:rPr lang="en" sz="2100"/>
              <a:t>What do you think an NGO does?</a:t>
            </a:r>
            <a:endParaRPr sz="2100"/>
          </a:p>
          <a:p>
            <a:pPr marL="0" lvl="0" indent="0" algn="l" rtl="0">
              <a:spcBef>
                <a:spcPts val="500"/>
              </a:spcBef>
              <a:spcAft>
                <a:spcPts val="0"/>
              </a:spcAft>
              <a:buNone/>
            </a:pPr>
            <a:r>
              <a:rPr lang="en" sz="2100"/>
              <a:t>Can you think of any examples of organizations that help people?</a:t>
            </a:r>
            <a:endParaRPr sz="2100"/>
          </a:p>
          <a:p>
            <a:pPr marL="0" lvl="0" indent="0" algn="l" rtl="0">
              <a:spcBef>
                <a:spcPts val="500"/>
              </a:spcBef>
              <a:spcAft>
                <a:spcPts val="0"/>
              </a:spcAft>
              <a:buNone/>
            </a:pPr>
            <a:endParaRPr sz="2100" b="1" u="sng"/>
          </a:p>
          <a:p>
            <a:pPr marL="457200" lvl="0" indent="-311150" algn="l" rtl="0">
              <a:spcBef>
                <a:spcPts val="500"/>
              </a:spcBef>
              <a:spcAft>
                <a:spcPts val="0"/>
              </a:spcAft>
              <a:buSzPts val="1300"/>
              <a:buChar char="◈"/>
            </a:pPr>
            <a:r>
              <a:rPr lang="en" sz="2100" b="1" u="sng"/>
              <a:t>NGO (Non-Governmental Organization):</a:t>
            </a:r>
            <a:r>
              <a:rPr lang="en" sz="2100"/>
              <a:t> An organization independent of the government, often focused on social or economic issues.</a:t>
            </a:r>
            <a:endParaRPr sz="2100"/>
          </a:p>
          <a:p>
            <a:pPr marL="457200" lvl="0" indent="-311150" algn="l" rtl="0">
              <a:spcBef>
                <a:spcPts val="0"/>
              </a:spcBef>
              <a:spcAft>
                <a:spcPts val="0"/>
              </a:spcAft>
              <a:buSzPts val="1300"/>
              <a:buChar char="◈"/>
            </a:pPr>
            <a:r>
              <a:rPr lang="en" sz="2100" b="1" u="sng"/>
              <a:t>Mission Statement</a:t>
            </a:r>
            <a:r>
              <a:rPr lang="en" sz="2100"/>
              <a:t>: A short description of an organization’s purpose.</a:t>
            </a:r>
            <a:endParaRPr sz="2100"/>
          </a:p>
          <a:p>
            <a:pPr marL="457200" lvl="0" indent="-311150" algn="l" rtl="0">
              <a:spcBef>
                <a:spcPts val="0"/>
              </a:spcBef>
              <a:spcAft>
                <a:spcPts val="0"/>
              </a:spcAft>
              <a:buSzPts val="1300"/>
              <a:buChar char="◈"/>
            </a:pPr>
            <a:r>
              <a:rPr lang="en" sz="2100" b="1" u="sng"/>
              <a:t>Impact</a:t>
            </a:r>
            <a:r>
              <a:rPr lang="en" sz="2100"/>
              <a:t>: The effect or change an organization creates in a community.</a:t>
            </a:r>
            <a:endParaRPr sz="2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5"/>
          <p:cNvSpPr txBox="1">
            <a:spLocks noGrp="1"/>
          </p:cNvSpPr>
          <p:nvPr>
            <p:ph type="title"/>
          </p:nvPr>
        </p:nvSpPr>
        <p:spPr>
          <a:xfrm>
            <a:off x="689246" y="3141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NGO Examples</a:t>
            </a:r>
            <a:endParaRPr sz="6000"/>
          </a:p>
        </p:txBody>
      </p:sp>
      <p:sp>
        <p:nvSpPr>
          <p:cNvPr id="701" name="Google Shape;701;p85"/>
          <p:cNvSpPr txBox="1">
            <a:spLocks noGrp="1"/>
          </p:cNvSpPr>
          <p:nvPr>
            <p:ph type="body" idx="1"/>
          </p:nvPr>
        </p:nvSpPr>
        <p:spPr>
          <a:xfrm>
            <a:off x="387025" y="1346525"/>
            <a:ext cx="8063700" cy="3449700"/>
          </a:xfrm>
          <a:prstGeom prst="rect">
            <a:avLst/>
          </a:prstGeom>
        </p:spPr>
        <p:txBody>
          <a:bodyPr spcFirstLastPara="1" wrap="square" lIns="68575" tIns="34275" rIns="68575" bIns="34275" anchor="t" anchorCtr="0">
            <a:noAutofit/>
          </a:bodyPr>
          <a:lstStyle/>
          <a:p>
            <a:pPr marL="457200" lvl="0" indent="-304800" algn="l" rtl="0">
              <a:spcBef>
                <a:spcPts val="300"/>
              </a:spcBef>
              <a:spcAft>
                <a:spcPts val="0"/>
              </a:spcAft>
              <a:buSzPts val="1200"/>
              <a:buChar char="◈"/>
            </a:pPr>
            <a:r>
              <a:rPr lang="en" sz="2000" b="1"/>
              <a:t>Selam Children’s Village</a:t>
            </a:r>
            <a:endParaRPr sz="2000" b="1"/>
          </a:p>
          <a:p>
            <a:pPr marL="457200" lvl="0" indent="0" algn="l" rtl="0">
              <a:spcBef>
                <a:spcPts val="500"/>
              </a:spcBef>
              <a:spcAft>
                <a:spcPts val="0"/>
              </a:spcAft>
              <a:buNone/>
            </a:pPr>
            <a:r>
              <a:rPr lang="en" sz="2000" b="1"/>
              <a:t>Focus:</a:t>
            </a:r>
            <a:r>
              <a:rPr lang="en" sz="2000"/>
              <a:t> Supporting orphaned and vulnerable children by providing housing, education, and vocational training.</a:t>
            </a:r>
            <a:endParaRPr sz="2000"/>
          </a:p>
          <a:p>
            <a:pPr marL="457200" lvl="0" indent="0" algn="l" rtl="0">
              <a:spcBef>
                <a:spcPts val="500"/>
              </a:spcBef>
              <a:spcAft>
                <a:spcPts val="0"/>
              </a:spcAft>
              <a:buNone/>
            </a:pPr>
            <a:r>
              <a:rPr lang="en" sz="2000" b="1"/>
              <a:t>Economic Impact: </a:t>
            </a:r>
            <a:r>
              <a:rPr lang="en" sz="2000"/>
              <a:t>Equips youth with skills to join the workforce and contribute to the local economy.</a:t>
            </a:r>
            <a:endParaRPr sz="2000"/>
          </a:p>
          <a:p>
            <a:pPr marL="457200" lvl="0" indent="-304800" algn="l" rtl="0">
              <a:spcBef>
                <a:spcPts val="500"/>
              </a:spcBef>
              <a:spcAft>
                <a:spcPts val="0"/>
              </a:spcAft>
              <a:buSzPts val="1200"/>
              <a:buChar char="◈"/>
            </a:pPr>
            <a:r>
              <a:rPr lang="en" sz="2000" b="1"/>
              <a:t>Ethiopian Women Lawyers Association (EWLA)</a:t>
            </a:r>
            <a:endParaRPr sz="2000" b="1"/>
          </a:p>
          <a:p>
            <a:pPr marL="457200" lvl="0" indent="0" algn="l" rtl="0">
              <a:spcBef>
                <a:spcPts val="500"/>
              </a:spcBef>
              <a:spcAft>
                <a:spcPts val="0"/>
              </a:spcAft>
              <a:buNone/>
            </a:pPr>
            <a:r>
              <a:rPr lang="en" sz="2000" b="1"/>
              <a:t>Focus: </a:t>
            </a:r>
            <a:r>
              <a:rPr lang="en" sz="2000"/>
              <a:t>Advocating for women's rights and providing legal aid to women and children.</a:t>
            </a:r>
            <a:endParaRPr sz="2000"/>
          </a:p>
          <a:p>
            <a:pPr marL="457200" lvl="0" indent="0" algn="l" rtl="0">
              <a:spcBef>
                <a:spcPts val="500"/>
              </a:spcBef>
              <a:spcAft>
                <a:spcPts val="500"/>
              </a:spcAft>
              <a:buNone/>
            </a:pPr>
            <a:r>
              <a:rPr lang="en" sz="2000" b="1"/>
              <a:t>Economic Impact:</a:t>
            </a:r>
            <a:r>
              <a:rPr lang="en" sz="2000"/>
              <a:t> Promotes equality and empowers women to participate fully in economic and social life.</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86" descr="Fr. John Quigley, who represented the Order of Friars Minor at the United Nations for many years, explains how NGOs bring the interests of ordinary people to the international stage." title="What is a Non-governmental Organization (NGO)?">
            <a:hlinkClick r:id="rId3"/>
          </p:cNvPr>
          <p:cNvPicPr preferRelativeResize="0"/>
          <p:nvPr/>
        </p:nvPicPr>
        <p:blipFill>
          <a:blip r:embed="rId4">
            <a:alphaModFix/>
          </a:blip>
          <a:stretch>
            <a:fillRect/>
          </a:stretch>
        </p:blipFill>
        <p:spPr>
          <a:xfrm>
            <a:off x="685175" y="250325"/>
            <a:ext cx="7773650" cy="4372675"/>
          </a:xfrm>
          <a:prstGeom prst="rect">
            <a:avLst/>
          </a:prstGeom>
          <a:noFill/>
          <a:ln>
            <a:noFill/>
          </a:ln>
        </p:spPr>
      </p:pic>
      <p:sp>
        <p:nvSpPr>
          <p:cNvPr id="707" name="Google Shape;707;p86"/>
          <p:cNvSpPr txBox="1"/>
          <p:nvPr/>
        </p:nvSpPr>
        <p:spPr>
          <a:xfrm>
            <a:off x="2134475" y="4728450"/>
            <a:ext cx="62517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u="sng">
                <a:solidFill>
                  <a:schemeClr val="hlink"/>
                </a:solidFill>
                <a:latin typeface="Sorts Mill Goudy"/>
                <a:ea typeface="Sorts Mill Goudy"/>
                <a:cs typeface="Sorts Mill Goudy"/>
                <a:sym typeface="Sorts Mill Goudy"/>
                <a:hlinkClick r:id="rId5"/>
              </a:rPr>
              <a:t>https://www.youtube.com/watch?v=rNcj54d4yyI</a:t>
            </a:r>
            <a:endParaRPr sz="1700">
              <a:solidFill>
                <a:schemeClr val="lt2"/>
              </a:solidFill>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10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7"/>
          <p:cNvSpPr txBox="1">
            <a:spLocks noGrp="1"/>
          </p:cNvSpPr>
          <p:nvPr>
            <p:ph type="title"/>
          </p:nvPr>
        </p:nvSpPr>
        <p:spPr>
          <a:xfrm>
            <a:off x="689246" y="3141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NGO Examples</a:t>
            </a:r>
            <a:endParaRPr sz="6000"/>
          </a:p>
        </p:txBody>
      </p:sp>
      <p:sp>
        <p:nvSpPr>
          <p:cNvPr id="713" name="Google Shape;713;p87"/>
          <p:cNvSpPr txBox="1">
            <a:spLocks noGrp="1"/>
          </p:cNvSpPr>
          <p:nvPr>
            <p:ph type="body" idx="1"/>
          </p:nvPr>
        </p:nvSpPr>
        <p:spPr>
          <a:xfrm>
            <a:off x="387025" y="1346525"/>
            <a:ext cx="8063700" cy="3449700"/>
          </a:xfrm>
          <a:prstGeom prst="rect">
            <a:avLst/>
          </a:prstGeom>
        </p:spPr>
        <p:txBody>
          <a:bodyPr spcFirstLastPara="1" wrap="square" lIns="68575" tIns="34275" rIns="68575" bIns="34275" anchor="t" anchorCtr="0">
            <a:noAutofit/>
          </a:bodyPr>
          <a:lstStyle/>
          <a:p>
            <a:pPr marL="457200" lvl="0" indent="-355600" algn="l" rtl="0">
              <a:spcBef>
                <a:spcPts val="300"/>
              </a:spcBef>
              <a:spcAft>
                <a:spcPts val="0"/>
              </a:spcAft>
              <a:buSzPts val="2000"/>
              <a:buChar char="◈"/>
            </a:pPr>
            <a:r>
              <a:rPr lang="en" sz="2000" b="1"/>
              <a:t>Farm Africa</a:t>
            </a:r>
            <a:endParaRPr sz="2000" b="1"/>
          </a:p>
          <a:p>
            <a:pPr marL="457200" lvl="0" indent="0" algn="l" rtl="0">
              <a:spcBef>
                <a:spcPts val="500"/>
              </a:spcBef>
              <a:spcAft>
                <a:spcPts val="0"/>
              </a:spcAft>
              <a:buClr>
                <a:schemeClr val="dk1"/>
              </a:buClr>
              <a:buSzPts val="1100"/>
              <a:buFont typeface="Arial"/>
              <a:buNone/>
            </a:pPr>
            <a:r>
              <a:rPr lang="en" sz="2000" b="1"/>
              <a:t>Focus: </a:t>
            </a:r>
            <a:r>
              <a:rPr lang="en" sz="2000"/>
              <a:t>Sustainable agricultural practices, forestry, and rural livelihoods.</a:t>
            </a:r>
            <a:endParaRPr sz="2000"/>
          </a:p>
          <a:p>
            <a:pPr marL="457200" lvl="0" indent="0" algn="l" rtl="0">
              <a:spcBef>
                <a:spcPts val="500"/>
              </a:spcBef>
              <a:spcAft>
                <a:spcPts val="0"/>
              </a:spcAft>
              <a:buClr>
                <a:schemeClr val="dk1"/>
              </a:buClr>
              <a:buSzPts val="1100"/>
              <a:buFont typeface="Arial"/>
              <a:buNone/>
            </a:pPr>
            <a:r>
              <a:rPr lang="en" sz="2000" b="1"/>
              <a:t>Economic Impact:</a:t>
            </a:r>
            <a:r>
              <a:rPr lang="en" sz="2000"/>
              <a:t> Trains farmers and communities in sustainable methods, improving productivity and income.</a:t>
            </a:r>
            <a:endParaRPr sz="2000"/>
          </a:p>
          <a:p>
            <a:pPr marL="457200" lvl="0" indent="-355600" algn="l" rtl="0">
              <a:spcBef>
                <a:spcPts val="500"/>
              </a:spcBef>
              <a:spcAft>
                <a:spcPts val="0"/>
              </a:spcAft>
              <a:buSzPts val="2000"/>
              <a:buChar char="◈"/>
            </a:pPr>
            <a:r>
              <a:rPr lang="en" sz="2000" b="1"/>
              <a:t>Hope Enterprises</a:t>
            </a:r>
            <a:endParaRPr sz="2000" b="1"/>
          </a:p>
          <a:p>
            <a:pPr marL="457200" lvl="0" indent="0" algn="l" rtl="0">
              <a:spcBef>
                <a:spcPts val="500"/>
              </a:spcBef>
              <a:spcAft>
                <a:spcPts val="0"/>
              </a:spcAft>
              <a:buClr>
                <a:schemeClr val="dk1"/>
              </a:buClr>
              <a:buSzPts val="1100"/>
              <a:buFont typeface="Arial"/>
              <a:buNone/>
            </a:pPr>
            <a:r>
              <a:rPr lang="en" sz="2000" b="1"/>
              <a:t>Focus:</a:t>
            </a:r>
            <a:r>
              <a:rPr lang="en" sz="2000"/>
              <a:t> Education, skills training, and feeding programs for underprivileged youth.</a:t>
            </a:r>
            <a:endParaRPr sz="2000"/>
          </a:p>
          <a:p>
            <a:pPr marL="457200" lvl="0" indent="0" algn="l" rtl="0">
              <a:spcBef>
                <a:spcPts val="500"/>
              </a:spcBef>
              <a:spcAft>
                <a:spcPts val="0"/>
              </a:spcAft>
              <a:buClr>
                <a:schemeClr val="dk1"/>
              </a:buClr>
              <a:buSzPts val="1100"/>
              <a:buFont typeface="Arial"/>
              <a:buNone/>
            </a:pPr>
            <a:r>
              <a:rPr lang="en" sz="2000" b="1"/>
              <a:t>Economic Impact: </a:t>
            </a:r>
            <a:r>
              <a:rPr lang="en" sz="2000"/>
              <a:t>Prepares youth for jobs and entrepreneurial opportunities to break cycles of poverty.</a:t>
            </a:r>
            <a:endParaRPr sz="2000"/>
          </a:p>
          <a:p>
            <a:pPr marL="457200" lvl="0" indent="0" algn="l" rtl="0">
              <a:spcBef>
                <a:spcPts val="500"/>
              </a:spcBef>
              <a:spcAft>
                <a:spcPts val="500"/>
              </a:spcAft>
              <a:buNone/>
            </a:pP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8"/>
          <p:cNvSpPr txBox="1">
            <a:spLocks noGrp="1"/>
          </p:cNvSpPr>
          <p:nvPr>
            <p:ph type="title"/>
          </p:nvPr>
        </p:nvSpPr>
        <p:spPr>
          <a:xfrm>
            <a:off x="689246" y="3141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NGO Mission Match</a:t>
            </a:r>
            <a:endParaRPr sz="6000"/>
          </a:p>
        </p:txBody>
      </p:sp>
      <p:sp>
        <p:nvSpPr>
          <p:cNvPr id="719" name="Google Shape;719;p88"/>
          <p:cNvSpPr txBox="1">
            <a:spLocks noGrp="1"/>
          </p:cNvSpPr>
          <p:nvPr>
            <p:ph type="body" idx="1"/>
          </p:nvPr>
        </p:nvSpPr>
        <p:spPr>
          <a:xfrm>
            <a:off x="387025" y="1346525"/>
            <a:ext cx="8063700" cy="3449700"/>
          </a:xfrm>
          <a:prstGeom prst="rect">
            <a:avLst/>
          </a:prstGeom>
        </p:spPr>
        <p:txBody>
          <a:bodyPr spcFirstLastPara="1" wrap="square" lIns="68575" tIns="34275" rIns="68575" bIns="34275" anchor="t" anchorCtr="0">
            <a:noAutofit/>
          </a:bodyPr>
          <a:lstStyle/>
          <a:p>
            <a:pPr marL="457200" lvl="0" indent="-469900" algn="l" rtl="0">
              <a:spcBef>
                <a:spcPts val="300"/>
              </a:spcBef>
              <a:spcAft>
                <a:spcPts val="0"/>
              </a:spcAft>
              <a:buSzPts val="3800"/>
              <a:buChar char="◈"/>
            </a:pPr>
            <a:r>
              <a:rPr lang="en" sz="3800" b="1"/>
              <a:t>Instructions: Match the mission to the organization at your table. Try to look at keywords to make connections</a:t>
            </a:r>
            <a:endParaRPr sz="3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9"/>
          <p:cNvSpPr txBox="1">
            <a:spLocks noGrp="1"/>
          </p:cNvSpPr>
          <p:nvPr>
            <p:ph type="title"/>
          </p:nvPr>
        </p:nvSpPr>
        <p:spPr>
          <a:xfrm>
            <a:off x="689246" y="50475"/>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NGO Mission Match</a:t>
            </a:r>
            <a:endParaRPr sz="6000"/>
          </a:p>
        </p:txBody>
      </p:sp>
      <p:graphicFrame>
        <p:nvGraphicFramePr>
          <p:cNvPr id="725" name="Google Shape;725;p89"/>
          <p:cNvGraphicFramePr/>
          <p:nvPr/>
        </p:nvGraphicFramePr>
        <p:xfrm>
          <a:off x="138275" y="993375"/>
          <a:ext cx="8867425" cy="3978783"/>
        </p:xfrm>
        <a:graphic>
          <a:graphicData uri="http://schemas.openxmlformats.org/drawingml/2006/table">
            <a:tbl>
              <a:tblPr>
                <a:noFill/>
                <a:tableStyleId>{DE11D792-CD06-411A-9494-A5E744053203}</a:tableStyleId>
              </a:tblPr>
              <a:tblGrid>
                <a:gridCol w="2794575">
                  <a:extLst>
                    <a:ext uri="{9D8B030D-6E8A-4147-A177-3AD203B41FA5}">
                      <a16:colId xmlns:a16="http://schemas.microsoft.com/office/drawing/2014/main" val="20000"/>
                    </a:ext>
                  </a:extLst>
                </a:gridCol>
                <a:gridCol w="6072850">
                  <a:extLst>
                    <a:ext uri="{9D8B030D-6E8A-4147-A177-3AD203B41FA5}">
                      <a16:colId xmlns:a16="http://schemas.microsoft.com/office/drawing/2014/main" val="20001"/>
                    </a:ext>
                  </a:extLst>
                </a:gridCol>
              </a:tblGrid>
              <a:tr h="190500">
                <a:tc>
                  <a:txBody>
                    <a:bodyPr/>
                    <a:lstStyle/>
                    <a:p>
                      <a:pPr marL="0" lvl="0" indent="0" algn="l" rtl="0">
                        <a:lnSpc>
                          <a:spcPct val="115000"/>
                        </a:lnSpc>
                        <a:spcBef>
                          <a:spcPts val="0"/>
                        </a:spcBef>
                        <a:spcAft>
                          <a:spcPts val="0"/>
                        </a:spcAft>
                        <a:buNone/>
                      </a:pPr>
                      <a:r>
                        <a:rPr lang="en" sz="1050" b="1"/>
                        <a:t>Organization</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B0B3B2"/>
                    </a:solidFill>
                  </a:tcPr>
                </a:tc>
                <a:tc>
                  <a:txBody>
                    <a:bodyPr/>
                    <a:lstStyle/>
                    <a:p>
                      <a:pPr marL="0" lvl="0" indent="0" algn="l" rtl="0">
                        <a:lnSpc>
                          <a:spcPct val="115000"/>
                        </a:lnSpc>
                        <a:spcBef>
                          <a:spcPts val="0"/>
                        </a:spcBef>
                        <a:spcAft>
                          <a:spcPts val="0"/>
                        </a:spcAft>
                        <a:buNone/>
                      </a:pPr>
                      <a:r>
                        <a:rPr lang="en" sz="1050" b="1"/>
                        <a:t>Mission</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B0B3B2"/>
                    </a:solidFill>
                  </a:tcPr>
                </a:tc>
                <a:extLst>
                  <a:ext uri="{0D108BD9-81ED-4DB2-BD59-A6C34878D82A}">
                    <a16:rowId xmlns:a16="http://schemas.microsoft.com/office/drawing/2014/main" val="10000"/>
                  </a:ext>
                </a:extLst>
              </a:tr>
              <a:tr h="295275">
                <a:tc>
                  <a:txBody>
                    <a:bodyPr/>
                    <a:lstStyle/>
                    <a:p>
                      <a:pPr marL="0" lvl="0" indent="0" algn="l" rtl="0">
                        <a:lnSpc>
                          <a:spcPct val="115000"/>
                        </a:lnSpc>
                        <a:spcBef>
                          <a:spcPts val="0"/>
                        </a:spcBef>
                        <a:spcAft>
                          <a:spcPts val="0"/>
                        </a:spcAft>
                        <a:buNone/>
                      </a:pPr>
                      <a:r>
                        <a:rPr lang="en" sz="1050" b="1"/>
                        <a:t>Selam Children’s Village</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provide housing, education, and vocational training to empower orphaned and vulnerable children to become self-reliant.</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90500">
                <a:tc>
                  <a:txBody>
                    <a:bodyPr/>
                    <a:lstStyle/>
                    <a:p>
                      <a:pPr marL="0" lvl="0" indent="0" algn="l" rtl="0">
                        <a:lnSpc>
                          <a:spcPct val="115000"/>
                        </a:lnSpc>
                        <a:spcBef>
                          <a:spcPts val="0"/>
                        </a:spcBef>
                        <a:spcAft>
                          <a:spcPts val="0"/>
                        </a:spcAft>
                        <a:buNone/>
                      </a:pPr>
                      <a:r>
                        <a:rPr lang="en" sz="1050" b="1"/>
                        <a:t>Ethiopian Women Lawyers Association (EWLA)</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advocate for women’s rights and provide free legal aid to marginalized women and children.</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90500">
                <a:tc>
                  <a:txBody>
                    <a:bodyPr/>
                    <a:lstStyle/>
                    <a:p>
                      <a:pPr marL="0" lvl="0" indent="0" algn="l" rtl="0">
                        <a:lnSpc>
                          <a:spcPct val="115000"/>
                        </a:lnSpc>
                        <a:spcBef>
                          <a:spcPts val="0"/>
                        </a:spcBef>
                        <a:spcAft>
                          <a:spcPts val="0"/>
                        </a:spcAft>
                        <a:buNone/>
                      </a:pPr>
                      <a:r>
                        <a:rPr lang="en" sz="1050" b="1"/>
                        <a:t>Hamlin Fistula Ethiopia</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provide life-changing surgeries and maternal health services to women suffering from childbirth injuries.</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90500">
                <a:tc>
                  <a:txBody>
                    <a:bodyPr/>
                    <a:lstStyle/>
                    <a:p>
                      <a:pPr marL="0" lvl="0" indent="0" algn="l" rtl="0">
                        <a:lnSpc>
                          <a:spcPct val="115000"/>
                        </a:lnSpc>
                        <a:spcBef>
                          <a:spcPts val="0"/>
                        </a:spcBef>
                        <a:spcAft>
                          <a:spcPts val="0"/>
                        </a:spcAft>
                        <a:buNone/>
                      </a:pPr>
                      <a:r>
                        <a:rPr lang="en" sz="1050" b="1"/>
                        <a:t>Farm Africa</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help farmers adopt sustainable agriculture practices to increase food security and incomes in rural Ethiopia.</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90500">
                <a:tc>
                  <a:txBody>
                    <a:bodyPr/>
                    <a:lstStyle/>
                    <a:p>
                      <a:pPr marL="0" lvl="0" indent="0" algn="l" rtl="0">
                        <a:lnSpc>
                          <a:spcPct val="115000"/>
                        </a:lnSpc>
                        <a:spcBef>
                          <a:spcPts val="0"/>
                        </a:spcBef>
                        <a:spcAft>
                          <a:spcPts val="0"/>
                        </a:spcAft>
                        <a:buNone/>
                      </a:pPr>
                      <a:r>
                        <a:rPr lang="en" sz="1050" b="1"/>
                        <a:t>Light for the World Ethiopia</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promote inclusive education and development for people with disabilities in Ethiopia.</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04800">
                <a:tc>
                  <a:txBody>
                    <a:bodyPr/>
                    <a:lstStyle/>
                    <a:p>
                      <a:pPr marL="0" lvl="0" indent="0" algn="l" rtl="0">
                        <a:lnSpc>
                          <a:spcPct val="115000"/>
                        </a:lnSpc>
                        <a:spcBef>
                          <a:spcPts val="0"/>
                        </a:spcBef>
                        <a:spcAft>
                          <a:spcPts val="0"/>
                        </a:spcAft>
                        <a:buNone/>
                      </a:pPr>
                      <a:r>
                        <a:rPr lang="en" sz="1050" b="1"/>
                        <a:t>Doctors Without Borders (Médecins Sans Frontières)</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deliver emergency medical care to people affected by conflict, epidemics, and disasters worldwide.</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90500">
                <a:tc>
                  <a:txBody>
                    <a:bodyPr/>
                    <a:lstStyle/>
                    <a:p>
                      <a:pPr marL="0" lvl="0" indent="0" algn="l" rtl="0">
                        <a:lnSpc>
                          <a:spcPct val="115000"/>
                        </a:lnSpc>
                        <a:spcBef>
                          <a:spcPts val="0"/>
                        </a:spcBef>
                        <a:spcAft>
                          <a:spcPts val="0"/>
                        </a:spcAft>
                        <a:buNone/>
                      </a:pPr>
                      <a:r>
                        <a:rPr lang="en" sz="1050" b="1"/>
                        <a:t>World Food Programme (WFP)</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provide food assistance and nutrition programs to fight hunger and improve food security globally.</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90500">
                <a:tc>
                  <a:txBody>
                    <a:bodyPr/>
                    <a:lstStyle/>
                    <a:p>
                      <a:pPr marL="0" lvl="0" indent="0" algn="l" rtl="0">
                        <a:lnSpc>
                          <a:spcPct val="115000"/>
                        </a:lnSpc>
                        <a:spcBef>
                          <a:spcPts val="0"/>
                        </a:spcBef>
                        <a:spcAft>
                          <a:spcPts val="0"/>
                        </a:spcAft>
                        <a:buNone/>
                      </a:pPr>
                      <a:r>
                        <a:rPr lang="en" sz="1050" b="1"/>
                        <a:t>WaterAid</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work to ensure everyone has access to clean water, decent toilets, and good hygiene.</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90500">
                <a:tc>
                  <a:txBody>
                    <a:bodyPr/>
                    <a:lstStyle/>
                    <a:p>
                      <a:pPr marL="0" lvl="0" indent="0" algn="l" rtl="0">
                        <a:lnSpc>
                          <a:spcPct val="115000"/>
                        </a:lnSpc>
                        <a:spcBef>
                          <a:spcPts val="0"/>
                        </a:spcBef>
                        <a:spcAft>
                          <a:spcPts val="0"/>
                        </a:spcAft>
                        <a:buNone/>
                      </a:pPr>
                      <a:r>
                        <a:rPr lang="en" sz="1050" b="1"/>
                        <a:t>Heifer International</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provide livestock and training to communities around the world to help end hunger and poverty.</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90500">
                <a:tc>
                  <a:txBody>
                    <a:bodyPr/>
                    <a:lstStyle/>
                    <a:p>
                      <a:pPr marL="0" lvl="0" indent="0" algn="l" rtl="0">
                        <a:lnSpc>
                          <a:spcPct val="115000"/>
                        </a:lnSpc>
                        <a:spcBef>
                          <a:spcPts val="0"/>
                        </a:spcBef>
                        <a:spcAft>
                          <a:spcPts val="0"/>
                        </a:spcAft>
                        <a:buNone/>
                      </a:pPr>
                      <a:r>
                        <a:rPr lang="en" sz="1050" b="1"/>
                        <a:t>Oxfam International</a:t>
                      </a:r>
                      <a:endParaRPr sz="1050" b="1"/>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rgbClr val="D4D4D4"/>
                    </a:solidFill>
                  </a:tcPr>
                </a:tc>
                <a:tc>
                  <a:txBody>
                    <a:bodyPr/>
                    <a:lstStyle/>
                    <a:p>
                      <a:pPr marL="0" lvl="0" indent="0" algn="l" rtl="0">
                        <a:lnSpc>
                          <a:spcPct val="115000"/>
                        </a:lnSpc>
                        <a:spcBef>
                          <a:spcPts val="0"/>
                        </a:spcBef>
                        <a:spcAft>
                          <a:spcPts val="0"/>
                        </a:spcAft>
                        <a:buNone/>
                      </a:pPr>
                      <a:r>
                        <a:rPr lang="en" sz="1050"/>
                        <a:t>We fight inequality and work to end poverty through sustainable development programs and advocacy.</a:t>
                      </a:r>
                      <a:endParaRPr sz="1050"/>
                    </a:p>
                  </a:txBody>
                  <a:tcPr marL="38100" marR="38100" marT="38100" marB="38100">
                    <a:lnL w="5950" cap="flat" cmpd="sng">
                      <a:solidFill>
                        <a:srgbClr val="000000"/>
                      </a:solidFill>
                      <a:prstDash val="solid"/>
                      <a:round/>
                      <a:headEnd type="none" w="sm" len="sm"/>
                      <a:tailEnd type="none" w="sm" len="sm"/>
                    </a:lnL>
                    <a:lnR w="5950" cap="flat" cmpd="sng">
                      <a:solidFill>
                        <a:srgbClr val="000000"/>
                      </a:solidFill>
                      <a:prstDash val="solid"/>
                      <a:round/>
                      <a:headEnd type="none" w="sm" len="sm"/>
                      <a:tailEnd type="none" w="sm" len="sm"/>
                    </a:lnR>
                    <a:lnT w="5950" cap="flat" cmpd="sng">
                      <a:solidFill>
                        <a:srgbClr val="000000"/>
                      </a:solidFill>
                      <a:prstDash val="solid"/>
                      <a:round/>
                      <a:headEnd type="none" w="sm" len="sm"/>
                      <a:tailEnd type="none" w="sm" len="sm"/>
                    </a:lnT>
                    <a:lnB w="59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
        <p:nvSpPr>
          <p:cNvPr id="726" name="Google Shape;726;p89"/>
          <p:cNvSpPr/>
          <p:nvPr/>
        </p:nvSpPr>
        <p:spPr>
          <a:xfrm>
            <a:off x="2932850" y="1250550"/>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27" name="Google Shape;727;p89"/>
          <p:cNvSpPr/>
          <p:nvPr/>
        </p:nvSpPr>
        <p:spPr>
          <a:xfrm>
            <a:off x="2932850" y="1724250"/>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28" name="Google Shape;728;p89"/>
          <p:cNvSpPr/>
          <p:nvPr/>
        </p:nvSpPr>
        <p:spPr>
          <a:xfrm>
            <a:off x="2932850" y="2162400"/>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29" name="Google Shape;729;p89"/>
          <p:cNvSpPr/>
          <p:nvPr/>
        </p:nvSpPr>
        <p:spPr>
          <a:xfrm>
            <a:off x="2932850" y="2600550"/>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30" name="Google Shape;730;p89"/>
          <p:cNvSpPr/>
          <p:nvPr/>
        </p:nvSpPr>
        <p:spPr>
          <a:xfrm>
            <a:off x="2932850" y="3038700"/>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31" name="Google Shape;731;p89"/>
          <p:cNvSpPr/>
          <p:nvPr/>
        </p:nvSpPr>
        <p:spPr>
          <a:xfrm>
            <a:off x="2932850" y="3295875"/>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32" name="Google Shape;732;p89"/>
          <p:cNvSpPr/>
          <p:nvPr/>
        </p:nvSpPr>
        <p:spPr>
          <a:xfrm>
            <a:off x="2932850" y="3698475"/>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33" name="Google Shape;733;p89"/>
          <p:cNvSpPr/>
          <p:nvPr/>
        </p:nvSpPr>
        <p:spPr>
          <a:xfrm>
            <a:off x="2932850" y="3950550"/>
            <a:ext cx="6010500" cy="40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734" name="Google Shape;734;p89"/>
          <p:cNvSpPr/>
          <p:nvPr/>
        </p:nvSpPr>
        <p:spPr>
          <a:xfrm>
            <a:off x="2932850" y="4212825"/>
            <a:ext cx="6010500" cy="695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90"/>
          <p:cNvSpPr txBox="1">
            <a:spLocks noGrp="1"/>
          </p:cNvSpPr>
          <p:nvPr>
            <p:ph type="title"/>
          </p:nvPr>
        </p:nvSpPr>
        <p:spPr>
          <a:xfrm>
            <a:off x="689246" y="3141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Design an NGO</a:t>
            </a:r>
            <a:endParaRPr sz="6000"/>
          </a:p>
        </p:txBody>
      </p:sp>
      <p:sp>
        <p:nvSpPr>
          <p:cNvPr id="740" name="Google Shape;740;p90"/>
          <p:cNvSpPr txBox="1">
            <a:spLocks noGrp="1"/>
          </p:cNvSpPr>
          <p:nvPr>
            <p:ph type="body" idx="1"/>
          </p:nvPr>
        </p:nvSpPr>
        <p:spPr>
          <a:xfrm>
            <a:off x="387025" y="1346525"/>
            <a:ext cx="8063700" cy="34497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None/>
            </a:pPr>
            <a:r>
              <a:rPr lang="en" sz="2900" b="1"/>
              <a:t>Individually or in pairs, design your own NGO.</a:t>
            </a:r>
            <a:endParaRPr sz="2900" b="1"/>
          </a:p>
          <a:p>
            <a:pPr marL="457200" lvl="0" indent="-412750" algn="l" rtl="0">
              <a:spcBef>
                <a:spcPts val="500"/>
              </a:spcBef>
              <a:spcAft>
                <a:spcPts val="0"/>
              </a:spcAft>
              <a:buSzPts val="2900"/>
              <a:buChar char="◈"/>
            </a:pPr>
            <a:r>
              <a:rPr lang="en" sz="2900" b="1"/>
              <a:t>Name the NGO.</a:t>
            </a:r>
            <a:endParaRPr sz="2900" b="1"/>
          </a:p>
          <a:p>
            <a:pPr marL="457200" lvl="0" indent="-412750" algn="l" rtl="0">
              <a:spcBef>
                <a:spcPts val="0"/>
              </a:spcBef>
              <a:spcAft>
                <a:spcPts val="0"/>
              </a:spcAft>
              <a:buSzPts val="2900"/>
              <a:buChar char="◈"/>
            </a:pPr>
            <a:r>
              <a:rPr lang="en" sz="2900" b="1"/>
              <a:t>Write a mission statement.</a:t>
            </a:r>
            <a:endParaRPr sz="2900" b="1"/>
          </a:p>
          <a:p>
            <a:pPr marL="457200" lvl="0" indent="-412750" algn="l" rtl="0">
              <a:spcBef>
                <a:spcPts val="0"/>
              </a:spcBef>
              <a:spcAft>
                <a:spcPts val="0"/>
              </a:spcAft>
              <a:buSzPts val="2900"/>
              <a:buChar char="◈"/>
            </a:pPr>
            <a:r>
              <a:rPr lang="en" sz="2900" b="1"/>
              <a:t>Explain its focus (e.g., education, health, environment).</a:t>
            </a:r>
            <a:endParaRPr sz="2900" b="1"/>
          </a:p>
          <a:p>
            <a:pPr marL="457200" lvl="0" indent="-412750" algn="l" rtl="0">
              <a:spcBef>
                <a:spcPts val="0"/>
              </a:spcBef>
              <a:spcAft>
                <a:spcPts val="0"/>
              </a:spcAft>
              <a:buSzPts val="2900"/>
              <a:buChar char="◈"/>
            </a:pPr>
            <a:r>
              <a:rPr lang="en" sz="2900" b="1"/>
              <a:t>Describe one way it would impact a local or global market.</a:t>
            </a:r>
            <a:endParaRPr sz="2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2"/>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Choosing Debatable Research Questions</a:t>
            </a:r>
            <a:endParaRPr sz="1100"/>
          </a:p>
        </p:txBody>
      </p:sp>
      <p:pic>
        <p:nvPicPr>
          <p:cNvPr id="281" name="Google Shape;281;p4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282" name="Google Shape;282;p42"/>
          <p:cNvPicPr preferRelativeResize="0"/>
          <p:nvPr/>
        </p:nvPicPr>
        <p:blipFill rotWithShape="1">
          <a:blip r:embed="rId4">
            <a:alphaModFix/>
          </a:blip>
          <a:srcRect/>
          <a:stretch/>
        </p:blipFill>
        <p:spPr>
          <a:xfrm>
            <a:off x="138126" y="2366125"/>
            <a:ext cx="846750" cy="846750"/>
          </a:xfrm>
          <a:prstGeom prst="rect">
            <a:avLst/>
          </a:prstGeom>
          <a:noFill/>
          <a:ln>
            <a:noFill/>
          </a:ln>
        </p:spPr>
      </p:pic>
      <p:sp>
        <p:nvSpPr>
          <p:cNvPr id="283" name="Google Shape;283;p42"/>
          <p:cNvSpPr txBox="1"/>
          <p:nvPr/>
        </p:nvSpPr>
        <p:spPr>
          <a:xfrm>
            <a:off x="1090625" y="2366113"/>
            <a:ext cx="7540500" cy="9312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b="1" u="sng">
                <a:solidFill>
                  <a:schemeClr val="lt1"/>
                </a:solidFill>
                <a:latin typeface="Sorts Mill Goudy"/>
                <a:ea typeface="Sorts Mill Goudy"/>
                <a:cs typeface="Sorts Mill Goudy"/>
                <a:sym typeface="Sorts Mill Goudy"/>
              </a:rPr>
              <a:t>Thinking: Critical Thinking Skills</a:t>
            </a:r>
            <a:endParaRPr sz="1000"/>
          </a:p>
          <a:p>
            <a:pPr marL="0" marR="0" lvl="0" indent="0" algn="l" rtl="0">
              <a:spcBef>
                <a:spcPts val="0"/>
              </a:spcBef>
              <a:spcAft>
                <a:spcPts val="0"/>
              </a:spcAft>
              <a:buNone/>
            </a:pPr>
            <a:r>
              <a:rPr lang="en" b="1">
                <a:solidFill>
                  <a:schemeClr val="lt1"/>
                </a:solidFill>
                <a:latin typeface="Sorts Mill Goudy"/>
                <a:ea typeface="Sorts Mill Goudy"/>
                <a:cs typeface="Sorts Mill Goudy"/>
                <a:sym typeface="Sorts Mill Goudy"/>
              </a:rPr>
              <a:t>In order for us to explain the choice of our research questions, (Criterion B Strand i) we will need to use our critical thinking skills to apply existing knowledge to generate new ideas, products, or processes that we drew upon. </a:t>
            </a:r>
            <a:endParaRPr b="1">
              <a:solidFill>
                <a:schemeClr val="lt1"/>
              </a:solidFill>
              <a:latin typeface="Sorts Mill Goudy"/>
              <a:ea typeface="Sorts Mill Goudy"/>
              <a:cs typeface="Sorts Mill Goudy"/>
              <a:sym typeface="Sorts Mill Goudy"/>
            </a:endParaRPr>
          </a:p>
        </p:txBody>
      </p:sp>
      <p:sp>
        <p:nvSpPr>
          <p:cNvPr id="284" name="Google Shape;284;p42"/>
          <p:cNvSpPr txBox="1"/>
          <p:nvPr/>
        </p:nvSpPr>
        <p:spPr>
          <a:xfrm>
            <a:off x="69006" y="3598771"/>
            <a:ext cx="9006000" cy="145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u="sng">
                <a:solidFill>
                  <a:srgbClr val="FFFF00"/>
                </a:solidFill>
                <a:latin typeface="Sorts Mill Goudy"/>
                <a:ea typeface="Sorts Mill Goudy"/>
                <a:cs typeface="Sorts Mill Goudy"/>
                <a:sym typeface="Sorts Mill Goudy"/>
              </a:rPr>
              <a:t>Debatable Questions (Choose 1 question to ask about Sustainability):</a:t>
            </a:r>
            <a:endParaRPr sz="600"/>
          </a:p>
          <a:p>
            <a:pPr marL="0" marR="0" lvl="0" indent="0" algn="l" rtl="0">
              <a:spcBef>
                <a:spcPts val="0"/>
              </a:spcBef>
              <a:spcAft>
                <a:spcPts val="0"/>
              </a:spcAft>
              <a:buNone/>
            </a:pPr>
            <a:r>
              <a:rPr lang="en" sz="1800" b="1">
                <a:solidFill>
                  <a:srgbClr val="FFFF00"/>
                </a:solidFill>
                <a:latin typeface="Sorts Mill Goudy"/>
                <a:ea typeface="Sorts Mill Goudy"/>
                <a:cs typeface="Sorts Mill Goudy"/>
                <a:sym typeface="Sorts Mill Goudy"/>
              </a:rPr>
              <a:t>How could we ask a local business about sustainability? Think about the three parts of sustainability the economy, the society and the environment. Remember that sustainability means it meets our own needs now, without compromising the ability of future generations to meet their own needs.</a:t>
            </a:r>
            <a:endParaRPr sz="600"/>
          </a:p>
        </p:txBody>
      </p:sp>
      <p:pic>
        <p:nvPicPr>
          <p:cNvPr id="285" name="Google Shape;285;p42"/>
          <p:cNvPicPr preferRelativeResize="0"/>
          <p:nvPr/>
        </p:nvPicPr>
        <p:blipFill>
          <a:blip r:embed="rId5">
            <a:alphaModFix/>
          </a:blip>
          <a:stretch>
            <a:fillRect/>
          </a:stretch>
        </p:blipFill>
        <p:spPr>
          <a:xfrm>
            <a:off x="348350" y="859500"/>
            <a:ext cx="8245200" cy="1348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91"/>
          <p:cNvSpPr txBox="1">
            <a:spLocks noGrp="1"/>
          </p:cNvSpPr>
          <p:nvPr>
            <p:ph type="title"/>
          </p:nvPr>
        </p:nvSpPr>
        <p:spPr>
          <a:xfrm>
            <a:off x="689246" y="3141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6000"/>
              <a:t>Reflection</a:t>
            </a:r>
            <a:endParaRPr sz="6000"/>
          </a:p>
        </p:txBody>
      </p:sp>
      <p:sp>
        <p:nvSpPr>
          <p:cNvPr id="746" name="Google Shape;746;p91"/>
          <p:cNvSpPr txBox="1">
            <a:spLocks noGrp="1"/>
          </p:cNvSpPr>
          <p:nvPr>
            <p:ph type="body" idx="1"/>
          </p:nvPr>
        </p:nvSpPr>
        <p:spPr>
          <a:xfrm>
            <a:off x="387025" y="1346525"/>
            <a:ext cx="8063700" cy="3449700"/>
          </a:xfrm>
          <a:prstGeom prst="rect">
            <a:avLst/>
          </a:prstGeom>
        </p:spPr>
        <p:txBody>
          <a:bodyPr spcFirstLastPara="1" wrap="square" lIns="68575" tIns="34275" rIns="68575" bIns="34275" anchor="t" anchorCtr="0">
            <a:noAutofit/>
          </a:bodyPr>
          <a:lstStyle/>
          <a:p>
            <a:pPr marL="0" lvl="0" indent="0" algn="l" rtl="0">
              <a:spcBef>
                <a:spcPts val="300"/>
              </a:spcBef>
              <a:spcAft>
                <a:spcPts val="0"/>
              </a:spcAft>
              <a:buNone/>
            </a:pPr>
            <a:r>
              <a:rPr lang="en" sz="2900" b="1"/>
              <a:t>Discussion Question:</a:t>
            </a:r>
            <a:endParaRPr sz="2900" b="1"/>
          </a:p>
          <a:p>
            <a:pPr marL="914400" lvl="0" indent="-412750" algn="l" rtl="0">
              <a:spcBef>
                <a:spcPts val="500"/>
              </a:spcBef>
              <a:spcAft>
                <a:spcPts val="0"/>
              </a:spcAft>
              <a:buSzPts val="2900"/>
              <a:buChar char="◈"/>
            </a:pPr>
            <a:r>
              <a:rPr lang="en" sz="2900" b="1"/>
              <a:t>What did you learn about how NGOs work?</a:t>
            </a:r>
            <a:endParaRPr sz="2900" b="1"/>
          </a:p>
          <a:p>
            <a:pPr marL="914400" lvl="0" indent="-412750" algn="l" rtl="0">
              <a:spcBef>
                <a:spcPts val="0"/>
              </a:spcBef>
              <a:spcAft>
                <a:spcPts val="0"/>
              </a:spcAft>
              <a:buSzPts val="2900"/>
              <a:buChar char="◈"/>
            </a:pPr>
            <a:r>
              <a:rPr lang="en" sz="2900" b="1"/>
              <a:t>How can NGOs make a difference in economies?</a:t>
            </a:r>
            <a:endParaRPr sz="2900" b="1"/>
          </a:p>
          <a:p>
            <a:pPr marL="0" lvl="0" indent="0" algn="l" rtl="0">
              <a:spcBef>
                <a:spcPts val="500"/>
              </a:spcBef>
              <a:spcAft>
                <a:spcPts val="0"/>
              </a:spcAft>
              <a:buNone/>
            </a:pPr>
            <a:r>
              <a:rPr lang="en" sz="2900" b="1"/>
              <a:t>Written reflection:</a:t>
            </a:r>
            <a:endParaRPr sz="2900" b="1"/>
          </a:p>
          <a:p>
            <a:pPr marL="914400" lvl="0" indent="-412750" algn="l" rtl="0">
              <a:spcBef>
                <a:spcPts val="500"/>
              </a:spcBef>
              <a:spcAft>
                <a:spcPts val="0"/>
              </a:spcAft>
              <a:buSzPts val="2900"/>
              <a:buChar char="◈"/>
            </a:pPr>
            <a:r>
              <a:rPr lang="en" sz="2900" b="1"/>
              <a:t>If you could start your own NGO, what issue would you focus on and why?</a:t>
            </a:r>
            <a:endParaRPr sz="29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50"/>
        <p:cNvGrpSpPr/>
        <p:nvPr/>
      </p:nvGrpSpPr>
      <p:grpSpPr>
        <a:xfrm>
          <a:off x="0" y="0"/>
          <a:ext cx="0" cy="0"/>
          <a:chOff x="0" y="0"/>
          <a:chExt cx="0" cy="0"/>
        </a:xfrm>
      </p:grpSpPr>
      <p:sp>
        <p:nvSpPr>
          <p:cNvPr id="751" name="Google Shape;751;p92"/>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Public &amp; Private Sector</a:t>
            </a:r>
            <a:endParaRPr sz="3000" b="1"/>
          </a:p>
        </p:txBody>
      </p:sp>
      <p:sp>
        <p:nvSpPr>
          <p:cNvPr id="752" name="Google Shape;752;p92"/>
          <p:cNvSpPr txBox="1">
            <a:spLocks noGrp="1"/>
          </p:cNvSpPr>
          <p:nvPr>
            <p:ph type="subTitle" idx="1"/>
          </p:nvPr>
        </p:nvSpPr>
        <p:spPr>
          <a:xfrm>
            <a:off x="1028025" y="4190975"/>
            <a:ext cx="7080000" cy="952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Date: A Mon. Feb 19, B Tues. Feb 20</a:t>
            </a:r>
            <a:br>
              <a:rPr lang="en" b="1"/>
            </a:br>
            <a:r>
              <a:rPr lang="en" b="1"/>
              <a:t>Unit 3: Local and Global Markets</a:t>
            </a:r>
            <a:br>
              <a:rPr lang="en" b="1"/>
            </a:br>
            <a:r>
              <a:rPr lang="en" b="1"/>
              <a:t>Grade 6: Individuals &amp; Societies</a:t>
            </a:r>
            <a:endParaRPr/>
          </a:p>
        </p:txBody>
      </p:sp>
      <p:pic>
        <p:nvPicPr>
          <p:cNvPr id="753" name="Google Shape;753;p92"/>
          <p:cNvPicPr preferRelativeResize="0"/>
          <p:nvPr/>
        </p:nvPicPr>
        <p:blipFill rotWithShape="1">
          <a:blip r:embed="rId3">
            <a:alphaModFix/>
          </a:blip>
          <a:srcRect/>
          <a:stretch/>
        </p:blipFill>
        <p:spPr>
          <a:xfrm>
            <a:off x="1" y="819844"/>
            <a:ext cx="4572000" cy="3260582"/>
          </a:xfrm>
          <a:prstGeom prst="rect">
            <a:avLst/>
          </a:prstGeom>
          <a:noFill/>
          <a:ln>
            <a:noFill/>
          </a:ln>
        </p:spPr>
      </p:pic>
      <p:pic>
        <p:nvPicPr>
          <p:cNvPr id="754" name="Google Shape;754;p92"/>
          <p:cNvPicPr preferRelativeResize="0"/>
          <p:nvPr/>
        </p:nvPicPr>
        <p:blipFill rotWithShape="1">
          <a:blip r:embed="rId4">
            <a:alphaModFix/>
          </a:blip>
          <a:srcRect b="4997"/>
          <a:stretch/>
        </p:blipFill>
        <p:spPr>
          <a:xfrm>
            <a:off x="4572000" y="819843"/>
            <a:ext cx="4572000" cy="32605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58"/>
        <p:cNvGrpSpPr/>
        <p:nvPr/>
      </p:nvGrpSpPr>
      <p:grpSpPr>
        <a:xfrm>
          <a:off x="0" y="0"/>
          <a:ext cx="0" cy="0"/>
          <a:chOff x="0" y="0"/>
          <a:chExt cx="0" cy="0"/>
        </a:xfrm>
      </p:grpSpPr>
      <p:sp>
        <p:nvSpPr>
          <p:cNvPr id="759" name="Google Shape;759;p93"/>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a:t>Taxes</a:t>
            </a:r>
            <a:endParaRPr sz="4800" b="1"/>
          </a:p>
        </p:txBody>
      </p:sp>
      <p:sp>
        <p:nvSpPr>
          <p:cNvPr id="760" name="Google Shape;760;p93"/>
          <p:cNvSpPr txBox="1">
            <a:spLocks noGrp="1"/>
          </p:cNvSpPr>
          <p:nvPr>
            <p:ph type="body" idx="1"/>
          </p:nvPr>
        </p:nvSpPr>
        <p:spPr>
          <a:xfrm>
            <a:off x="355750" y="1404950"/>
            <a:ext cx="4647900" cy="3434700"/>
          </a:xfrm>
          <a:prstGeom prst="rect">
            <a:avLst/>
          </a:prstGeom>
        </p:spPr>
        <p:txBody>
          <a:bodyPr spcFirstLastPara="1" wrap="square" lIns="68575" tIns="34275" rIns="68575" bIns="34275" anchor="t" anchorCtr="0">
            <a:noAutofit/>
          </a:bodyPr>
          <a:lstStyle/>
          <a:p>
            <a:pPr marL="457200" lvl="0" indent="-304800" algn="l" rtl="0">
              <a:spcBef>
                <a:spcPts val="300"/>
              </a:spcBef>
              <a:spcAft>
                <a:spcPts val="0"/>
              </a:spcAft>
              <a:buSzPts val="1200"/>
              <a:buChar char="◈"/>
            </a:pPr>
            <a:r>
              <a:rPr lang="en" sz="2000" u="sng"/>
              <a:t>Money collected by the government</a:t>
            </a:r>
            <a:endParaRPr sz="2000" u="sng"/>
          </a:p>
          <a:p>
            <a:pPr marL="457200" lvl="0" indent="-304800" algn="l" rtl="0">
              <a:spcBef>
                <a:spcPts val="0"/>
              </a:spcBef>
              <a:spcAft>
                <a:spcPts val="0"/>
              </a:spcAft>
              <a:buSzPts val="1200"/>
              <a:buChar char="◈"/>
            </a:pPr>
            <a:r>
              <a:rPr lang="en" sz="2000"/>
              <a:t>Many different types</a:t>
            </a:r>
            <a:endParaRPr sz="2000"/>
          </a:p>
          <a:p>
            <a:pPr marL="914400" lvl="1" indent="-304800" algn="l" rtl="0">
              <a:spcBef>
                <a:spcPts val="0"/>
              </a:spcBef>
              <a:spcAft>
                <a:spcPts val="0"/>
              </a:spcAft>
              <a:buSzPts val="1200"/>
              <a:buChar char="🞚"/>
            </a:pPr>
            <a:r>
              <a:rPr lang="en" sz="1900" u="sng"/>
              <a:t>Income Tax</a:t>
            </a:r>
            <a:endParaRPr sz="1900" u="sng"/>
          </a:p>
          <a:p>
            <a:pPr marL="914400" lvl="1" indent="-304800" algn="l" rtl="0">
              <a:spcBef>
                <a:spcPts val="0"/>
              </a:spcBef>
              <a:spcAft>
                <a:spcPts val="0"/>
              </a:spcAft>
              <a:buSzPts val="1200"/>
              <a:buChar char="🞚"/>
            </a:pPr>
            <a:r>
              <a:rPr lang="en" sz="1900" u="sng"/>
              <a:t>Sales Tax</a:t>
            </a:r>
            <a:endParaRPr sz="1900" u="sng"/>
          </a:p>
          <a:p>
            <a:pPr marL="914400" lvl="1" indent="-304800" algn="l" rtl="0">
              <a:spcBef>
                <a:spcPts val="0"/>
              </a:spcBef>
              <a:spcAft>
                <a:spcPts val="0"/>
              </a:spcAft>
              <a:buSzPts val="1200"/>
              <a:buChar char="🞚"/>
            </a:pPr>
            <a:r>
              <a:rPr lang="en" sz="1900" u="sng"/>
              <a:t>Tariffs (import tax)</a:t>
            </a:r>
            <a:endParaRPr sz="1900" u="sng"/>
          </a:p>
          <a:p>
            <a:pPr marL="457200" lvl="0" indent="-304800" algn="l" rtl="0">
              <a:spcBef>
                <a:spcPts val="0"/>
              </a:spcBef>
              <a:spcAft>
                <a:spcPts val="0"/>
              </a:spcAft>
              <a:buSzPts val="1200"/>
              <a:buChar char="◈"/>
            </a:pPr>
            <a:r>
              <a:rPr lang="en" sz="2000" u="sng"/>
              <a:t>Pay for public projects/services</a:t>
            </a:r>
            <a:endParaRPr sz="2000" u="sng"/>
          </a:p>
          <a:p>
            <a:pPr marL="914400" lvl="1" indent="-304800" algn="l" rtl="0">
              <a:spcBef>
                <a:spcPts val="0"/>
              </a:spcBef>
              <a:spcAft>
                <a:spcPts val="0"/>
              </a:spcAft>
              <a:buSzPts val="1200"/>
              <a:buChar char="🞚"/>
            </a:pPr>
            <a:r>
              <a:rPr lang="en" sz="1900"/>
              <a:t>Roads, Bridges, Street lights</a:t>
            </a:r>
            <a:endParaRPr sz="1900"/>
          </a:p>
          <a:p>
            <a:pPr marL="914400" lvl="1" indent="-304800" algn="l" rtl="0">
              <a:spcBef>
                <a:spcPts val="0"/>
              </a:spcBef>
              <a:spcAft>
                <a:spcPts val="0"/>
              </a:spcAft>
              <a:buSzPts val="1200"/>
              <a:buChar char="🞚"/>
            </a:pPr>
            <a:r>
              <a:rPr lang="en" sz="1900"/>
              <a:t>Public Schools, Public Libraries</a:t>
            </a:r>
            <a:endParaRPr sz="1900"/>
          </a:p>
          <a:p>
            <a:pPr marL="914400" lvl="1" indent="-304800" algn="l" rtl="0">
              <a:spcBef>
                <a:spcPts val="0"/>
              </a:spcBef>
              <a:spcAft>
                <a:spcPts val="0"/>
              </a:spcAft>
              <a:buSzPts val="1200"/>
              <a:buChar char="🞚"/>
            </a:pPr>
            <a:r>
              <a:rPr lang="en" sz="1900"/>
              <a:t>Police Officers</a:t>
            </a:r>
            <a:endParaRPr sz="1900"/>
          </a:p>
          <a:p>
            <a:pPr marL="914400" lvl="1" indent="-304800" algn="l" rtl="0">
              <a:spcBef>
                <a:spcPts val="0"/>
              </a:spcBef>
              <a:spcAft>
                <a:spcPts val="0"/>
              </a:spcAft>
              <a:buSzPts val="1200"/>
              <a:buChar char="🞚"/>
            </a:pPr>
            <a:r>
              <a:rPr lang="en" sz="1900"/>
              <a:t>Government buildings, government workers, politicians</a:t>
            </a:r>
            <a:endParaRPr sz="1900"/>
          </a:p>
          <a:p>
            <a:pPr marL="914400" lvl="1" indent="-304800" algn="l" rtl="0">
              <a:spcBef>
                <a:spcPts val="0"/>
              </a:spcBef>
              <a:spcAft>
                <a:spcPts val="0"/>
              </a:spcAft>
              <a:buSzPts val="1200"/>
              <a:buChar char="🞚"/>
            </a:pPr>
            <a:r>
              <a:rPr lang="en" sz="1900"/>
              <a:t>Passport applications</a:t>
            </a:r>
            <a:endParaRPr sz="1900"/>
          </a:p>
        </p:txBody>
      </p:sp>
      <p:pic>
        <p:nvPicPr>
          <p:cNvPr id="761" name="Google Shape;761;p93" descr="Taxes | TIPS"/>
          <p:cNvPicPr preferRelativeResize="0"/>
          <p:nvPr/>
        </p:nvPicPr>
        <p:blipFill rotWithShape="1">
          <a:blip r:embed="rId3">
            <a:alphaModFix/>
          </a:blip>
          <a:srcRect r="40284"/>
          <a:stretch/>
        </p:blipFill>
        <p:spPr>
          <a:xfrm>
            <a:off x="5251675" y="626200"/>
            <a:ext cx="3489100" cy="38910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765"/>
        <p:cNvGrpSpPr/>
        <p:nvPr/>
      </p:nvGrpSpPr>
      <p:grpSpPr>
        <a:xfrm>
          <a:off x="0" y="0"/>
          <a:ext cx="0" cy="0"/>
          <a:chOff x="0" y="0"/>
          <a:chExt cx="0" cy="0"/>
        </a:xfrm>
      </p:grpSpPr>
      <p:sp>
        <p:nvSpPr>
          <p:cNvPr id="766" name="Google Shape;766;p94"/>
          <p:cNvSpPr txBox="1">
            <a:spLocks noGrp="1"/>
          </p:cNvSpPr>
          <p:nvPr>
            <p:ph type="body" idx="1"/>
          </p:nvPr>
        </p:nvSpPr>
        <p:spPr>
          <a:xfrm>
            <a:off x="3911600" y="621227"/>
            <a:ext cx="52071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explain the differences and give examples about the Public and Private Sectors.</a:t>
            </a:r>
            <a:endParaRPr sz="2400" b="1">
              <a:solidFill>
                <a:srgbClr val="FFCCFF"/>
              </a:solidFill>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define Taxes, Wages, Unions, and Strikes.</a:t>
            </a:r>
            <a:endParaRPr sz="2400" b="1">
              <a:solidFill>
                <a:srgbClr val="FFCCFF"/>
              </a:solidFill>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list examples of Health &amp; Safety Regulations.</a:t>
            </a:r>
            <a:endParaRPr sz="2400" b="1">
              <a:solidFill>
                <a:srgbClr val="FFCCFF"/>
              </a:solidFill>
            </a:endParaRPr>
          </a:p>
        </p:txBody>
      </p:sp>
      <p:pic>
        <p:nvPicPr>
          <p:cNvPr id="767" name="Google Shape;767;p94" descr="Download Free png Chalk Line Png (98+ images in Collection) Page 3 -  DLPNG.com"/>
          <p:cNvPicPr preferRelativeResize="0"/>
          <p:nvPr/>
        </p:nvPicPr>
        <p:blipFill rotWithShape="1">
          <a:blip r:embed="rId3">
            <a:alphaModFix/>
          </a:blip>
          <a:srcRect l="47767" t="42442" b="42732"/>
          <a:stretch/>
        </p:blipFill>
        <p:spPr>
          <a:xfrm rot="5400000">
            <a:off x="1468488" y="2810321"/>
            <a:ext cx="4783840" cy="485775"/>
          </a:xfrm>
          <a:prstGeom prst="rect">
            <a:avLst/>
          </a:prstGeom>
          <a:noFill/>
          <a:ln>
            <a:noFill/>
          </a:ln>
        </p:spPr>
      </p:pic>
      <p:pic>
        <p:nvPicPr>
          <p:cNvPr id="768" name="Google Shape;768;p9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769" name="Google Shape;769;p9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770" name="Google Shape;770;p94"/>
          <p:cNvSpPr txBox="1"/>
          <p:nvPr/>
        </p:nvSpPr>
        <p:spPr>
          <a:xfrm>
            <a:off x="39157" y="643296"/>
            <a:ext cx="37368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b="1"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is the </a:t>
            </a:r>
            <a:r>
              <a:rPr lang="en" sz="2400" b="1" i="0" u="none" strike="noStrike" cap="none">
                <a:solidFill>
                  <a:srgbClr val="FFFF00"/>
                </a:solidFill>
                <a:latin typeface="Sorts Mill Goudy"/>
                <a:ea typeface="Sorts Mill Goudy"/>
                <a:cs typeface="Sorts Mill Goudy"/>
                <a:sym typeface="Sorts Mill Goudy"/>
              </a:rPr>
              <a:t>Public and Private Sectors</a:t>
            </a:r>
            <a:r>
              <a:rPr lang="en" sz="2400" b="1">
                <a:solidFill>
                  <a:srgbClr val="FFFF00"/>
                </a:solidFill>
                <a:latin typeface="Sorts Mill Goudy"/>
                <a:ea typeface="Sorts Mill Goudy"/>
                <a:cs typeface="Sorts Mill Goudy"/>
                <a:sym typeface="Sorts Mill Goudy"/>
              </a:rPr>
              <a:t>?</a:t>
            </a:r>
            <a:r>
              <a:rPr lang="en" sz="2400" b="1" i="0" u="none" strike="noStrike" cap="none">
                <a:solidFill>
                  <a:srgbClr val="FFFF00"/>
                </a:solidFill>
                <a:latin typeface="Sorts Mill Goudy"/>
                <a:ea typeface="Sorts Mill Goudy"/>
                <a:cs typeface="Sorts Mill Goudy"/>
                <a:sym typeface="Sorts Mill Goudy"/>
              </a:rPr>
              <a:t> </a:t>
            </a:r>
            <a:endParaRPr sz="2400" b="1" i="0" u="none" strike="noStrike" cap="none">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are </a:t>
            </a:r>
            <a:r>
              <a:rPr lang="en" sz="2400" b="1" i="0" u="none" strike="noStrike" cap="none">
                <a:solidFill>
                  <a:srgbClr val="FFFF00"/>
                </a:solidFill>
                <a:latin typeface="Sorts Mill Goudy"/>
                <a:ea typeface="Sorts Mill Goudy"/>
                <a:cs typeface="Sorts Mill Goudy"/>
                <a:sym typeface="Sorts Mill Goudy"/>
              </a:rPr>
              <a:t>Taxes</a:t>
            </a:r>
            <a:r>
              <a:rPr lang="en" sz="2400" b="1">
                <a:solidFill>
                  <a:srgbClr val="FFFF00"/>
                </a:solidFill>
                <a:latin typeface="Sorts Mill Goudy"/>
                <a:ea typeface="Sorts Mill Goudy"/>
                <a:cs typeface="Sorts Mill Goudy"/>
                <a:sym typeface="Sorts Mill Goudy"/>
              </a:rPr>
              <a:t> and</a:t>
            </a:r>
            <a:r>
              <a:rPr lang="en" sz="2400" b="1" i="0" u="none" strike="noStrike" cap="none">
                <a:solidFill>
                  <a:srgbClr val="FFFF00"/>
                </a:solidFill>
                <a:latin typeface="Sorts Mill Goudy"/>
                <a:ea typeface="Sorts Mill Goudy"/>
                <a:cs typeface="Sorts Mill Goudy"/>
                <a:sym typeface="Sorts Mill Goudy"/>
              </a:rPr>
              <a:t> Wages</a:t>
            </a:r>
            <a:r>
              <a:rPr lang="en" sz="2400" b="1">
                <a:solidFill>
                  <a:srgbClr val="FFFF00"/>
                </a:solidFill>
                <a:latin typeface="Sorts Mill Goudy"/>
                <a:ea typeface="Sorts Mill Goudy"/>
                <a:cs typeface="Sorts Mill Goudy"/>
                <a:sym typeface="Sorts Mill Goudy"/>
              </a:rPr>
              <a:t>?</a:t>
            </a:r>
            <a:endParaRPr sz="2400" b="1">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are</a:t>
            </a:r>
            <a:r>
              <a:rPr lang="en" sz="2400" b="1" i="0" u="none" strike="noStrike" cap="none">
                <a:solidFill>
                  <a:srgbClr val="FFFF00"/>
                </a:solidFill>
                <a:latin typeface="Sorts Mill Goudy"/>
                <a:ea typeface="Sorts Mill Goudy"/>
                <a:cs typeface="Sorts Mill Goudy"/>
                <a:sym typeface="Sorts Mill Goudy"/>
              </a:rPr>
              <a:t> Unions</a:t>
            </a:r>
            <a:r>
              <a:rPr lang="en" sz="2400" b="1">
                <a:solidFill>
                  <a:srgbClr val="FFFF00"/>
                </a:solidFill>
                <a:latin typeface="Sorts Mill Goudy"/>
                <a:ea typeface="Sorts Mill Goudy"/>
                <a:cs typeface="Sorts Mill Goudy"/>
                <a:sym typeface="Sorts Mill Goudy"/>
              </a:rPr>
              <a:t> and </a:t>
            </a:r>
            <a:r>
              <a:rPr lang="en" sz="2400" b="1" i="0" u="none" strike="noStrike" cap="none">
                <a:solidFill>
                  <a:srgbClr val="FFFF00"/>
                </a:solidFill>
                <a:latin typeface="Sorts Mill Goudy"/>
                <a:ea typeface="Sorts Mill Goudy"/>
                <a:cs typeface="Sorts Mill Goudy"/>
                <a:sym typeface="Sorts Mill Goudy"/>
              </a:rPr>
              <a:t>Strikes</a:t>
            </a:r>
            <a:r>
              <a:rPr lang="en" sz="2400" b="1">
                <a:solidFill>
                  <a:srgbClr val="FFFF00"/>
                </a:solidFill>
                <a:latin typeface="Sorts Mill Goudy"/>
                <a:ea typeface="Sorts Mill Goudy"/>
                <a:cs typeface="Sorts Mill Goudy"/>
                <a:sym typeface="Sorts Mill Goudy"/>
              </a:rPr>
              <a:t>?</a:t>
            </a:r>
            <a:endParaRPr sz="2400" b="1">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Why do governments make </a:t>
            </a:r>
            <a:r>
              <a:rPr lang="en" sz="2400" b="1" i="0" u="none" strike="noStrike" cap="none">
                <a:solidFill>
                  <a:srgbClr val="FFFF00"/>
                </a:solidFill>
                <a:latin typeface="Sorts Mill Goudy"/>
                <a:ea typeface="Sorts Mill Goudy"/>
                <a:cs typeface="Sorts Mill Goudy"/>
                <a:sym typeface="Sorts Mill Goudy"/>
              </a:rPr>
              <a:t>Health &amp; Safety Regulations</a:t>
            </a:r>
            <a:r>
              <a:rPr lang="en" sz="2400" b="1">
                <a:solidFill>
                  <a:srgbClr val="FFFF00"/>
                </a:solidFill>
                <a:latin typeface="Sorts Mill Goudy"/>
                <a:ea typeface="Sorts Mill Goudy"/>
                <a:cs typeface="Sorts Mill Goudy"/>
                <a:sym typeface="Sorts Mill Goudy"/>
              </a:rPr>
              <a:t>?</a:t>
            </a: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774"/>
        <p:cNvGrpSpPr/>
        <p:nvPr/>
      </p:nvGrpSpPr>
      <p:grpSpPr>
        <a:xfrm>
          <a:off x="0" y="0"/>
          <a:ext cx="0" cy="0"/>
          <a:chOff x="0" y="0"/>
          <a:chExt cx="0" cy="0"/>
        </a:xfrm>
      </p:grpSpPr>
      <p:sp>
        <p:nvSpPr>
          <p:cNvPr id="775" name="Google Shape;775;p95"/>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Taxes</a:t>
            </a:r>
            <a:endParaRPr/>
          </a:p>
        </p:txBody>
      </p:sp>
      <p:sp>
        <p:nvSpPr>
          <p:cNvPr id="776" name="Google Shape;776;p95"/>
          <p:cNvSpPr txBox="1">
            <a:spLocks noGrp="1"/>
          </p:cNvSpPr>
          <p:nvPr>
            <p:ph type="body" idx="1"/>
          </p:nvPr>
        </p:nvSpPr>
        <p:spPr>
          <a:xfrm>
            <a:off x="685350" y="1557350"/>
            <a:ext cx="3886800" cy="3212400"/>
          </a:xfrm>
          <a:prstGeom prst="rect">
            <a:avLst/>
          </a:prstGeom>
        </p:spPr>
        <p:txBody>
          <a:bodyPr spcFirstLastPara="1" wrap="square" lIns="68575" tIns="34275" rIns="68575" bIns="34275" anchor="t" anchorCtr="0">
            <a:normAutofit/>
          </a:bodyPr>
          <a:lstStyle/>
          <a:p>
            <a:pPr marL="457200" lvl="0" indent="-292100" algn="l" rtl="0">
              <a:spcBef>
                <a:spcPts val="300"/>
              </a:spcBef>
              <a:spcAft>
                <a:spcPts val="0"/>
              </a:spcAft>
              <a:buSzPts val="1000"/>
              <a:buChar char="◈"/>
            </a:pPr>
            <a:r>
              <a:rPr lang="en" sz="1800"/>
              <a:t>Sales Tax: “</a:t>
            </a:r>
            <a:r>
              <a:rPr lang="en" sz="1800" u="sng"/>
              <a:t>Sin Tax</a:t>
            </a:r>
            <a:r>
              <a:rPr lang="en" sz="1800"/>
              <a:t>”</a:t>
            </a:r>
            <a:endParaRPr sz="1800"/>
          </a:p>
          <a:p>
            <a:pPr marL="914400" lvl="1" indent="-292100" algn="l" rtl="0">
              <a:spcBef>
                <a:spcPts val="0"/>
              </a:spcBef>
              <a:spcAft>
                <a:spcPts val="0"/>
              </a:spcAft>
              <a:buSzPts val="1000"/>
              <a:buChar char="🞚"/>
            </a:pPr>
            <a:r>
              <a:rPr lang="en" sz="1700" u="sng"/>
              <a:t>A “sin tax" is a tax on products that are considered harmful</a:t>
            </a:r>
            <a:endParaRPr sz="1700" u="sng"/>
          </a:p>
          <a:p>
            <a:pPr marL="457200" lvl="0" indent="-292100" algn="l" rtl="0">
              <a:spcBef>
                <a:spcPts val="0"/>
              </a:spcBef>
              <a:spcAft>
                <a:spcPts val="0"/>
              </a:spcAft>
              <a:buSzPts val="1000"/>
              <a:buChar char="◈"/>
            </a:pPr>
            <a:r>
              <a:rPr lang="en" sz="1800"/>
              <a:t>Singapore</a:t>
            </a:r>
            <a:endParaRPr sz="1800"/>
          </a:p>
          <a:p>
            <a:pPr marL="914400" lvl="1" indent="-292100" algn="l" rtl="0">
              <a:spcBef>
                <a:spcPts val="0"/>
              </a:spcBef>
              <a:spcAft>
                <a:spcPts val="0"/>
              </a:spcAft>
              <a:buSzPts val="1000"/>
              <a:buChar char="🞚"/>
            </a:pPr>
            <a:r>
              <a:rPr lang="en" sz="1700"/>
              <a:t>Alcohol (~$65 tax per bottle)</a:t>
            </a:r>
            <a:endParaRPr sz="1700"/>
          </a:p>
          <a:p>
            <a:pPr marL="457200" lvl="0" indent="-292100" algn="l" rtl="0">
              <a:spcBef>
                <a:spcPts val="0"/>
              </a:spcBef>
              <a:spcAft>
                <a:spcPts val="0"/>
              </a:spcAft>
              <a:buSzPts val="1000"/>
              <a:buChar char="◈"/>
            </a:pPr>
            <a:r>
              <a:rPr lang="en" sz="1800"/>
              <a:t>New York</a:t>
            </a:r>
            <a:endParaRPr sz="1800"/>
          </a:p>
          <a:p>
            <a:pPr marL="914400" lvl="1" indent="-292100" algn="l" rtl="0">
              <a:spcBef>
                <a:spcPts val="0"/>
              </a:spcBef>
              <a:spcAft>
                <a:spcPts val="0"/>
              </a:spcAft>
              <a:buSzPts val="1000"/>
              <a:buChar char="🞚"/>
            </a:pPr>
            <a:r>
              <a:rPr lang="en" sz="1700"/>
              <a:t>Cigarettes (~$5 tax)</a:t>
            </a:r>
            <a:endParaRPr sz="1700"/>
          </a:p>
          <a:p>
            <a:pPr marL="914400" lvl="1" indent="-292100" algn="l" rtl="0">
              <a:spcBef>
                <a:spcPts val="0"/>
              </a:spcBef>
              <a:spcAft>
                <a:spcPts val="0"/>
              </a:spcAft>
              <a:buSzPts val="1000"/>
              <a:buChar char="🞚"/>
            </a:pPr>
            <a:r>
              <a:rPr lang="en" sz="1700"/>
              <a:t>Soda</a:t>
            </a:r>
            <a:endParaRPr sz="1700"/>
          </a:p>
          <a:p>
            <a:pPr marL="457200" lvl="0" indent="-292100" algn="l" rtl="0">
              <a:spcBef>
                <a:spcPts val="0"/>
              </a:spcBef>
              <a:spcAft>
                <a:spcPts val="0"/>
              </a:spcAft>
              <a:buSzPts val="1000"/>
              <a:buChar char="◈"/>
            </a:pPr>
            <a:r>
              <a:rPr lang="en" sz="1800"/>
              <a:t>Should the government tax all unhealthy products?</a:t>
            </a:r>
            <a:endParaRPr sz="1800"/>
          </a:p>
        </p:txBody>
      </p:sp>
      <p:sp>
        <p:nvSpPr>
          <p:cNvPr id="777" name="Google Shape;777;p95"/>
          <p:cNvSpPr txBox="1"/>
          <p:nvPr/>
        </p:nvSpPr>
        <p:spPr>
          <a:xfrm>
            <a:off x="5410950" y="4769750"/>
            <a:ext cx="3000000" cy="321300"/>
          </a:xfrm>
          <a:prstGeom prst="rect">
            <a:avLst/>
          </a:prstGeom>
          <a:noFill/>
          <a:ln>
            <a:noFill/>
          </a:ln>
        </p:spPr>
        <p:txBody>
          <a:bodyPr spcFirstLastPara="1" wrap="square" lIns="91425" tIns="91425" rIns="91425" bIns="91425" anchor="ctr" anchorCtr="0">
            <a:noAutofit/>
          </a:bodyPr>
          <a:lstStyle/>
          <a:p>
            <a:pPr marL="38100" marR="38100" lvl="0" indent="0" algn="l" rtl="0">
              <a:lnSpc>
                <a:spcPct val="120000"/>
              </a:lnSpc>
              <a:spcBef>
                <a:spcPts val="0"/>
              </a:spcBef>
              <a:spcAft>
                <a:spcPts val="0"/>
              </a:spcAft>
              <a:buNone/>
            </a:pPr>
            <a:r>
              <a:rPr lang="en" sz="1500" u="sng">
                <a:solidFill>
                  <a:schemeClr val="hlink"/>
                </a:solidFill>
                <a:latin typeface="Roboto"/>
                <a:ea typeface="Roboto"/>
                <a:cs typeface="Roboto"/>
                <a:sym typeface="Roboto"/>
                <a:hlinkClick r:id="rId3"/>
              </a:rPr>
              <a:t>Taxes</a:t>
            </a:r>
            <a:endParaRPr sz="1500">
              <a:solidFill>
                <a:srgbClr val="F1F3F4"/>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endParaRPr>
          </a:p>
        </p:txBody>
      </p:sp>
      <p:pic>
        <p:nvPicPr>
          <p:cNvPr id="778" name="Google Shape;778;p95" descr="Taxes | TIPS"/>
          <p:cNvPicPr preferRelativeResize="0"/>
          <p:nvPr/>
        </p:nvPicPr>
        <p:blipFill rotWithShape="1">
          <a:blip r:embed="rId4">
            <a:alphaModFix/>
          </a:blip>
          <a:srcRect r="40284"/>
          <a:stretch/>
        </p:blipFill>
        <p:spPr>
          <a:xfrm>
            <a:off x="5251675" y="626200"/>
            <a:ext cx="3489100" cy="3891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782"/>
        <p:cNvGrpSpPr/>
        <p:nvPr/>
      </p:nvGrpSpPr>
      <p:grpSpPr>
        <a:xfrm>
          <a:off x="0" y="0"/>
          <a:ext cx="0" cy="0"/>
          <a:chOff x="0" y="0"/>
          <a:chExt cx="0" cy="0"/>
        </a:xfrm>
      </p:grpSpPr>
      <p:sp>
        <p:nvSpPr>
          <p:cNvPr id="783" name="Google Shape;783;p96"/>
          <p:cNvSpPr txBox="1">
            <a:spLocks noGrp="1"/>
          </p:cNvSpPr>
          <p:nvPr>
            <p:ph type="title"/>
          </p:nvPr>
        </p:nvSpPr>
        <p:spPr>
          <a:xfrm>
            <a:off x="685350" y="457200"/>
            <a:ext cx="4109400" cy="9429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800" b="1" u="sng"/>
              <a:t>Private &amp; Public</a:t>
            </a:r>
            <a:endParaRPr sz="4800" b="1" u="sng"/>
          </a:p>
        </p:txBody>
      </p:sp>
      <p:sp>
        <p:nvSpPr>
          <p:cNvPr id="784" name="Google Shape;784;p96"/>
          <p:cNvSpPr txBox="1">
            <a:spLocks noGrp="1"/>
          </p:cNvSpPr>
          <p:nvPr>
            <p:ph type="body" idx="1"/>
          </p:nvPr>
        </p:nvSpPr>
        <p:spPr>
          <a:xfrm>
            <a:off x="685350" y="1557350"/>
            <a:ext cx="3886800" cy="3212400"/>
          </a:xfrm>
          <a:prstGeom prst="rect">
            <a:avLst/>
          </a:prstGeom>
        </p:spPr>
        <p:txBody>
          <a:bodyPr spcFirstLastPara="1" wrap="square" lIns="68575" tIns="34275" rIns="68575" bIns="34275" anchor="t" anchorCtr="0">
            <a:normAutofit lnSpcReduction="10000"/>
          </a:bodyPr>
          <a:lstStyle/>
          <a:p>
            <a:pPr marL="457200" lvl="0" indent="-285750" algn="l" rtl="0">
              <a:spcBef>
                <a:spcPts val="300"/>
              </a:spcBef>
              <a:spcAft>
                <a:spcPts val="0"/>
              </a:spcAft>
              <a:buSzPts val="900"/>
              <a:buChar char="◈"/>
            </a:pPr>
            <a:r>
              <a:rPr lang="en"/>
              <a:t>Private:</a:t>
            </a:r>
            <a:endParaRPr/>
          </a:p>
          <a:p>
            <a:pPr marL="914400" lvl="1" indent="-285750" algn="l" rtl="0">
              <a:spcBef>
                <a:spcPts val="0"/>
              </a:spcBef>
              <a:spcAft>
                <a:spcPts val="0"/>
              </a:spcAft>
              <a:buSzPts val="900"/>
              <a:buChar char="🞚"/>
            </a:pPr>
            <a:r>
              <a:rPr lang="en" u="sng"/>
              <a:t>Owned by individuals</a:t>
            </a:r>
            <a:endParaRPr u="sng"/>
          </a:p>
          <a:p>
            <a:pPr marL="914400" lvl="1" indent="-285750" algn="l" rtl="0">
              <a:spcBef>
                <a:spcPts val="0"/>
              </a:spcBef>
              <a:spcAft>
                <a:spcPts val="0"/>
              </a:spcAft>
              <a:buSzPts val="900"/>
              <a:buChar char="🞚"/>
            </a:pPr>
            <a:r>
              <a:rPr lang="en" u="sng"/>
              <a:t>Motivated by profit</a:t>
            </a:r>
            <a:endParaRPr u="sng"/>
          </a:p>
          <a:p>
            <a:pPr marL="914400" lvl="1" indent="-285750" algn="l" rtl="0">
              <a:spcBef>
                <a:spcPts val="0"/>
              </a:spcBef>
              <a:spcAft>
                <a:spcPts val="0"/>
              </a:spcAft>
              <a:buSzPts val="900"/>
              <a:buChar char="🞚"/>
            </a:pPr>
            <a:r>
              <a:rPr lang="en" u="sng"/>
              <a:t>Hours vary</a:t>
            </a:r>
            <a:r>
              <a:rPr lang="en"/>
              <a:t> depending on business/owner</a:t>
            </a:r>
            <a:endParaRPr/>
          </a:p>
          <a:p>
            <a:pPr marL="457200" lvl="0" indent="-285750" algn="l" rtl="0">
              <a:spcBef>
                <a:spcPts val="0"/>
              </a:spcBef>
              <a:spcAft>
                <a:spcPts val="0"/>
              </a:spcAft>
              <a:buSzPts val="900"/>
              <a:buChar char="◈"/>
            </a:pPr>
            <a:r>
              <a:rPr lang="en"/>
              <a:t>Public:</a:t>
            </a:r>
            <a:endParaRPr/>
          </a:p>
          <a:p>
            <a:pPr marL="914400" lvl="1" indent="-285750" algn="l" rtl="0">
              <a:spcBef>
                <a:spcPts val="0"/>
              </a:spcBef>
              <a:spcAft>
                <a:spcPts val="0"/>
              </a:spcAft>
              <a:buSzPts val="900"/>
              <a:buChar char="🞚"/>
            </a:pPr>
            <a:r>
              <a:rPr lang="en" u="sng"/>
              <a:t>Owned by the government</a:t>
            </a:r>
            <a:endParaRPr u="sng"/>
          </a:p>
          <a:p>
            <a:pPr marL="914400" lvl="1" indent="-285750" algn="l" rtl="0">
              <a:spcBef>
                <a:spcPts val="0"/>
              </a:spcBef>
              <a:spcAft>
                <a:spcPts val="0"/>
              </a:spcAft>
              <a:buSzPts val="900"/>
              <a:buChar char="🞚"/>
            </a:pPr>
            <a:r>
              <a:rPr lang="en" u="sng"/>
              <a:t>Hours/holidays made by law</a:t>
            </a:r>
            <a:endParaRPr u="sng"/>
          </a:p>
          <a:p>
            <a:pPr marL="914400" lvl="1" indent="-285750" algn="l" rtl="0">
              <a:spcBef>
                <a:spcPts val="0"/>
              </a:spcBef>
              <a:spcAft>
                <a:spcPts val="0"/>
              </a:spcAft>
              <a:buSzPts val="900"/>
              <a:buChar char="🞚"/>
            </a:pPr>
            <a:r>
              <a:rPr lang="en"/>
              <a:t>Motivated for the benefit of all</a:t>
            </a:r>
            <a:endParaRPr/>
          </a:p>
          <a:p>
            <a:pPr marL="914400" lvl="1" indent="-285750" algn="l" rtl="0">
              <a:spcBef>
                <a:spcPts val="0"/>
              </a:spcBef>
              <a:spcAft>
                <a:spcPts val="0"/>
              </a:spcAft>
              <a:buSzPts val="900"/>
              <a:buChar char="🞚"/>
            </a:pPr>
            <a:r>
              <a:rPr lang="en" u="sng"/>
              <a:t>Not motivated by profit</a:t>
            </a:r>
            <a:endParaRPr u="sng"/>
          </a:p>
          <a:p>
            <a:pPr marL="914400" lvl="1" indent="-285750" algn="l" rtl="0">
              <a:spcBef>
                <a:spcPts val="0"/>
              </a:spcBef>
              <a:spcAft>
                <a:spcPts val="0"/>
              </a:spcAft>
              <a:buSzPts val="900"/>
              <a:buChar char="🞚"/>
            </a:pPr>
            <a:r>
              <a:rPr lang="en"/>
              <a:t>Examples: </a:t>
            </a:r>
            <a:r>
              <a:rPr lang="en" u="sng"/>
              <a:t>Environmental protection</a:t>
            </a:r>
            <a:r>
              <a:rPr lang="en"/>
              <a:t>, public schools, </a:t>
            </a:r>
            <a:r>
              <a:rPr lang="en" u="sng"/>
              <a:t>military</a:t>
            </a:r>
            <a:endParaRPr u="sng"/>
          </a:p>
        </p:txBody>
      </p:sp>
      <p:pic>
        <p:nvPicPr>
          <p:cNvPr id="785" name="Google Shape;785;p96" descr="Taxes | TIPS"/>
          <p:cNvPicPr preferRelativeResize="0"/>
          <p:nvPr/>
        </p:nvPicPr>
        <p:blipFill rotWithShape="1">
          <a:blip r:embed="rId3">
            <a:alphaModFix/>
          </a:blip>
          <a:srcRect r="40284"/>
          <a:stretch/>
        </p:blipFill>
        <p:spPr>
          <a:xfrm>
            <a:off x="5251675" y="626200"/>
            <a:ext cx="3489100" cy="389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789"/>
        <p:cNvGrpSpPr/>
        <p:nvPr/>
      </p:nvGrpSpPr>
      <p:grpSpPr>
        <a:xfrm>
          <a:off x="0" y="0"/>
          <a:ext cx="0" cy="0"/>
          <a:chOff x="0" y="0"/>
          <a:chExt cx="0" cy="0"/>
        </a:xfrm>
      </p:grpSpPr>
      <p:sp>
        <p:nvSpPr>
          <p:cNvPr id="790" name="Google Shape;790;p97"/>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Wage</a:t>
            </a:r>
            <a:endParaRPr sz="4800" b="1" u="sng"/>
          </a:p>
        </p:txBody>
      </p:sp>
      <p:sp>
        <p:nvSpPr>
          <p:cNvPr id="791" name="Google Shape;791;p97"/>
          <p:cNvSpPr txBox="1">
            <a:spLocks noGrp="1"/>
          </p:cNvSpPr>
          <p:nvPr>
            <p:ph type="body" idx="1"/>
          </p:nvPr>
        </p:nvSpPr>
        <p:spPr>
          <a:xfrm>
            <a:off x="685350" y="1557350"/>
            <a:ext cx="3886800" cy="3212400"/>
          </a:xfrm>
          <a:prstGeom prst="rect">
            <a:avLst/>
          </a:prstGeom>
        </p:spPr>
        <p:txBody>
          <a:bodyPr spcFirstLastPara="1" wrap="square" lIns="68575" tIns="34275" rIns="68575" bIns="34275" anchor="t" anchorCtr="0">
            <a:normAutofit/>
          </a:bodyPr>
          <a:lstStyle/>
          <a:p>
            <a:pPr marL="457200" lvl="0" indent="-317500" algn="l" rtl="0">
              <a:spcBef>
                <a:spcPts val="300"/>
              </a:spcBef>
              <a:spcAft>
                <a:spcPts val="0"/>
              </a:spcAft>
              <a:buSzPts val="1400"/>
              <a:buChar char="◈"/>
            </a:pPr>
            <a:r>
              <a:rPr lang="en" sz="2200" u="sng"/>
              <a:t>Amount paid (per hour, per month, per year)</a:t>
            </a:r>
            <a:endParaRPr sz="2200" u="sng"/>
          </a:p>
          <a:p>
            <a:pPr marL="457200" lvl="0" indent="-317500" algn="l" rtl="0">
              <a:spcBef>
                <a:spcPts val="0"/>
              </a:spcBef>
              <a:spcAft>
                <a:spcPts val="0"/>
              </a:spcAft>
              <a:buSzPts val="1400"/>
              <a:buChar char="◈"/>
            </a:pPr>
            <a:r>
              <a:rPr lang="en" sz="2200"/>
              <a:t>Many different types</a:t>
            </a:r>
            <a:endParaRPr sz="2200"/>
          </a:p>
          <a:p>
            <a:pPr marL="914400" lvl="1" indent="-317500" algn="l" rtl="0">
              <a:spcBef>
                <a:spcPts val="0"/>
              </a:spcBef>
              <a:spcAft>
                <a:spcPts val="0"/>
              </a:spcAft>
              <a:buSzPts val="1400"/>
              <a:buChar char="🞚"/>
            </a:pPr>
            <a:r>
              <a:rPr lang="en" sz="2100" u="sng"/>
              <a:t>Wage Workers (by hour)</a:t>
            </a:r>
            <a:endParaRPr sz="2100" u="sng"/>
          </a:p>
          <a:p>
            <a:pPr marL="914400" lvl="1" indent="-317500" algn="l" rtl="0">
              <a:spcBef>
                <a:spcPts val="0"/>
              </a:spcBef>
              <a:spcAft>
                <a:spcPts val="0"/>
              </a:spcAft>
              <a:buSzPts val="1400"/>
              <a:buChar char="🞚"/>
            </a:pPr>
            <a:r>
              <a:rPr lang="en" sz="2100" u="sng"/>
              <a:t>Salary (by year)</a:t>
            </a:r>
            <a:endParaRPr sz="2100" u="sng"/>
          </a:p>
          <a:p>
            <a:pPr marL="457200" lvl="0" indent="-317500" algn="l" rtl="0">
              <a:spcBef>
                <a:spcPts val="0"/>
              </a:spcBef>
              <a:spcAft>
                <a:spcPts val="0"/>
              </a:spcAft>
              <a:buSzPts val="1400"/>
              <a:buChar char="◈"/>
            </a:pPr>
            <a:r>
              <a:rPr lang="en" sz="2200"/>
              <a:t>Government Laws</a:t>
            </a:r>
            <a:endParaRPr sz="2200"/>
          </a:p>
          <a:p>
            <a:pPr marL="914400" lvl="1" indent="-317500" algn="l" rtl="0">
              <a:spcBef>
                <a:spcPts val="0"/>
              </a:spcBef>
              <a:spcAft>
                <a:spcPts val="0"/>
              </a:spcAft>
              <a:buSzPts val="1400"/>
              <a:buChar char="🞚"/>
            </a:pPr>
            <a:r>
              <a:rPr lang="en" sz="2100"/>
              <a:t>Minimum wages</a:t>
            </a:r>
            <a:endParaRPr sz="2100"/>
          </a:p>
          <a:p>
            <a:pPr marL="1371600" lvl="2" indent="-317500" algn="l" rtl="0">
              <a:spcBef>
                <a:spcPts val="0"/>
              </a:spcBef>
              <a:spcAft>
                <a:spcPts val="0"/>
              </a:spcAft>
              <a:buSzPts val="1400"/>
              <a:buChar char="◈"/>
            </a:pPr>
            <a:r>
              <a:rPr lang="en" sz="1900"/>
              <a:t>US: $7:25</a:t>
            </a:r>
            <a:endParaRPr sz="1900"/>
          </a:p>
        </p:txBody>
      </p:sp>
      <p:pic>
        <p:nvPicPr>
          <p:cNvPr id="792" name="Google Shape;792;p97" descr="A wage is the money that an employer pays workers for the work that they have done. Historically, wages have been worked out on a per-hour basis. &#10;&#10;Read more: https://marketbusinessnews.com/financial-glossary/wage-definition-meaning/" title="What is a Wage?">
            <a:hlinkClick r:id="rId3"/>
          </p:cNvPr>
          <p:cNvPicPr preferRelativeResize="0"/>
          <p:nvPr/>
        </p:nvPicPr>
        <p:blipFill>
          <a:blip r:embed="rId4">
            <a:alphaModFix/>
          </a:blip>
          <a:stretch>
            <a:fillRect/>
          </a:stretch>
        </p:blipFill>
        <p:spPr>
          <a:xfrm>
            <a:off x="4572148" y="1557350"/>
            <a:ext cx="3048000"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1000"/>
                                        <p:tgtEl>
                                          <p:spTgt spid="7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9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9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9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91">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91">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91">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796"/>
        <p:cNvGrpSpPr/>
        <p:nvPr/>
      </p:nvGrpSpPr>
      <p:grpSpPr>
        <a:xfrm>
          <a:off x="0" y="0"/>
          <a:ext cx="0" cy="0"/>
          <a:chOff x="0" y="0"/>
          <a:chExt cx="0" cy="0"/>
        </a:xfrm>
      </p:grpSpPr>
      <p:sp>
        <p:nvSpPr>
          <p:cNvPr id="797" name="Google Shape;797;p98"/>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Unions</a:t>
            </a:r>
            <a:endParaRPr sz="4800" b="1" u="sng"/>
          </a:p>
        </p:txBody>
      </p:sp>
      <p:sp>
        <p:nvSpPr>
          <p:cNvPr id="798" name="Google Shape;798;p98"/>
          <p:cNvSpPr txBox="1">
            <a:spLocks noGrp="1"/>
          </p:cNvSpPr>
          <p:nvPr>
            <p:ph type="body" idx="1"/>
          </p:nvPr>
        </p:nvSpPr>
        <p:spPr>
          <a:xfrm>
            <a:off x="206575" y="1557350"/>
            <a:ext cx="4365600" cy="3469200"/>
          </a:xfrm>
          <a:prstGeom prst="rect">
            <a:avLst/>
          </a:prstGeom>
        </p:spPr>
        <p:txBody>
          <a:bodyPr spcFirstLastPara="1" wrap="square" lIns="68575" tIns="34275" rIns="68575" bIns="34275" anchor="t" anchorCtr="0">
            <a:normAutofit fontScale="92500" lnSpcReduction="20000"/>
          </a:bodyPr>
          <a:lstStyle/>
          <a:p>
            <a:pPr marL="457200" lvl="0" indent="-310832" algn="l" rtl="0">
              <a:spcBef>
                <a:spcPts val="300"/>
              </a:spcBef>
              <a:spcAft>
                <a:spcPts val="0"/>
              </a:spcAft>
              <a:buSzPct val="63636"/>
              <a:buChar char="◈"/>
            </a:pPr>
            <a:r>
              <a:rPr lang="en" sz="2200" u="sng"/>
              <a:t>An organization of workers to demand certain things:</a:t>
            </a:r>
            <a:endParaRPr sz="2200" u="sng"/>
          </a:p>
          <a:p>
            <a:pPr marL="914400" lvl="1" indent="-357822" algn="l" rtl="0">
              <a:spcBef>
                <a:spcPts val="0"/>
              </a:spcBef>
              <a:spcAft>
                <a:spcPts val="0"/>
              </a:spcAft>
              <a:buSzPct val="100000"/>
              <a:buChar char="🞚"/>
            </a:pPr>
            <a:r>
              <a:rPr lang="en" sz="2200" u="sng"/>
              <a:t>Higher wages</a:t>
            </a:r>
            <a:endParaRPr sz="2200" u="sng"/>
          </a:p>
          <a:p>
            <a:pPr marL="914400" lvl="1" indent="-357822" algn="l" rtl="0">
              <a:spcBef>
                <a:spcPts val="0"/>
              </a:spcBef>
              <a:spcAft>
                <a:spcPts val="0"/>
              </a:spcAft>
              <a:buSzPct val="100000"/>
              <a:buChar char="🞚"/>
            </a:pPr>
            <a:r>
              <a:rPr lang="en" sz="2200" u="sng"/>
              <a:t>Safety rules</a:t>
            </a:r>
            <a:endParaRPr sz="2200" u="sng"/>
          </a:p>
          <a:p>
            <a:pPr marL="914400" lvl="1" indent="-357822" algn="l" rtl="0">
              <a:spcBef>
                <a:spcPts val="0"/>
              </a:spcBef>
              <a:spcAft>
                <a:spcPts val="0"/>
              </a:spcAft>
              <a:buSzPct val="100000"/>
              <a:buChar char="🞚"/>
            </a:pPr>
            <a:r>
              <a:rPr lang="en" sz="2200" u="sng"/>
              <a:t>Benefits: Healthcare, Holidays, time off (sick leave, parental leave)</a:t>
            </a:r>
            <a:endParaRPr sz="2200" u="sng"/>
          </a:p>
          <a:p>
            <a:pPr marL="457200" lvl="0" indent="-310832" algn="l" rtl="0">
              <a:spcBef>
                <a:spcPts val="0"/>
              </a:spcBef>
              <a:spcAft>
                <a:spcPts val="0"/>
              </a:spcAft>
              <a:buSzPct val="63636"/>
              <a:buChar char="◈"/>
            </a:pPr>
            <a:r>
              <a:rPr lang="en" sz="2200"/>
              <a:t>Saturdays and Sundays were created by unions. Countries with more higher minimum wages and family leave, usually  have more organized unions.</a:t>
            </a:r>
            <a:endParaRPr sz="2200"/>
          </a:p>
        </p:txBody>
      </p:sp>
      <p:pic>
        <p:nvPicPr>
          <p:cNvPr id="799" name="Google Shape;799;p98"/>
          <p:cNvPicPr preferRelativeResize="0"/>
          <p:nvPr/>
        </p:nvPicPr>
        <p:blipFill>
          <a:blip r:embed="rId3">
            <a:alphaModFix/>
          </a:blip>
          <a:stretch>
            <a:fillRect/>
          </a:stretch>
        </p:blipFill>
        <p:spPr>
          <a:xfrm>
            <a:off x="4678675" y="1149413"/>
            <a:ext cx="4267026" cy="28446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803"/>
        <p:cNvGrpSpPr/>
        <p:nvPr/>
      </p:nvGrpSpPr>
      <p:grpSpPr>
        <a:xfrm>
          <a:off x="0" y="0"/>
          <a:ext cx="0" cy="0"/>
          <a:chOff x="0" y="0"/>
          <a:chExt cx="0" cy="0"/>
        </a:xfrm>
      </p:grpSpPr>
      <p:sp>
        <p:nvSpPr>
          <p:cNvPr id="804" name="Google Shape;804;p99"/>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Strikes</a:t>
            </a:r>
            <a:endParaRPr sz="4800" b="1" u="sng"/>
          </a:p>
        </p:txBody>
      </p:sp>
      <p:sp>
        <p:nvSpPr>
          <p:cNvPr id="805" name="Google Shape;805;p99"/>
          <p:cNvSpPr txBox="1">
            <a:spLocks noGrp="1"/>
          </p:cNvSpPr>
          <p:nvPr>
            <p:ph type="body" idx="1"/>
          </p:nvPr>
        </p:nvSpPr>
        <p:spPr>
          <a:xfrm>
            <a:off x="685350" y="1557350"/>
            <a:ext cx="3886800" cy="3434700"/>
          </a:xfrm>
          <a:prstGeom prst="rect">
            <a:avLst/>
          </a:prstGeom>
        </p:spPr>
        <p:txBody>
          <a:bodyPr spcFirstLastPara="1" wrap="square" lIns="68575" tIns="34275" rIns="68575" bIns="34275" anchor="t" anchorCtr="0">
            <a:normAutofit fontScale="92500" lnSpcReduction="10000"/>
          </a:bodyPr>
          <a:lstStyle/>
          <a:p>
            <a:pPr marL="457200" lvl="0" indent="-310832" algn="l" rtl="0">
              <a:spcBef>
                <a:spcPts val="300"/>
              </a:spcBef>
              <a:spcAft>
                <a:spcPts val="0"/>
              </a:spcAft>
              <a:buSzPct val="63636"/>
              <a:buChar char="◈"/>
            </a:pPr>
            <a:r>
              <a:rPr lang="en" sz="2200" u="sng"/>
              <a:t>A form of protest</a:t>
            </a:r>
            <a:endParaRPr sz="2200" u="sng"/>
          </a:p>
          <a:p>
            <a:pPr marL="457200" lvl="0" indent="-310832" algn="l" rtl="0">
              <a:spcBef>
                <a:spcPts val="0"/>
              </a:spcBef>
              <a:spcAft>
                <a:spcPts val="0"/>
              </a:spcAft>
              <a:buSzPct val="63636"/>
              <a:buChar char="◈"/>
            </a:pPr>
            <a:r>
              <a:rPr lang="en" sz="2200" u="sng"/>
              <a:t>One tool used by Unions</a:t>
            </a:r>
            <a:endParaRPr sz="2200" u="sng"/>
          </a:p>
          <a:p>
            <a:pPr marL="457200" lvl="0" indent="-310832" algn="l" rtl="0">
              <a:spcBef>
                <a:spcPts val="0"/>
              </a:spcBef>
              <a:spcAft>
                <a:spcPts val="0"/>
              </a:spcAft>
              <a:buSzPct val="63636"/>
              <a:buChar char="◈"/>
            </a:pPr>
            <a:r>
              <a:rPr lang="en" sz="2200"/>
              <a:t>Gives power to workers, not CEOs</a:t>
            </a:r>
            <a:endParaRPr sz="2200"/>
          </a:p>
          <a:p>
            <a:pPr marL="457200" lvl="0" indent="-310832" algn="l" rtl="0">
              <a:spcBef>
                <a:spcPts val="0"/>
              </a:spcBef>
              <a:spcAft>
                <a:spcPts val="0"/>
              </a:spcAft>
              <a:buSzPct val="63636"/>
              <a:buChar char="◈"/>
            </a:pPr>
            <a:r>
              <a:rPr lang="en" sz="2200" u="sng"/>
              <a:t>Can sometimes be disruptive</a:t>
            </a:r>
            <a:endParaRPr sz="2200" u="sng"/>
          </a:p>
          <a:p>
            <a:pPr marL="457200" lvl="0" indent="-310832" algn="l" rtl="0">
              <a:spcBef>
                <a:spcPts val="0"/>
              </a:spcBef>
              <a:spcAft>
                <a:spcPts val="0"/>
              </a:spcAft>
              <a:buSzPct val="63636"/>
              <a:buChar char="◈"/>
            </a:pPr>
            <a:r>
              <a:rPr lang="en" sz="2200"/>
              <a:t>Two options:</a:t>
            </a:r>
            <a:endParaRPr sz="2200"/>
          </a:p>
          <a:p>
            <a:pPr marL="914400" lvl="1" indent="-357822" algn="l" rtl="0">
              <a:spcBef>
                <a:spcPts val="0"/>
              </a:spcBef>
              <a:spcAft>
                <a:spcPts val="0"/>
              </a:spcAft>
              <a:buSzPct val="100000"/>
              <a:buChar char="🞚"/>
            </a:pPr>
            <a:r>
              <a:rPr lang="en" sz="2200"/>
              <a:t>Give into union demands</a:t>
            </a:r>
            <a:endParaRPr sz="2200"/>
          </a:p>
          <a:p>
            <a:pPr marL="914400" lvl="1" indent="-357822" algn="l" rtl="0">
              <a:spcBef>
                <a:spcPts val="0"/>
              </a:spcBef>
              <a:spcAft>
                <a:spcPts val="0"/>
              </a:spcAft>
              <a:buSzPct val="100000"/>
              <a:buChar char="🞚"/>
            </a:pPr>
            <a:r>
              <a:rPr lang="en" sz="2200"/>
              <a:t>Hire all new workers</a:t>
            </a:r>
            <a:endParaRPr sz="2200"/>
          </a:p>
          <a:p>
            <a:pPr marL="914400" lvl="1" indent="-357822" algn="l" rtl="0">
              <a:spcBef>
                <a:spcPts val="0"/>
              </a:spcBef>
              <a:spcAft>
                <a:spcPts val="0"/>
              </a:spcAft>
              <a:buSzPct val="100000"/>
              <a:buChar char="🞚"/>
            </a:pPr>
            <a:r>
              <a:rPr lang="en" sz="2200"/>
              <a:t>Both options cost money or human resources for the business</a:t>
            </a:r>
            <a:endParaRPr sz="2200"/>
          </a:p>
        </p:txBody>
      </p:sp>
      <p:pic>
        <p:nvPicPr>
          <p:cNvPr id="806" name="Google Shape;806;p99"/>
          <p:cNvPicPr preferRelativeResize="0"/>
          <p:nvPr/>
        </p:nvPicPr>
        <p:blipFill>
          <a:blip r:embed="rId3">
            <a:alphaModFix/>
          </a:blip>
          <a:stretch>
            <a:fillRect/>
          </a:stretch>
        </p:blipFill>
        <p:spPr>
          <a:xfrm>
            <a:off x="4758973" y="1000388"/>
            <a:ext cx="4267051" cy="31427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810"/>
        <p:cNvGrpSpPr/>
        <p:nvPr/>
      </p:nvGrpSpPr>
      <p:grpSpPr>
        <a:xfrm>
          <a:off x="0" y="0"/>
          <a:ext cx="0" cy="0"/>
          <a:chOff x="0" y="0"/>
          <a:chExt cx="0" cy="0"/>
        </a:xfrm>
      </p:grpSpPr>
      <p:sp>
        <p:nvSpPr>
          <p:cNvPr id="811" name="Google Shape;811;p100"/>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1000"/>
              <a:buNone/>
            </a:pPr>
            <a:r>
              <a:rPr lang="en" sz="4100" b="1" u="sng"/>
              <a:t>Health &amp; Safety Regulations</a:t>
            </a:r>
            <a:endParaRPr sz="4100" b="1" u="sng"/>
          </a:p>
        </p:txBody>
      </p:sp>
      <p:sp>
        <p:nvSpPr>
          <p:cNvPr id="812" name="Google Shape;812;p100"/>
          <p:cNvSpPr txBox="1">
            <a:spLocks noGrp="1"/>
          </p:cNvSpPr>
          <p:nvPr>
            <p:ph type="body" idx="1"/>
          </p:nvPr>
        </p:nvSpPr>
        <p:spPr>
          <a:xfrm>
            <a:off x="685350" y="1557350"/>
            <a:ext cx="3886800" cy="3434700"/>
          </a:xfrm>
          <a:prstGeom prst="rect">
            <a:avLst/>
          </a:prstGeom>
        </p:spPr>
        <p:txBody>
          <a:bodyPr spcFirstLastPara="1" wrap="square" lIns="68575" tIns="34275" rIns="68575" bIns="34275" anchor="t" anchorCtr="0">
            <a:normAutofit/>
          </a:bodyPr>
          <a:lstStyle/>
          <a:p>
            <a:pPr marL="457200" lvl="0" indent="-317500" algn="l" rtl="0">
              <a:spcBef>
                <a:spcPts val="300"/>
              </a:spcBef>
              <a:spcAft>
                <a:spcPts val="0"/>
              </a:spcAft>
              <a:buSzPts val="1400"/>
              <a:buChar char="◈"/>
            </a:pPr>
            <a:r>
              <a:rPr lang="en" sz="2200" u="sng"/>
              <a:t>Government laws that businesses must follow</a:t>
            </a:r>
            <a:r>
              <a:rPr lang="en" sz="2200"/>
              <a:t>:</a:t>
            </a:r>
            <a:endParaRPr sz="2200"/>
          </a:p>
          <a:p>
            <a:pPr marL="914400" lvl="1" indent="-317500" algn="l" rtl="0">
              <a:spcBef>
                <a:spcPts val="0"/>
              </a:spcBef>
              <a:spcAft>
                <a:spcPts val="0"/>
              </a:spcAft>
              <a:buSzPts val="1400"/>
              <a:buChar char="🞚"/>
            </a:pPr>
            <a:r>
              <a:rPr lang="en" sz="2200" u="sng"/>
              <a:t>Risk of fines or closure</a:t>
            </a:r>
            <a:endParaRPr sz="2200" u="sng"/>
          </a:p>
          <a:p>
            <a:pPr marL="914400" lvl="1" indent="-317500" algn="l" rtl="0">
              <a:spcBef>
                <a:spcPts val="0"/>
              </a:spcBef>
              <a:spcAft>
                <a:spcPts val="0"/>
              </a:spcAft>
              <a:buSzPts val="1400"/>
              <a:buChar char="🞚"/>
            </a:pPr>
            <a:r>
              <a:rPr lang="en" sz="2200"/>
              <a:t>Makes employees safer</a:t>
            </a:r>
            <a:endParaRPr sz="2200"/>
          </a:p>
          <a:p>
            <a:pPr marL="457200" lvl="0" indent="-317500" algn="l" rtl="0">
              <a:spcBef>
                <a:spcPts val="0"/>
              </a:spcBef>
              <a:spcAft>
                <a:spcPts val="0"/>
              </a:spcAft>
              <a:buSzPts val="1400"/>
              <a:buChar char="◈"/>
            </a:pPr>
            <a:r>
              <a:rPr lang="en" sz="2200"/>
              <a:t>Before H&amp;S Laws, many jobs were dangerous and health standards were low</a:t>
            </a:r>
            <a:endParaRPr sz="2200"/>
          </a:p>
          <a:p>
            <a:pPr marL="457200" lvl="0" indent="-317500" algn="l" rtl="0">
              <a:spcBef>
                <a:spcPts val="0"/>
              </a:spcBef>
              <a:spcAft>
                <a:spcPts val="0"/>
              </a:spcAft>
              <a:buSzPts val="1400"/>
              <a:buChar char="◈"/>
            </a:pPr>
            <a:r>
              <a:rPr lang="en" sz="2200" u="sng">
                <a:solidFill>
                  <a:schemeClr val="hlink"/>
                </a:solidFill>
                <a:hlinkClick r:id="rId3"/>
              </a:rPr>
              <a:t>Upton Sinclair</a:t>
            </a:r>
            <a:endParaRPr sz="2200"/>
          </a:p>
        </p:txBody>
      </p:sp>
      <p:pic>
        <p:nvPicPr>
          <p:cNvPr id="813" name="Google Shape;813;p100"/>
          <p:cNvPicPr preferRelativeResize="0"/>
          <p:nvPr/>
        </p:nvPicPr>
        <p:blipFill>
          <a:blip r:embed="rId4">
            <a:alphaModFix/>
          </a:blip>
          <a:stretch>
            <a:fillRect/>
          </a:stretch>
        </p:blipFill>
        <p:spPr>
          <a:xfrm>
            <a:off x="4701598" y="522400"/>
            <a:ext cx="4267052" cy="40986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Action Plan</a:t>
            </a:r>
            <a:endParaRPr sz="1100"/>
          </a:p>
        </p:txBody>
      </p:sp>
      <p:pic>
        <p:nvPicPr>
          <p:cNvPr id="291" name="Google Shape;291;p4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92" name="Google Shape;292;p43"/>
          <p:cNvSpPr/>
          <p:nvPr/>
        </p:nvSpPr>
        <p:spPr>
          <a:xfrm>
            <a:off x="3426619" y="1521619"/>
            <a:ext cx="22836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lt1"/>
              </a:solidFill>
              <a:latin typeface="Sorts Mill Goudy"/>
              <a:ea typeface="Sorts Mill Goudy"/>
              <a:cs typeface="Sorts Mill Goudy"/>
              <a:sym typeface="Sorts Mill Goudy"/>
            </a:endParaRPr>
          </a:p>
        </p:txBody>
      </p:sp>
      <p:pic>
        <p:nvPicPr>
          <p:cNvPr id="293" name="Google Shape;293;p43"/>
          <p:cNvPicPr preferRelativeResize="0"/>
          <p:nvPr/>
        </p:nvPicPr>
        <p:blipFill rotWithShape="1">
          <a:blip r:embed="rId4">
            <a:alphaModFix/>
          </a:blip>
          <a:srcRect/>
          <a:stretch/>
        </p:blipFill>
        <p:spPr>
          <a:xfrm>
            <a:off x="518525" y="2957575"/>
            <a:ext cx="1012926" cy="1012950"/>
          </a:xfrm>
          <a:prstGeom prst="rect">
            <a:avLst/>
          </a:prstGeom>
          <a:noFill/>
          <a:ln>
            <a:noFill/>
          </a:ln>
        </p:spPr>
      </p:pic>
      <p:sp>
        <p:nvSpPr>
          <p:cNvPr id="294" name="Google Shape;294;p43"/>
          <p:cNvSpPr txBox="1"/>
          <p:nvPr/>
        </p:nvSpPr>
        <p:spPr>
          <a:xfrm>
            <a:off x="1592775" y="2967700"/>
            <a:ext cx="7176300" cy="9927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u="sng">
                <a:solidFill>
                  <a:schemeClr val="lt1"/>
                </a:solidFill>
                <a:latin typeface="Sorts Mill Goudy"/>
                <a:ea typeface="Sorts Mill Goudy"/>
                <a:cs typeface="Sorts Mill Goudy"/>
                <a:sym typeface="Sorts Mill Goudy"/>
              </a:rPr>
              <a:t>Self Management: Affective</a:t>
            </a:r>
            <a:endParaRPr sz="1100"/>
          </a:p>
          <a:p>
            <a:pPr marL="0" marR="0" lvl="0" indent="0" algn="l" rtl="0">
              <a:spcBef>
                <a:spcPts val="0"/>
              </a:spcBef>
              <a:spcAft>
                <a:spcPts val="0"/>
              </a:spcAft>
              <a:buNone/>
            </a:pPr>
            <a:r>
              <a:rPr lang="en" sz="1500">
                <a:solidFill>
                  <a:schemeClr val="lt1"/>
                </a:solidFill>
                <a:latin typeface="Sorts Mill Goudy"/>
                <a:ea typeface="Sorts Mill Goudy"/>
                <a:cs typeface="Sorts Mill Goudy"/>
                <a:sym typeface="Sorts Mill Goudy"/>
              </a:rPr>
              <a:t>In order for us to follow our action plan to explore our research questions,(Criterion B Strand ii) we will need to use self-management skills to keep an organized and logical system to document the new information we learn.</a:t>
            </a:r>
            <a:endParaRPr sz="1100"/>
          </a:p>
        </p:txBody>
      </p:sp>
      <p:sp>
        <p:nvSpPr>
          <p:cNvPr id="295" name="Google Shape;295;p43"/>
          <p:cNvSpPr txBox="1"/>
          <p:nvPr/>
        </p:nvSpPr>
        <p:spPr>
          <a:xfrm>
            <a:off x="518529" y="3970525"/>
            <a:ext cx="8425500" cy="1177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u="sng">
                <a:solidFill>
                  <a:srgbClr val="FFFF00"/>
                </a:solidFill>
                <a:latin typeface="Sorts Mill Goudy"/>
                <a:ea typeface="Sorts Mill Goudy"/>
                <a:cs typeface="Sorts Mill Goudy"/>
                <a:sym typeface="Sorts Mill Goudy"/>
              </a:rPr>
              <a:t>Next Steps:</a:t>
            </a:r>
            <a:endParaRPr sz="600"/>
          </a:p>
          <a:p>
            <a:pPr marL="381000" marR="0" lvl="0" indent="-355600" algn="l" rtl="0">
              <a:spcBef>
                <a:spcPts val="0"/>
              </a:spcBef>
              <a:spcAft>
                <a:spcPts val="0"/>
              </a:spcAft>
              <a:buClr>
                <a:srgbClr val="FFFF00"/>
              </a:buClr>
              <a:buSzPts val="1800"/>
              <a:buFont typeface="Sorts Mill Goudy"/>
              <a:buAutoNum type="arabicPeriod"/>
            </a:pPr>
            <a:r>
              <a:rPr lang="en" sz="1800" b="1">
                <a:solidFill>
                  <a:srgbClr val="FFFF00"/>
                </a:solidFill>
                <a:latin typeface="Sorts Mill Goudy"/>
                <a:ea typeface="Sorts Mill Goudy"/>
                <a:cs typeface="Sorts Mill Goudy"/>
                <a:sym typeface="Sorts Mill Goudy"/>
              </a:rPr>
              <a:t>Get your Research Questions and Action Plan approved by a teacher.</a:t>
            </a:r>
            <a:endParaRPr sz="600"/>
          </a:p>
          <a:p>
            <a:pPr marL="381000" marR="0" lvl="0" indent="-355600" algn="l" rtl="0">
              <a:spcBef>
                <a:spcPts val="0"/>
              </a:spcBef>
              <a:spcAft>
                <a:spcPts val="0"/>
              </a:spcAft>
              <a:buClr>
                <a:srgbClr val="FFFF00"/>
              </a:buClr>
              <a:buSzPts val="1800"/>
              <a:buFont typeface="Sorts Mill Goudy"/>
              <a:buAutoNum type="arabicPeriod"/>
            </a:pPr>
            <a:r>
              <a:rPr lang="en" sz="1800" b="1">
                <a:solidFill>
                  <a:srgbClr val="FFFF00"/>
                </a:solidFill>
                <a:latin typeface="Sorts Mill Goudy"/>
                <a:ea typeface="Sorts Mill Goudy"/>
                <a:cs typeface="Sorts Mill Goudy"/>
                <a:sym typeface="Sorts Mill Goudy"/>
              </a:rPr>
              <a:t>Prepare to record your interview on the phone and take notes in case your phone recording quality is poor.</a:t>
            </a:r>
            <a:endParaRPr sz="600"/>
          </a:p>
        </p:txBody>
      </p:sp>
      <p:pic>
        <p:nvPicPr>
          <p:cNvPr id="296" name="Google Shape;296;p43"/>
          <p:cNvPicPr preferRelativeResize="0"/>
          <p:nvPr/>
        </p:nvPicPr>
        <p:blipFill>
          <a:blip r:embed="rId5">
            <a:alphaModFix/>
          </a:blip>
          <a:stretch>
            <a:fillRect/>
          </a:stretch>
        </p:blipFill>
        <p:spPr>
          <a:xfrm>
            <a:off x="523875" y="1082150"/>
            <a:ext cx="8245200" cy="1755743"/>
          </a:xfrm>
          <a:prstGeom prst="rect">
            <a:avLst/>
          </a:prstGeom>
          <a:noFill/>
          <a:ln>
            <a:noFill/>
          </a:ln>
        </p:spPr>
      </p:pic>
      <p:pic>
        <p:nvPicPr>
          <p:cNvPr id="297" name="Google Shape;297;p43"/>
          <p:cNvPicPr preferRelativeResize="0"/>
          <p:nvPr/>
        </p:nvPicPr>
        <p:blipFill rotWithShape="1">
          <a:blip r:embed="rId6">
            <a:alphaModFix/>
          </a:blip>
          <a:srcRect b="71764"/>
          <a:stretch/>
        </p:blipFill>
        <p:spPr>
          <a:xfrm>
            <a:off x="518525" y="701375"/>
            <a:ext cx="8245200" cy="3807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817"/>
        <p:cNvGrpSpPr/>
        <p:nvPr/>
      </p:nvGrpSpPr>
      <p:grpSpPr>
        <a:xfrm>
          <a:off x="0" y="0"/>
          <a:ext cx="0" cy="0"/>
          <a:chOff x="0" y="0"/>
          <a:chExt cx="0" cy="0"/>
        </a:xfrm>
      </p:grpSpPr>
      <p:pic>
        <p:nvPicPr>
          <p:cNvPr id="818" name="Google Shape;818;p101"/>
          <p:cNvPicPr preferRelativeResize="0"/>
          <p:nvPr/>
        </p:nvPicPr>
        <p:blipFill>
          <a:blip r:embed="rId3">
            <a:alphaModFix/>
          </a:blip>
          <a:stretch>
            <a:fillRect/>
          </a:stretch>
        </p:blipFill>
        <p:spPr>
          <a:xfrm>
            <a:off x="152400" y="600925"/>
            <a:ext cx="8839204" cy="4389390"/>
          </a:xfrm>
          <a:prstGeom prst="rect">
            <a:avLst/>
          </a:prstGeom>
          <a:noFill/>
          <a:ln>
            <a:noFill/>
          </a:ln>
        </p:spPr>
      </p:pic>
      <p:sp>
        <p:nvSpPr>
          <p:cNvPr id="819" name="Google Shape;819;p101"/>
          <p:cNvSpPr txBox="1"/>
          <p:nvPr/>
        </p:nvSpPr>
        <p:spPr>
          <a:xfrm>
            <a:off x="336175" y="137850"/>
            <a:ext cx="84603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GET LAPTOP, SIT IN ASSIGNED SPOT, TRY BELLRINGER BELOW.</a:t>
            </a:r>
            <a:endParaRPr sz="1700">
              <a:solidFill>
                <a:schemeClr val="lt2"/>
              </a:solidFill>
              <a:latin typeface="Sorts Mill Goudy"/>
              <a:ea typeface="Sorts Mill Goudy"/>
              <a:cs typeface="Sorts Mill Goudy"/>
              <a:sym typeface="Sorts Mill Goudy"/>
            </a:endParaRPr>
          </a:p>
        </p:txBody>
      </p:sp>
      <p:sp>
        <p:nvSpPr>
          <p:cNvPr id="820" name="Google Shape;820;p101"/>
          <p:cNvSpPr txBox="1"/>
          <p:nvPr/>
        </p:nvSpPr>
        <p:spPr>
          <a:xfrm>
            <a:off x="3134100" y="4150200"/>
            <a:ext cx="3986100" cy="9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latin typeface="Sorts Mill Goudy"/>
                <a:ea typeface="Sorts Mill Goudy"/>
                <a:cs typeface="Sorts Mill Goudy"/>
                <a:sym typeface="Sorts Mill Goudy"/>
              </a:rPr>
              <a:t>BELLRINGER: </a:t>
            </a:r>
            <a:r>
              <a:rPr lang="en" sz="1700" b="1" u="sng">
                <a:solidFill>
                  <a:srgbClr val="FF0000"/>
                </a:solidFill>
                <a:latin typeface="Sorts Mill Goudy"/>
                <a:ea typeface="Sorts Mill Goudy"/>
                <a:cs typeface="Sorts Mill Goudy"/>
                <a:sym typeface="Sorts Mill Goudy"/>
              </a:rPr>
              <a:t>Pick one continent</a:t>
            </a:r>
            <a:r>
              <a:rPr lang="en" sz="1700" b="1">
                <a:solidFill>
                  <a:schemeClr val="dk1"/>
                </a:solidFill>
                <a:latin typeface="Sorts Mill Goudy"/>
                <a:ea typeface="Sorts Mill Goudy"/>
                <a:cs typeface="Sorts Mill Goudy"/>
                <a:sym typeface="Sorts Mill Goudy"/>
              </a:rPr>
              <a:t>, TRY TO NAME EVERY COUNTRY IN THAT CONTINENT</a:t>
            </a:r>
            <a:endParaRPr sz="1700" b="1">
              <a:solidFill>
                <a:schemeClr val="dk1"/>
              </a:solidFill>
              <a:latin typeface="Sorts Mill Goudy"/>
              <a:ea typeface="Sorts Mill Goudy"/>
              <a:cs typeface="Sorts Mill Goudy"/>
              <a:sym typeface="Sorts Mill Goudy"/>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824"/>
        <p:cNvGrpSpPr/>
        <p:nvPr/>
      </p:nvGrpSpPr>
      <p:grpSpPr>
        <a:xfrm>
          <a:off x="0" y="0"/>
          <a:ext cx="0" cy="0"/>
          <a:chOff x="0" y="0"/>
          <a:chExt cx="0" cy="0"/>
        </a:xfrm>
      </p:grpSpPr>
      <p:sp>
        <p:nvSpPr>
          <p:cNvPr id="825" name="Google Shape;825;p102"/>
          <p:cNvSpPr txBox="1">
            <a:spLocks noGrp="1"/>
          </p:cNvSpPr>
          <p:nvPr>
            <p:ph type="title"/>
          </p:nvPr>
        </p:nvSpPr>
        <p:spPr>
          <a:xfrm>
            <a:off x="685348" y="457200"/>
            <a:ext cx="3886800" cy="9465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WORK DAY</a:t>
            </a:r>
            <a:endParaRPr/>
          </a:p>
        </p:txBody>
      </p:sp>
      <p:sp>
        <p:nvSpPr>
          <p:cNvPr id="826" name="Google Shape;826;p102"/>
          <p:cNvSpPr txBox="1">
            <a:spLocks noGrp="1"/>
          </p:cNvSpPr>
          <p:nvPr>
            <p:ph type="body" idx="1"/>
          </p:nvPr>
        </p:nvSpPr>
        <p:spPr>
          <a:xfrm>
            <a:off x="517950" y="1512775"/>
            <a:ext cx="4221600" cy="3384300"/>
          </a:xfrm>
          <a:prstGeom prst="rect">
            <a:avLst/>
          </a:prstGeom>
        </p:spPr>
        <p:txBody>
          <a:bodyPr spcFirstLastPara="1" wrap="square" lIns="68575" tIns="34275" rIns="68575" bIns="34275" anchor="t" anchorCtr="0">
            <a:normAutofit fontScale="92500" lnSpcReduction="20000"/>
          </a:bodyPr>
          <a:lstStyle/>
          <a:p>
            <a:pPr marL="457200" lvl="0" indent="-334327" algn="l" rtl="0">
              <a:spcBef>
                <a:spcPts val="300"/>
              </a:spcBef>
              <a:spcAft>
                <a:spcPts val="0"/>
              </a:spcAft>
              <a:buSzPct val="85714"/>
              <a:buAutoNum type="arabicPeriod"/>
            </a:pPr>
            <a:r>
              <a:rPr lang="en" sz="2100" b="1"/>
              <a:t>Finish Making Presentation</a:t>
            </a:r>
            <a:br>
              <a:rPr lang="en" sz="2100" b="1"/>
            </a:br>
            <a:endParaRPr sz="2100" b="1"/>
          </a:p>
          <a:p>
            <a:pPr marL="914400" lvl="1" indent="-334327" algn="l" rtl="0">
              <a:spcBef>
                <a:spcPts val="0"/>
              </a:spcBef>
              <a:spcAft>
                <a:spcPts val="0"/>
              </a:spcAft>
              <a:buSzPct val="90000"/>
              <a:buAutoNum type="alphaLcPeriod"/>
            </a:pPr>
            <a:r>
              <a:rPr lang="en" sz="2000" b="1"/>
              <a:t>SMALL PART: </a:t>
            </a:r>
            <a:br>
              <a:rPr lang="en" sz="2000" b="1"/>
            </a:br>
            <a:r>
              <a:rPr lang="en" sz="2000" b="1"/>
              <a:t>Shared Summary of interview</a:t>
            </a:r>
            <a:br>
              <a:rPr lang="en" sz="2000" b="1"/>
            </a:br>
            <a:endParaRPr sz="2000" b="1"/>
          </a:p>
          <a:p>
            <a:pPr marL="914400" lvl="1" indent="-334327" algn="l" rtl="0">
              <a:spcBef>
                <a:spcPts val="0"/>
              </a:spcBef>
              <a:spcAft>
                <a:spcPts val="0"/>
              </a:spcAft>
              <a:buSzPct val="90000"/>
              <a:buAutoNum type="alphaLcPeriod"/>
            </a:pPr>
            <a:r>
              <a:rPr lang="en" sz="2000" b="1"/>
              <a:t>BIGGER PART: </a:t>
            </a:r>
            <a:br>
              <a:rPr lang="en" sz="2000" b="1"/>
            </a:br>
            <a:r>
              <a:rPr lang="en" sz="2000" b="1"/>
              <a:t>Individual sections on business idea (Shark tank)</a:t>
            </a:r>
            <a:endParaRPr sz="2000" b="1"/>
          </a:p>
          <a:p>
            <a:pPr marL="1371600" lvl="2" indent="-346075" algn="l" rtl="0">
              <a:spcBef>
                <a:spcPts val="0"/>
              </a:spcBef>
              <a:spcAft>
                <a:spcPts val="0"/>
              </a:spcAft>
              <a:buSzPct val="100000"/>
              <a:buAutoNum type="romanLcPeriod"/>
            </a:pPr>
            <a:r>
              <a:rPr lang="en" sz="2000"/>
              <a:t>Use slides document (NOT CANVA). Can customize.</a:t>
            </a:r>
            <a:endParaRPr sz="2000"/>
          </a:p>
          <a:p>
            <a:pPr marL="1371600" lvl="2" indent="-346075" algn="l" rtl="0">
              <a:spcBef>
                <a:spcPts val="0"/>
              </a:spcBef>
              <a:spcAft>
                <a:spcPts val="0"/>
              </a:spcAft>
              <a:buSzPct val="100000"/>
              <a:buAutoNum type="romanLcPeriod"/>
            </a:pPr>
            <a:r>
              <a:rPr lang="en" sz="2000"/>
              <a:t>Transfer your slides to your partner when you finish.</a:t>
            </a:r>
            <a:endParaRPr sz="2000"/>
          </a:p>
        </p:txBody>
      </p:sp>
      <p:sp>
        <p:nvSpPr>
          <p:cNvPr id="827" name="Google Shape;827;p102"/>
          <p:cNvSpPr/>
          <p:nvPr/>
        </p:nvSpPr>
        <p:spPr>
          <a:xfrm>
            <a:off x="4762500" y="401850"/>
            <a:ext cx="4000500" cy="121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latin typeface="Sorts Mill Goudy"/>
                <a:ea typeface="Sorts Mill Goudy"/>
                <a:cs typeface="Sorts Mill Goudy"/>
                <a:sym typeface="Sorts Mill Goudy"/>
              </a:rPr>
              <a:t>First 25 minutes: </a:t>
            </a:r>
            <a:br>
              <a:rPr lang="en" sz="2100" b="1">
                <a:latin typeface="Sorts Mill Goudy"/>
                <a:ea typeface="Sorts Mill Goudy"/>
                <a:cs typeface="Sorts Mill Goudy"/>
                <a:sym typeface="Sorts Mill Goudy"/>
              </a:rPr>
            </a:br>
            <a:r>
              <a:rPr lang="en" sz="2100" b="1">
                <a:latin typeface="Sorts Mill Goudy"/>
                <a:ea typeface="Sorts Mill Goudy"/>
                <a:cs typeface="Sorts Mill Goudy"/>
                <a:sym typeface="Sorts Mill Goudy"/>
              </a:rPr>
              <a:t>SILENT work time</a:t>
            </a:r>
            <a:endParaRPr sz="2100" b="1">
              <a:latin typeface="Sorts Mill Goudy"/>
              <a:ea typeface="Sorts Mill Goudy"/>
              <a:cs typeface="Sorts Mill Goudy"/>
              <a:sym typeface="Sorts Mill Goudy"/>
            </a:endParaRPr>
          </a:p>
        </p:txBody>
      </p:sp>
      <p:sp>
        <p:nvSpPr>
          <p:cNvPr id="828" name="Google Shape;828;p102"/>
          <p:cNvSpPr/>
          <p:nvPr/>
        </p:nvSpPr>
        <p:spPr>
          <a:xfrm>
            <a:off x="4762500" y="1927400"/>
            <a:ext cx="4000500" cy="131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latin typeface="Sorts Mill Goudy"/>
                <a:ea typeface="Sorts Mill Goudy"/>
                <a:cs typeface="Sorts Mill Goudy"/>
                <a:sym typeface="Sorts Mill Goudy"/>
              </a:rPr>
              <a:t>Second 25 minutes: </a:t>
            </a:r>
            <a:br>
              <a:rPr lang="en" sz="2100" b="1">
                <a:latin typeface="Sorts Mill Goudy"/>
                <a:ea typeface="Sorts Mill Goudy"/>
                <a:cs typeface="Sorts Mill Goudy"/>
                <a:sym typeface="Sorts Mill Goudy"/>
              </a:rPr>
            </a:br>
            <a:r>
              <a:rPr lang="en" sz="2100" b="1">
                <a:latin typeface="Sorts Mill Goudy"/>
                <a:ea typeface="Sorts Mill Goudy"/>
                <a:cs typeface="Sorts Mill Goudy"/>
                <a:sym typeface="Sorts Mill Goudy"/>
              </a:rPr>
              <a:t>Work time/practice</a:t>
            </a:r>
            <a:endParaRPr sz="2100" b="1">
              <a:latin typeface="Sorts Mill Goudy"/>
              <a:ea typeface="Sorts Mill Goudy"/>
              <a:cs typeface="Sorts Mill Goudy"/>
              <a:sym typeface="Sorts Mill Goudy"/>
            </a:endParaRPr>
          </a:p>
        </p:txBody>
      </p:sp>
      <p:pic>
        <p:nvPicPr>
          <p:cNvPr id="829" name="Google Shape;829;p102" descr="Set a timer for 25 minutes. This 25 minute timer with alarm silently counts down to 00:00 and then alerts you with a gentle alarm sound.&#10;&#10;What Is the 25 Minute Timer?&#10;If you're looking for a timer to help you stay on track with your work, a 25 minute countdown is a great option. You can use it to break up your work time into manageable chunks, and it can also help you avoid getting bogged down with one task for too long.&#10;&#10;How to Set a 25 Minute Timer&#10;There are a few different ways to set a 2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25 Minute Alarm?&#10;This timer is perfect for work or study sessions. It's also great for any activity where you want to be sure to take a break every 25 minutes, such as cooking, laundry, or working out.&#10;&#10;Online Timer - https://timer.onlinealarmkur.com/en/" title="25 Minute Timer">
            <a:hlinkClick r:id="rId3"/>
          </p:cNvPr>
          <p:cNvPicPr preferRelativeResize="0"/>
          <p:nvPr/>
        </p:nvPicPr>
        <p:blipFill>
          <a:blip r:embed="rId4">
            <a:alphaModFix/>
          </a:blip>
          <a:stretch>
            <a:fillRect/>
          </a:stretch>
        </p:blipFill>
        <p:spPr>
          <a:xfrm>
            <a:off x="5823025" y="3640150"/>
            <a:ext cx="1879440" cy="1057200"/>
          </a:xfrm>
          <a:prstGeom prst="rect">
            <a:avLst/>
          </a:prstGeom>
          <a:noFill/>
          <a:ln>
            <a:noFill/>
          </a:ln>
        </p:spPr>
      </p:pic>
      <p:sp>
        <p:nvSpPr>
          <p:cNvPr id="830" name="Google Shape;830;p102"/>
          <p:cNvSpPr/>
          <p:nvPr/>
        </p:nvSpPr>
        <p:spPr>
          <a:xfrm>
            <a:off x="8169100" y="1089900"/>
            <a:ext cx="313500" cy="3009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831" name="Google Shape;831;p102"/>
          <p:cNvSpPr/>
          <p:nvPr/>
        </p:nvSpPr>
        <p:spPr>
          <a:xfrm>
            <a:off x="8373300" y="2861300"/>
            <a:ext cx="313500" cy="3009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832" name="Google Shape;832;p102"/>
          <p:cNvSpPr/>
          <p:nvPr/>
        </p:nvSpPr>
        <p:spPr>
          <a:xfrm>
            <a:off x="8006150" y="2861300"/>
            <a:ext cx="313500" cy="3009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
        <p:nvSpPr>
          <p:cNvPr id="833" name="Google Shape;833;p102"/>
          <p:cNvSpPr/>
          <p:nvPr/>
        </p:nvSpPr>
        <p:spPr>
          <a:xfrm>
            <a:off x="8169100" y="2498450"/>
            <a:ext cx="313500" cy="3009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10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837"/>
        <p:cNvGrpSpPr/>
        <p:nvPr/>
      </p:nvGrpSpPr>
      <p:grpSpPr>
        <a:xfrm>
          <a:off x="0" y="0"/>
          <a:ext cx="0" cy="0"/>
          <a:chOff x="0" y="0"/>
          <a:chExt cx="0" cy="0"/>
        </a:xfrm>
      </p:grpSpPr>
      <p:pic>
        <p:nvPicPr>
          <p:cNvPr id="838" name="Google Shape;838;p103"/>
          <p:cNvPicPr preferRelativeResize="0"/>
          <p:nvPr/>
        </p:nvPicPr>
        <p:blipFill>
          <a:blip r:embed="rId3">
            <a:alphaModFix/>
          </a:blip>
          <a:stretch>
            <a:fillRect/>
          </a:stretch>
        </p:blipFill>
        <p:spPr>
          <a:xfrm>
            <a:off x="927306" y="0"/>
            <a:ext cx="7289382"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842"/>
        <p:cNvGrpSpPr/>
        <p:nvPr/>
      </p:nvGrpSpPr>
      <p:grpSpPr>
        <a:xfrm>
          <a:off x="0" y="0"/>
          <a:ext cx="0" cy="0"/>
          <a:chOff x="0" y="0"/>
          <a:chExt cx="0" cy="0"/>
        </a:xfrm>
      </p:grpSpPr>
      <p:graphicFrame>
        <p:nvGraphicFramePr>
          <p:cNvPr id="843" name="Google Shape;843;p104"/>
          <p:cNvGraphicFramePr/>
          <p:nvPr/>
        </p:nvGraphicFramePr>
        <p:xfrm>
          <a:off x="152400" y="152400"/>
          <a:ext cx="3000000" cy="3000000"/>
        </p:xfrm>
        <a:graphic>
          <a:graphicData uri="http://schemas.openxmlformats.org/drawingml/2006/table">
            <a:tbl>
              <a:tblPr bandRow="1">
                <a:noFill/>
                <a:tableStyleId>{D0470E51-DB85-4861-ACAD-1BBE4E5CAED0}</a:tableStyleId>
              </a:tblPr>
              <a:tblGrid>
                <a:gridCol w="1952600">
                  <a:extLst>
                    <a:ext uri="{9D8B030D-6E8A-4147-A177-3AD203B41FA5}">
                      <a16:colId xmlns:a16="http://schemas.microsoft.com/office/drawing/2014/main" val="20000"/>
                    </a:ext>
                  </a:extLst>
                </a:gridCol>
                <a:gridCol w="6796600">
                  <a:extLst>
                    <a:ext uri="{9D8B030D-6E8A-4147-A177-3AD203B41FA5}">
                      <a16:colId xmlns:a16="http://schemas.microsoft.com/office/drawing/2014/main" val="20001"/>
                    </a:ext>
                  </a:extLst>
                </a:gridCol>
              </a:tblGrid>
              <a:tr h="31775">
                <a:tc rowSpan="3">
                  <a:txBody>
                    <a:bodyPr/>
                    <a:lstStyle/>
                    <a:p>
                      <a:pPr marL="0" lvl="0" indent="0" algn="ctr" rtl="0">
                        <a:spcBef>
                          <a:spcPts val="0"/>
                        </a:spcBef>
                        <a:spcAft>
                          <a:spcPts val="0"/>
                        </a:spcAft>
                        <a:buNone/>
                      </a:pPr>
                      <a:r>
                        <a:rPr lang="en" sz="2100"/>
                        <a:t>B: Fri 15 Mar</a:t>
                      </a:r>
                      <a:endParaRPr sz="2100"/>
                    </a:p>
                    <a:p>
                      <a:pPr marL="0" lvl="0" indent="0" algn="ctr" rtl="0">
                        <a:spcBef>
                          <a:spcPts val="0"/>
                        </a:spcBef>
                        <a:spcAft>
                          <a:spcPts val="0"/>
                        </a:spcAft>
                        <a:buNone/>
                      </a:pPr>
                      <a:r>
                        <a:rPr lang="en" sz="2100"/>
                        <a:t>A: Mon 18 Mar</a:t>
                      </a:r>
                      <a:endParaRPr sz="2100"/>
                    </a:p>
                  </a:txBody>
                  <a:tcPr marL="68575" marR="68575" marT="0" marB="0">
                    <a:solidFill>
                      <a:srgbClr val="FFF2CC"/>
                    </a:solidFill>
                  </a:tcPr>
                </a:tc>
                <a:tc rowSpan="3">
                  <a:txBody>
                    <a:bodyPr/>
                    <a:lstStyle/>
                    <a:p>
                      <a:pPr marL="0" lvl="0" indent="0" algn="ctr" rtl="0">
                        <a:spcBef>
                          <a:spcPts val="0"/>
                        </a:spcBef>
                        <a:spcAft>
                          <a:spcPts val="0"/>
                        </a:spcAft>
                        <a:buNone/>
                      </a:pPr>
                      <a:r>
                        <a:rPr lang="en" sz="2100"/>
                        <a:t>L14: </a:t>
                      </a:r>
                      <a:br>
                        <a:rPr lang="en" sz="2100"/>
                      </a:br>
                      <a:r>
                        <a:rPr lang="en" sz="2100"/>
                        <a:t>Sustainability: Stations Activity &amp; Writing</a:t>
                      </a:r>
                      <a:endParaRPr sz="2100"/>
                    </a:p>
                  </a:txBody>
                  <a:tcPr marL="68575" marR="68575" marT="0" marB="0">
                    <a:solidFill>
                      <a:srgbClr val="FFF2CC"/>
                    </a:solidFill>
                  </a:tcPr>
                </a:tc>
                <a:extLst>
                  <a:ext uri="{0D108BD9-81ED-4DB2-BD59-A6C34878D82A}">
                    <a16:rowId xmlns:a16="http://schemas.microsoft.com/office/drawing/2014/main" val="10000"/>
                  </a:ext>
                </a:extLst>
              </a:tr>
              <a:tr h="3655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655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317850">
                <a:tc rowSpan="4">
                  <a:txBody>
                    <a:bodyPr/>
                    <a:lstStyle/>
                    <a:p>
                      <a:pPr marL="0" lvl="0" indent="0" algn="ctr" rtl="0">
                        <a:spcBef>
                          <a:spcPts val="0"/>
                        </a:spcBef>
                        <a:spcAft>
                          <a:spcPts val="0"/>
                        </a:spcAft>
                        <a:buNone/>
                      </a:pPr>
                      <a:r>
                        <a:rPr lang="en" sz="2100"/>
                        <a:t>B: Tue 19 Mar</a:t>
                      </a:r>
                      <a:endParaRPr sz="2100"/>
                    </a:p>
                    <a:p>
                      <a:pPr marL="0" lvl="0" indent="0" algn="ctr" rtl="0">
                        <a:spcBef>
                          <a:spcPts val="0"/>
                        </a:spcBef>
                        <a:spcAft>
                          <a:spcPts val="0"/>
                        </a:spcAft>
                        <a:buNone/>
                      </a:pPr>
                      <a:r>
                        <a:rPr lang="en" sz="2100"/>
                        <a:t>A: Wed 20 Mar</a:t>
                      </a:r>
                      <a:endParaRPr sz="2100"/>
                    </a:p>
                  </a:txBody>
                  <a:tcPr marL="68575" marR="68575" marT="0" marB="0">
                    <a:solidFill>
                      <a:srgbClr val="FFF2CC"/>
                    </a:solidFill>
                  </a:tcPr>
                </a:tc>
                <a:tc rowSpan="4">
                  <a:txBody>
                    <a:bodyPr/>
                    <a:lstStyle/>
                    <a:p>
                      <a:pPr marL="0" lvl="0" indent="0" algn="ctr" rtl="0">
                        <a:spcBef>
                          <a:spcPts val="0"/>
                        </a:spcBef>
                        <a:spcAft>
                          <a:spcPts val="0"/>
                        </a:spcAft>
                        <a:buNone/>
                      </a:pPr>
                      <a:r>
                        <a:rPr lang="en" sz="2100"/>
                        <a:t>L15: </a:t>
                      </a:r>
                      <a:endParaRPr sz="2100"/>
                    </a:p>
                    <a:p>
                      <a:pPr marL="0" lvl="0" indent="0" algn="ctr" rtl="0">
                        <a:spcBef>
                          <a:spcPts val="0"/>
                        </a:spcBef>
                        <a:spcAft>
                          <a:spcPts val="0"/>
                        </a:spcAft>
                        <a:buNone/>
                      </a:pPr>
                      <a:r>
                        <a:rPr lang="en" sz="2100"/>
                        <a:t>Sustainability: Breaking News &amp; Stock Market</a:t>
                      </a:r>
                      <a:endParaRPr sz="2100"/>
                    </a:p>
                  </a:txBody>
                  <a:tcPr marL="68575" marR="68575" marT="0" marB="0">
                    <a:solidFill>
                      <a:srgbClr val="FFF2CC"/>
                    </a:solidFill>
                  </a:tcPr>
                </a:tc>
                <a:extLst>
                  <a:ext uri="{0D108BD9-81ED-4DB2-BD59-A6C34878D82A}">
                    <a16:rowId xmlns:a16="http://schemas.microsoft.com/office/drawing/2014/main" val="10003"/>
                  </a:ext>
                </a:extLst>
              </a:tr>
              <a:tr h="31785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1785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177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762825">
                <a:tc>
                  <a:txBody>
                    <a:bodyPr/>
                    <a:lstStyle/>
                    <a:p>
                      <a:pPr marL="0" lvl="0" indent="0" algn="ctr" rtl="0">
                        <a:spcBef>
                          <a:spcPts val="0"/>
                        </a:spcBef>
                        <a:spcAft>
                          <a:spcPts val="0"/>
                        </a:spcAft>
                        <a:buNone/>
                      </a:pPr>
                      <a:r>
                        <a:rPr lang="en" sz="2100"/>
                        <a:t>B: Thu 21 Mar</a:t>
                      </a:r>
                      <a:endParaRPr sz="2100"/>
                    </a:p>
                    <a:p>
                      <a:pPr marL="0" lvl="0" indent="0" algn="ctr" rtl="0">
                        <a:spcBef>
                          <a:spcPts val="0"/>
                        </a:spcBef>
                        <a:spcAft>
                          <a:spcPts val="0"/>
                        </a:spcAft>
                        <a:buNone/>
                      </a:pPr>
                      <a:r>
                        <a:rPr lang="en" sz="2100"/>
                        <a:t>A: Fri 22 Mar</a:t>
                      </a:r>
                      <a:endParaRPr sz="2100"/>
                    </a:p>
                  </a:txBody>
                  <a:tcPr marL="68575" marR="68575" marT="0" marB="0">
                    <a:solidFill>
                      <a:srgbClr val="FFF2CC"/>
                    </a:solidFill>
                  </a:tcPr>
                </a:tc>
                <a:tc>
                  <a:txBody>
                    <a:bodyPr/>
                    <a:lstStyle/>
                    <a:p>
                      <a:pPr marL="0" lvl="0" indent="0" algn="ctr" rtl="0">
                        <a:spcBef>
                          <a:spcPts val="0"/>
                        </a:spcBef>
                        <a:spcAft>
                          <a:spcPts val="0"/>
                        </a:spcAft>
                        <a:buNone/>
                      </a:pPr>
                      <a:r>
                        <a:rPr lang="en" sz="2100"/>
                        <a:t>L16: </a:t>
                      </a:r>
                      <a:endParaRPr sz="2100"/>
                    </a:p>
                    <a:p>
                      <a:pPr marL="0" lvl="0" indent="0" algn="ctr" rtl="0">
                        <a:spcBef>
                          <a:spcPts val="0"/>
                        </a:spcBef>
                        <a:spcAft>
                          <a:spcPts val="0"/>
                        </a:spcAft>
                        <a:buNone/>
                      </a:pPr>
                      <a:r>
                        <a:rPr lang="en" sz="2100"/>
                        <a:t>Shark Tank Pitch Preparation &amp; Feedback</a:t>
                      </a:r>
                      <a:endParaRPr sz="2100" b="1"/>
                    </a:p>
                  </a:txBody>
                  <a:tcPr marL="68575" marR="68575" marT="0" marB="0">
                    <a:solidFill>
                      <a:srgbClr val="FFF2CC"/>
                    </a:solidFill>
                  </a:tcPr>
                </a:tc>
                <a:extLst>
                  <a:ext uri="{0D108BD9-81ED-4DB2-BD59-A6C34878D82A}">
                    <a16:rowId xmlns:a16="http://schemas.microsoft.com/office/drawing/2014/main" val="10007"/>
                  </a:ext>
                </a:extLst>
              </a:tr>
              <a:tr h="762825">
                <a:tc>
                  <a:txBody>
                    <a:bodyPr/>
                    <a:lstStyle/>
                    <a:p>
                      <a:pPr marL="0" lvl="0" indent="0" algn="ctr" rtl="0">
                        <a:spcBef>
                          <a:spcPts val="0"/>
                        </a:spcBef>
                        <a:spcAft>
                          <a:spcPts val="0"/>
                        </a:spcAft>
                        <a:buNone/>
                      </a:pPr>
                      <a:r>
                        <a:rPr lang="en" sz="2100"/>
                        <a:t>A: Mon 1 Apr</a:t>
                      </a:r>
                      <a:endParaRPr sz="2100"/>
                    </a:p>
                    <a:p>
                      <a:pPr marL="0" lvl="0" indent="0" algn="ctr" rtl="0">
                        <a:spcBef>
                          <a:spcPts val="0"/>
                        </a:spcBef>
                        <a:spcAft>
                          <a:spcPts val="0"/>
                        </a:spcAft>
                        <a:buNone/>
                      </a:pPr>
                      <a:r>
                        <a:rPr lang="en" sz="2100"/>
                        <a:t>B: Tue 2 Apr</a:t>
                      </a:r>
                      <a:endParaRPr sz="2100"/>
                    </a:p>
                  </a:txBody>
                  <a:tcPr marL="68575" marR="68575" marT="0" marB="0">
                    <a:solidFill>
                      <a:srgbClr val="FFF2CC"/>
                    </a:solidFill>
                  </a:tcPr>
                </a:tc>
                <a:tc>
                  <a:txBody>
                    <a:bodyPr/>
                    <a:lstStyle/>
                    <a:p>
                      <a:pPr marL="0" lvl="0" indent="0" algn="ctr" rtl="0">
                        <a:spcBef>
                          <a:spcPts val="0"/>
                        </a:spcBef>
                        <a:spcAft>
                          <a:spcPts val="0"/>
                        </a:spcAft>
                        <a:buNone/>
                      </a:pPr>
                      <a:r>
                        <a:rPr lang="en" sz="2100"/>
                        <a:t>L17: </a:t>
                      </a:r>
                      <a:endParaRPr sz="2100"/>
                    </a:p>
                    <a:p>
                      <a:pPr marL="0" lvl="0" indent="0" algn="ctr" rtl="0">
                        <a:spcBef>
                          <a:spcPts val="0"/>
                        </a:spcBef>
                        <a:spcAft>
                          <a:spcPts val="0"/>
                        </a:spcAft>
                        <a:buNone/>
                      </a:pPr>
                      <a:r>
                        <a:rPr lang="en" sz="2100"/>
                        <a:t>Shark Tank Pitch Presentations</a:t>
                      </a:r>
                      <a:endParaRPr sz="2100"/>
                    </a:p>
                  </a:txBody>
                  <a:tcPr marL="68575" marR="68575" marT="0" marB="0">
                    <a:solidFill>
                      <a:srgbClr val="FFF2CC"/>
                    </a:solidFill>
                  </a:tcPr>
                </a:tc>
                <a:extLst>
                  <a:ext uri="{0D108BD9-81ED-4DB2-BD59-A6C34878D82A}">
                    <a16:rowId xmlns:a16="http://schemas.microsoft.com/office/drawing/2014/main" val="10008"/>
                  </a:ext>
                </a:extLst>
              </a:tr>
              <a:tr h="762825">
                <a:tc>
                  <a:txBody>
                    <a:bodyPr/>
                    <a:lstStyle/>
                    <a:p>
                      <a:pPr marL="0" lvl="0" indent="0" algn="ctr" rtl="0">
                        <a:spcBef>
                          <a:spcPts val="0"/>
                        </a:spcBef>
                        <a:spcAft>
                          <a:spcPts val="0"/>
                        </a:spcAft>
                        <a:buNone/>
                      </a:pPr>
                      <a:r>
                        <a:rPr lang="en" sz="2100"/>
                        <a:t>A: Wed 3 Apr</a:t>
                      </a:r>
                      <a:endParaRPr sz="2100"/>
                    </a:p>
                    <a:p>
                      <a:pPr marL="0" lvl="0" indent="0" algn="ctr" rtl="0">
                        <a:spcBef>
                          <a:spcPts val="0"/>
                        </a:spcBef>
                        <a:spcAft>
                          <a:spcPts val="0"/>
                        </a:spcAft>
                        <a:buNone/>
                      </a:pPr>
                      <a:r>
                        <a:rPr lang="en" sz="2100"/>
                        <a:t>B: Thu 4 Apr</a:t>
                      </a:r>
                      <a:endParaRPr sz="2100"/>
                    </a:p>
                  </a:txBody>
                  <a:tcPr marL="68575" marR="68575" marT="0" marB="0">
                    <a:solidFill>
                      <a:srgbClr val="FFF2CC"/>
                    </a:solidFill>
                  </a:tcPr>
                </a:tc>
                <a:tc>
                  <a:txBody>
                    <a:bodyPr/>
                    <a:lstStyle/>
                    <a:p>
                      <a:pPr marL="0" lvl="0" indent="0" algn="ctr" rtl="0">
                        <a:spcBef>
                          <a:spcPts val="0"/>
                        </a:spcBef>
                        <a:spcAft>
                          <a:spcPts val="0"/>
                        </a:spcAft>
                        <a:buNone/>
                      </a:pPr>
                      <a:r>
                        <a:rPr lang="en" sz="2100"/>
                        <a:t>L18: Shark Tank Pitch Presentations</a:t>
                      </a:r>
                      <a:endParaRPr sz="2100"/>
                    </a:p>
                    <a:p>
                      <a:pPr marL="0" lvl="0" indent="0" algn="ctr" rtl="0">
                        <a:spcBef>
                          <a:spcPts val="0"/>
                        </a:spcBef>
                        <a:spcAft>
                          <a:spcPts val="0"/>
                        </a:spcAft>
                        <a:buNone/>
                      </a:pPr>
                      <a:r>
                        <a:rPr lang="en" sz="2100" b="1"/>
                        <a:t>Larson absent Apr 4</a:t>
                      </a:r>
                      <a:endParaRPr sz="2100" b="1"/>
                    </a:p>
                  </a:txBody>
                  <a:tcPr marL="68575" marR="68575" marT="0" marB="0">
                    <a:solidFill>
                      <a:srgbClr val="FFF2CC"/>
                    </a:solidFill>
                  </a:tcPr>
                </a:tc>
                <a:extLst>
                  <a:ext uri="{0D108BD9-81ED-4DB2-BD59-A6C34878D82A}">
                    <a16:rowId xmlns:a16="http://schemas.microsoft.com/office/drawing/2014/main" val="10009"/>
                  </a:ext>
                </a:extLst>
              </a:tr>
              <a:tr h="762825">
                <a:tc>
                  <a:txBody>
                    <a:bodyPr/>
                    <a:lstStyle/>
                    <a:p>
                      <a:pPr marL="0" lvl="0" indent="0" algn="ctr" rtl="0">
                        <a:spcBef>
                          <a:spcPts val="0"/>
                        </a:spcBef>
                        <a:spcAft>
                          <a:spcPts val="0"/>
                        </a:spcAft>
                        <a:buNone/>
                      </a:pPr>
                      <a:r>
                        <a:rPr lang="en" sz="2100"/>
                        <a:t>A: Fri 5 Apr</a:t>
                      </a:r>
                      <a:endParaRPr sz="2100"/>
                    </a:p>
                    <a:p>
                      <a:pPr marL="0" lvl="0" indent="0" algn="ctr" rtl="0">
                        <a:spcBef>
                          <a:spcPts val="0"/>
                        </a:spcBef>
                        <a:spcAft>
                          <a:spcPts val="0"/>
                        </a:spcAft>
                        <a:buNone/>
                      </a:pPr>
                      <a:r>
                        <a:rPr lang="en" sz="2100"/>
                        <a:t>B Mon 8 Apr</a:t>
                      </a:r>
                      <a:endParaRPr sz="2100"/>
                    </a:p>
                  </a:txBody>
                  <a:tcPr marL="68575" marR="68575" marT="0" marB="0">
                    <a:solidFill>
                      <a:srgbClr val="FFF2CC"/>
                    </a:solidFill>
                  </a:tcPr>
                </a:tc>
                <a:tc>
                  <a:txBody>
                    <a:bodyPr/>
                    <a:lstStyle/>
                    <a:p>
                      <a:pPr marL="0" lvl="0" indent="0" algn="ctr" rtl="0">
                        <a:spcBef>
                          <a:spcPts val="0"/>
                        </a:spcBef>
                        <a:spcAft>
                          <a:spcPts val="0"/>
                        </a:spcAft>
                        <a:buNone/>
                      </a:pPr>
                      <a:r>
                        <a:rPr lang="en" sz="2100"/>
                        <a:t>L19: Reflection</a:t>
                      </a:r>
                      <a:endParaRPr sz="2100"/>
                    </a:p>
                    <a:p>
                      <a:pPr marL="0" lvl="0" indent="0" algn="ctr" rtl="0">
                        <a:spcBef>
                          <a:spcPts val="0"/>
                        </a:spcBef>
                        <a:spcAft>
                          <a:spcPts val="0"/>
                        </a:spcAft>
                        <a:buNone/>
                      </a:pPr>
                      <a:r>
                        <a:rPr lang="en" sz="2100" b="1"/>
                        <a:t>Larson absent Apr 5 &amp; 8</a:t>
                      </a:r>
                      <a:endParaRPr sz="2100" b="1"/>
                    </a:p>
                  </a:txBody>
                  <a:tcPr marL="68575" marR="68575" marT="0" marB="0">
                    <a:solidFill>
                      <a:srgbClr val="FFF2CC"/>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847"/>
        <p:cNvGrpSpPr/>
        <p:nvPr/>
      </p:nvGrpSpPr>
      <p:grpSpPr>
        <a:xfrm>
          <a:off x="0" y="0"/>
          <a:ext cx="0" cy="0"/>
          <a:chOff x="0" y="0"/>
          <a:chExt cx="0" cy="0"/>
        </a:xfrm>
      </p:grpSpPr>
      <p:sp>
        <p:nvSpPr>
          <p:cNvPr id="848" name="Google Shape;848;p105"/>
          <p:cNvSpPr txBox="1">
            <a:spLocks noGrp="1"/>
          </p:cNvSpPr>
          <p:nvPr>
            <p:ph type="title"/>
          </p:nvPr>
        </p:nvSpPr>
        <p:spPr>
          <a:xfrm>
            <a:off x="685346" y="457200"/>
            <a:ext cx="77655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t>Goals Today</a:t>
            </a:r>
            <a:endParaRPr/>
          </a:p>
        </p:txBody>
      </p:sp>
      <p:sp>
        <p:nvSpPr>
          <p:cNvPr id="849" name="Google Shape;849;p105"/>
          <p:cNvSpPr txBox="1">
            <a:spLocks noGrp="1"/>
          </p:cNvSpPr>
          <p:nvPr>
            <p:ph type="body" idx="1"/>
          </p:nvPr>
        </p:nvSpPr>
        <p:spPr>
          <a:xfrm>
            <a:off x="685346" y="1557338"/>
            <a:ext cx="7765500" cy="2786100"/>
          </a:xfrm>
          <a:prstGeom prst="rect">
            <a:avLst/>
          </a:prstGeom>
        </p:spPr>
        <p:txBody>
          <a:bodyPr spcFirstLastPara="1" wrap="square" lIns="68575" tIns="34275" rIns="68575" bIns="34275" anchor="t" anchorCtr="0">
            <a:normAutofit/>
          </a:bodyPr>
          <a:lstStyle/>
          <a:p>
            <a:pPr marL="457200" lvl="0" indent="-285750" algn="l" rtl="0">
              <a:spcBef>
                <a:spcPts val="300"/>
              </a:spcBef>
              <a:spcAft>
                <a:spcPts val="0"/>
              </a:spcAft>
              <a:buSzPts val="900"/>
              <a:buChar char="-"/>
            </a:pPr>
            <a:r>
              <a:rPr lang="en"/>
              <a:t>Finish slideshow slides </a:t>
            </a:r>
            <a:endParaRPr/>
          </a:p>
          <a:p>
            <a:pPr marL="914400" lvl="1" indent="-285750" algn="l" rtl="0">
              <a:spcBef>
                <a:spcPts val="0"/>
              </a:spcBef>
              <a:spcAft>
                <a:spcPts val="0"/>
              </a:spcAft>
              <a:buSzPts val="900"/>
              <a:buChar char="-"/>
            </a:pPr>
            <a:r>
              <a:rPr lang="en"/>
              <a:t>Summary of interview (together) 	</a:t>
            </a:r>
            <a:endParaRPr/>
          </a:p>
          <a:p>
            <a:pPr marL="914400" lvl="1" indent="-285750" algn="l" rtl="0">
              <a:spcBef>
                <a:spcPts val="0"/>
              </a:spcBef>
              <a:spcAft>
                <a:spcPts val="0"/>
              </a:spcAft>
              <a:buSzPts val="900"/>
              <a:buChar char="-"/>
            </a:pPr>
            <a:r>
              <a:rPr lang="en"/>
              <a:t>Explain your business (you created individually)</a:t>
            </a:r>
            <a:endParaRPr/>
          </a:p>
          <a:p>
            <a:pPr marL="457200" lvl="0" indent="-285750" algn="l" rtl="0">
              <a:spcBef>
                <a:spcPts val="0"/>
              </a:spcBef>
              <a:spcAft>
                <a:spcPts val="0"/>
              </a:spcAft>
              <a:buSzPts val="900"/>
              <a:buChar char="-"/>
            </a:pPr>
            <a:r>
              <a:rPr lang="en"/>
              <a:t>Make sure you have clear examples for A, B, and C sections (Part A document)</a:t>
            </a:r>
            <a:endParaRPr/>
          </a:p>
          <a:p>
            <a:pPr marL="914400" lvl="1" indent="-285750" algn="l" rtl="0">
              <a:spcBef>
                <a:spcPts val="0"/>
              </a:spcBef>
              <a:spcAft>
                <a:spcPts val="0"/>
              </a:spcAft>
              <a:buSzPts val="900"/>
              <a:buChar char="-"/>
            </a:pPr>
            <a:r>
              <a:rPr lang="en"/>
              <a:t>Part D: Sustainability on next lesson.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53"/>
        <p:cNvGrpSpPr/>
        <p:nvPr/>
      </p:nvGrpSpPr>
      <p:grpSpPr>
        <a:xfrm>
          <a:off x="0" y="0"/>
          <a:ext cx="0" cy="0"/>
          <a:chOff x="0" y="0"/>
          <a:chExt cx="0" cy="0"/>
        </a:xfrm>
      </p:grpSpPr>
      <p:pic>
        <p:nvPicPr>
          <p:cNvPr id="854" name="Google Shape;854;p106"/>
          <p:cNvPicPr preferRelativeResize="0"/>
          <p:nvPr/>
        </p:nvPicPr>
        <p:blipFill>
          <a:blip r:embed="rId3">
            <a:alphaModFix/>
          </a:blip>
          <a:stretch>
            <a:fillRect/>
          </a:stretch>
        </p:blipFill>
        <p:spPr>
          <a:xfrm>
            <a:off x="5548875" y="2274175"/>
            <a:ext cx="2978275" cy="2869325"/>
          </a:xfrm>
          <a:prstGeom prst="rect">
            <a:avLst/>
          </a:prstGeom>
          <a:noFill/>
          <a:ln>
            <a:noFill/>
          </a:ln>
        </p:spPr>
      </p:pic>
      <p:pic>
        <p:nvPicPr>
          <p:cNvPr id="855" name="Google Shape;855;p106"/>
          <p:cNvPicPr preferRelativeResize="0"/>
          <p:nvPr/>
        </p:nvPicPr>
        <p:blipFill>
          <a:blip r:embed="rId4">
            <a:alphaModFix/>
          </a:blip>
          <a:stretch>
            <a:fillRect/>
          </a:stretch>
        </p:blipFill>
        <p:spPr>
          <a:xfrm>
            <a:off x="3741350" y="496100"/>
            <a:ext cx="2533050" cy="2440375"/>
          </a:xfrm>
          <a:prstGeom prst="rect">
            <a:avLst/>
          </a:prstGeom>
          <a:noFill/>
          <a:ln>
            <a:noFill/>
          </a:ln>
        </p:spPr>
      </p:pic>
      <p:pic>
        <p:nvPicPr>
          <p:cNvPr id="856" name="Google Shape;856;p106"/>
          <p:cNvPicPr preferRelativeResize="0"/>
          <p:nvPr/>
        </p:nvPicPr>
        <p:blipFill>
          <a:blip r:embed="rId5">
            <a:alphaModFix/>
          </a:blip>
          <a:stretch>
            <a:fillRect/>
          </a:stretch>
        </p:blipFill>
        <p:spPr>
          <a:xfrm>
            <a:off x="0" y="0"/>
            <a:ext cx="3383325" cy="3259549"/>
          </a:xfrm>
          <a:prstGeom prst="rect">
            <a:avLst/>
          </a:prstGeom>
          <a:noFill/>
          <a:ln>
            <a:noFill/>
          </a:ln>
        </p:spPr>
      </p:pic>
      <p:pic>
        <p:nvPicPr>
          <p:cNvPr id="857" name="Google Shape;857;p106"/>
          <p:cNvPicPr preferRelativeResize="0"/>
          <p:nvPr/>
        </p:nvPicPr>
        <p:blipFill>
          <a:blip r:embed="rId6">
            <a:alphaModFix/>
          </a:blip>
          <a:stretch>
            <a:fillRect/>
          </a:stretch>
        </p:blipFill>
        <p:spPr>
          <a:xfrm>
            <a:off x="1899725" y="1883925"/>
            <a:ext cx="3383325" cy="3259575"/>
          </a:xfrm>
          <a:prstGeom prst="rect">
            <a:avLst/>
          </a:prstGeom>
          <a:noFill/>
          <a:ln>
            <a:noFill/>
          </a:ln>
        </p:spPr>
      </p:pic>
      <p:sp>
        <p:nvSpPr>
          <p:cNvPr id="858" name="Google Shape;858;p106"/>
          <p:cNvSpPr txBox="1"/>
          <p:nvPr/>
        </p:nvSpPr>
        <p:spPr>
          <a:xfrm>
            <a:off x="6165675" y="0"/>
            <a:ext cx="2978400" cy="20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latin typeface="Sorts Mill Goudy"/>
                <a:ea typeface="Sorts Mill Goudy"/>
                <a:cs typeface="Sorts Mill Goudy"/>
                <a:sym typeface="Sorts Mill Goudy"/>
              </a:rPr>
              <a:t>BELLRINGER: </a:t>
            </a:r>
            <a:br>
              <a:rPr lang="en" sz="1600" b="1">
                <a:solidFill>
                  <a:schemeClr val="dk1"/>
                </a:solidFill>
                <a:latin typeface="Sorts Mill Goudy"/>
                <a:ea typeface="Sorts Mill Goudy"/>
                <a:cs typeface="Sorts Mill Goudy"/>
                <a:sym typeface="Sorts Mill Goudy"/>
              </a:rPr>
            </a:br>
            <a:r>
              <a:rPr lang="en" sz="1600" b="1">
                <a:solidFill>
                  <a:schemeClr val="dk1"/>
                </a:solidFill>
                <a:latin typeface="Sorts Mill Goudy"/>
                <a:ea typeface="Sorts Mill Goudy"/>
                <a:cs typeface="Sorts Mill Goudy"/>
                <a:sym typeface="Sorts Mill Goudy"/>
              </a:rPr>
              <a:t>GET NOTEBOOK &amp; PENCIL</a:t>
            </a:r>
            <a:br>
              <a:rPr lang="en" sz="1600" b="1">
                <a:solidFill>
                  <a:schemeClr val="dk1"/>
                </a:solidFill>
                <a:latin typeface="Sorts Mill Goudy"/>
                <a:ea typeface="Sorts Mill Goudy"/>
                <a:cs typeface="Sorts Mill Goudy"/>
                <a:sym typeface="Sorts Mill Goudy"/>
              </a:rPr>
            </a:br>
            <a:br>
              <a:rPr lang="en" sz="1600" b="1">
                <a:solidFill>
                  <a:schemeClr val="dk1"/>
                </a:solidFill>
                <a:latin typeface="Sorts Mill Goudy"/>
                <a:ea typeface="Sorts Mill Goudy"/>
                <a:cs typeface="Sorts Mill Goudy"/>
                <a:sym typeface="Sorts Mill Goudy"/>
              </a:rPr>
            </a:br>
            <a:r>
              <a:rPr lang="en" sz="1600" b="1">
                <a:solidFill>
                  <a:schemeClr val="dk1"/>
                </a:solidFill>
                <a:latin typeface="Sorts Mill Goudy"/>
                <a:ea typeface="Sorts Mill Goudy"/>
                <a:cs typeface="Sorts Mill Goudy"/>
                <a:sym typeface="Sorts Mill Goudy"/>
              </a:rPr>
              <a:t>What do you see in these images?</a:t>
            </a:r>
            <a:endParaRPr sz="1600" b="1">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endParaRPr sz="1600" b="1">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r>
              <a:rPr lang="en" sz="1600" b="1">
                <a:solidFill>
                  <a:schemeClr val="dk1"/>
                </a:solidFill>
                <a:latin typeface="Sorts Mill Goudy"/>
                <a:ea typeface="Sorts Mill Goudy"/>
                <a:cs typeface="Sorts Mill Goudy"/>
                <a:sym typeface="Sorts Mill Goudy"/>
              </a:rPr>
              <a:t>How do these images relate to business?</a:t>
            </a:r>
            <a:endParaRPr sz="1600" b="1">
              <a:solidFill>
                <a:schemeClr val="dk1"/>
              </a:solidFill>
              <a:latin typeface="Sorts Mill Goudy"/>
              <a:ea typeface="Sorts Mill Goudy"/>
              <a:cs typeface="Sorts Mill Goudy"/>
              <a:sym typeface="Sorts Mill Goudy"/>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862"/>
        <p:cNvGrpSpPr/>
        <p:nvPr/>
      </p:nvGrpSpPr>
      <p:grpSpPr>
        <a:xfrm>
          <a:off x="0" y="0"/>
          <a:ext cx="0" cy="0"/>
          <a:chOff x="0" y="0"/>
          <a:chExt cx="0" cy="0"/>
        </a:xfrm>
      </p:grpSpPr>
      <p:pic>
        <p:nvPicPr>
          <p:cNvPr id="863" name="Google Shape;863;p107"/>
          <p:cNvPicPr preferRelativeResize="0"/>
          <p:nvPr/>
        </p:nvPicPr>
        <p:blipFill rotWithShape="1">
          <a:blip r:embed="rId3">
            <a:alphaModFix/>
          </a:blip>
          <a:srcRect t="28932" b="31110"/>
          <a:stretch/>
        </p:blipFill>
        <p:spPr>
          <a:xfrm>
            <a:off x="285850" y="765725"/>
            <a:ext cx="8572301" cy="3425251"/>
          </a:xfrm>
          <a:prstGeom prst="rect">
            <a:avLst/>
          </a:prstGeom>
          <a:noFill/>
          <a:ln>
            <a:noFill/>
          </a:ln>
        </p:spPr>
      </p:pic>
      <p:sp>
        <p:nvSpPr>
          <p:cNvPr id="864" name="Google Shape;864;p107"/>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SUSTAINABILITY</a:t>
            </a:r>
            <a:endParaRPr sz="3000" b="1"/>
          </a:p>
        </p:txBody>
      </p:sp>
      <p:sp>
        <p:nvSpPr>
          <p:cNvPr id="865" name="Google Shape;865;p107"/>
          <p:cNvSpPr txBox="1">
            <a:spLocks noGrp="1"/>
          </p:cNvSpPr>
          <p:nvPr>
            <p:ph type="subTitle" idx="1"/>
          </p:nvPr>
        </p:nvSpPr>
        <p:spPr>
          <a:xfrm>
            <a:off x="1028025" y="4190975"/>
            <a:ext cx="7080000" cy="952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Date: A Mon. MAR 18, B FRI. MAR 15</a:t>
            </a:r>
            <a:br>
              <a:rPr lang="en" b="1"/>
            </a:br>
            <a:r>
              <a:rPr lang="en" b="1"/>
              <a:t>Unit 3: Local and Global Markets</a:t>
            </a:r>
            <a:br>
              <a:rPr lang="en" b="1"/>
            </a:br>
            <a:r>
              <a:rPr lang="en" b="1"/>
              <a:t>Grade 6: Individuals &amp; Societies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869"/>
        <p:cNvGrpSpPr/>
        <p:nvPr/>
      </p:nvGrpSpPr>
      <p:grpSpPr>
        <a:xfrm>
          <a:off x="0" y="0"/>
          <a:ext cx="0" cy="0"/>
          <a:chOff x="0" y="0"/>
          <a:chExt cx="0" cy="0"/>
        </a:xfrm>
      </p:grpSpPr>
      <p:sp>
        <p:nvSpPr>
          <p:cNvPr id="870" name="Google Shape;870;p108"/>
          <p:cNvSpPr txBox="1">
            <a:spLocks noGrp="1"/>
          </p:cNvSpPr>
          <p:nvPr>
            <p:ph type="body" idx="1"/>
          </p:nvPr>
        </p:nvSpPr>
        <p:spPr>
          <a:xfrm>
            <a:off x="3911600" y="621227"/>
            <a:ext cx="52071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400" b="1">
                <a:solidFill>
                  <a:srgbClr val="FFCCFF"/>
                </a:solidFill>
              </a:rPr>
              <a:t>Learning Targets (By the end of this lesson…):</a:t>
            </a:r>
            <a:endParaRPr/>
          </a:p>
          <a:p>
            <a:pPr marL="254000" lvl="0" indent="-273050" algn="l" rtl="0">
              <a:spcBef>
                <a:spcPts val="900"/>
              </a:spcBef>
              <a:spcAft>
                <a:spcPts val="0"/>
              </a:spcAft>
              <a:buSzPts val="1700"/>
              <a:buChar char="◆"/>
            </a:pPr>
            <a:r>
              <a:rPr lang="en" sz="2400" b="1">
                <a:solidFill>
                  <a:srgbClr val="FFCCFF"/>
                </a:solidFill>
              </a:rPr>
              <a:t>I can define sustainability.</a:t>
            </a:r>
            <a:endParaRPr sz="2400" b="1">
              <a:solidFill>
                <a:srgbClr val="FFCCFF"/>
              </a:solidFill>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relate sustainability to business and the economy.</a:t>
            </a:r>
            <a:endParaRPr sz="2400" b="1">
              <a:solidFill>
                <a:srgbClr val="FFCCFF"/>
              </a:solidFill>
            </a:endParaRPr>
          </a:p>
          <a:p>
            <a:pPr marL="254000" lvl="0" indent="-222250" algn="l" rtl="0">
              <a:lnSpc>
                <a:spcPct val="110000"/>
              </a:lnSpc>
              <a:spcBef>
                <a:spcPts val="900"/>
              </a:spcBef>
              <a:spcAft>
                <a:spcPts val="0"/>
              </a:spcAft>
              <a:buSzPts val="1700"/>
              <a:buFont typeface="Noto Sans Symbols"/>
              <a:buChar char="◆"/>
            </a:pPr>
            <a:r>
              <a:rPr lang="en" sz="2400" b="1">
                <a:solidFill>
                  <a:srgbClr val="FFCCFF"/>
                </a:solidFill>
              </a:rPr>
              <a:t>I can list examples of UN sustainable development goals.</a:t>
            </a:r>
            <a:endParaRPr sz="2400" b="1">
              <a:solidFill>
                <a:srgbClr val="FFCCFF"/>
              </a:solidFill>
            </a:endParaRPr>
          </a:p>
        </p:txBody>
      </p:sp>
      <p:pic>
        <p:nvPicPr>
          <p:cNvPr id="871" name="Google Shape;871;p108" descr="Download Free png Chalk Line Png (98+ images in Collection) Page 3 -  DLPNG.com"/>
          <p:cNvPicPr preferRelativeResize="0"/>
          <p:nvPr/>
        </p:nvPicPr>
        <p:blipFill rotWithShape="1">
          <a:blip r:embed="rId3">
            <a:alphaModFix/>
          </a:blip>
          <a:srcRect l="47767" t="42442" b="42732"/>
          <a:stretch/>
        </p:blipFill>
        <p:spPr>
          <a:xfrm rot="5400000">
            <a:off x="1468488" y="2810321"/>
            <a:ext cx="4783840" cy="485775"/>
          </a:xfrm>
          <a:prstGeom prst="rect">
            <a:avLst/>
          </a:prstGeom>
          <a:noFill/>
          <a:ln>
            <a:noFill/>
          </a:ln>
        </p:spPr>
      </p:pic>
      <p:pic>
        <p:nvPicPr>
          <p:cNvPr id="872" name="Google Shape;872;p10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873" name="Google Shape;873;p108"/>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874" name="Google Shape;874;p108"/>
          <p:cNvSpPr txBox="1"/>
          <p:nvPr/>
        </p:nvSpPr>
        <p:spPr>
          <a:xfrm>
            <a:off x="39157" y="643296"/>
            <a:ext cx="37368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400" b="1"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is Sustainability?</a:t>
            </a:r>
            <a:r>
              <a:rPr lang="en" sz="2400" b="1" i="0" u="none" strike="noStrike" cap="none">
                <a:solidFill>
                  <a:srgbClr val="FFFF00"/>
                </a:solidFill>
                <a:latin typeface="Sorts Mill Goudy"/>
                <a:ea typeface="Sorts Mill Goudy"/>
                <a:cs typeface="Sorts Mill Goudy"/>
                <a:sym typeface="Sorts Mill Goudy"/>
              </a:rPr>
              <a:t> </a:t>
            </a:r>
            <a:endParaRPr sz="2400" b="1" i="0" u="none" strike="noStrike" cap="none">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are the advantages of different distribution systems?</a:t>
            </a:r>
            <a:endParaRPr sz="2400" b="1">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is sustainable consumption?</a:t>
            </a:r>
            <a:endParaRPr sz="2400" b="1">
              <a:solidFill>
                <a:srgbClr val="FFFF00"/>
              </a:solidFill>
              <a:latin typeface="Sorts Mill Goudy"/>
              <a:ea typeface="Sorts Mill Goudy"/>
              <a:cs typeface="Sorts Mill Goudy"/>
              <a:sym typeface="Sorts Mill Goudy"/>
            </a:endParaRPr>
          </a:p>
          <a:p>
            <a:pPr marL="254000" marR="0" lvl="0" indent="-222250" algn="l" rtl="0">
              <a:lnSpc>
                <a:spcPct val="110000"/>
              </a:lnSpc>
              <a:spcBef>
                <a:spcPts val="900"/>
              </a:spcBef>
              <a:spcAft>
                <a:spcPts val="0"/>
              </a:spcAft>
              <a:buClr>
                <a:schemeClr val="lt2"/>
              </a:buClr>
              <a:buSzPts val="1700"/>
              <a:buFont typeface="Noto Sans Symbols"/>
              <a:buChar char="◈"/>
            </a:pPr>
            <a:r>
              <a:rPr lang="en" sz="2400" b="1">
                <a:solidFill>
                  <a:srgbClr val="FFFF00"/>
                </a:solidFill>
                <a:latin typeface="Sorts Mill Goudy"/>
                <a:ea typeface="Sorts Mill Goudy"/>
                <a:cs typeface="Sorts Mill Goudy"/>
                <a:sym typeface="Sorts Mill Goudy"/>
              </a:rPr>
              <a:t>What is sustainable production?</a:t>
            </a: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a:p>
            <a:pPr marL="254000" marR="0" lvl="0" indent="-114300" algn="l" rtl="0">
              <a:lnSpc>
                <a:spcPct val="110000"/>
              </a:lnSpc>
              <a:spcBef>
                <a:spcPts val="900"/>
              </a:spcBef>
              <a:spcAft>
                <a:spcPts val="0"/>
              </a:spcAft>
              <a:buClr>
                <a:schemeClr val="lt2"/>
              </a:buClr>
              <a:buSzPts val="1700"/>
              <a:buFont typeface="Noto Sans Symbols"/>
              <a:buNone/>
            </a:pPr>
            <a:endParaRPr sz="24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878"/>
        <p:cNvGrpSpPr/>
        <p:nvPr/>
      </p:nvGrpSpPr>
      <p:grpSpPr>
        <a:xfrm>
          <a:off x="0" y="0"/>
          <a:ext cx="0" cy="0"/>
          <a:chOff x="0" y="0"/>
          <a:chExt cx="0" cy="0"/>
        </a:xfrm>
      </p:grpSpPr>
      <p:pic>
        <p:nvPicPr>
          <p:cNvPr id="879" name="Google Shape;879;p109"/>
          <p:cNvPicPr preferRelativeResize="0"/>
          <p:nvPr/>
        </p:nvPicPr>
        <p:blipFill rotWithShape="1">
          <a:blip r:embed="rId3">
            <a:alphaModFix amt="29000"/>
          </a:blip>
          <a:srcRect l="13133" t="28932" r="15833" b="31110"/>
          <a:stretch/>
        </p:blipFill>
        <p:spPr>
          <a:xfrm>
            <a:off x="0" y="0"/>
            <a:ext cx="9144002" cy="5143500"/>
          </a:xfrm>
          <a:prstGeom prst="rect">
            <a:avLst/>
          </a:prstGeom>
          <a:noFill/>
          <a:ln>
            <a:noFill/>
          </a:ln>
        </p:spPr>
      </p:pic>
      <p:sp>
        <p:nvSpPr>
          <p:cNvPr id="880" name="Google Shape;880;p109"/>
          <p:cNvSpPr txBox="1">
            <a:spLocks noGrp="1"/>
          </p:cNvSpPr>
          <p:nvPr>
            <p:ph type="title"/>
          </p:nvPr>
        </p:nvSpPr>
        <p:spPr>
          <a:xfrm>
            <a:off x="971551" y="1320800"/>
            <a:ext cx="7193100" cy="13716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sz="4000" b="1"/>
              <a:t>What is Sustainability?</a:t>
            </a:r>
            <a:endParaRPr sz="4000" b="1"/>
          </a:p>
        </p:txBody>
      </p:sp>
      <p:sp>
        <p:nvSpPr>
          <p:cNvPr id="881" name="Google Shape;881;p109"/>
          <p:cNvSpPr txBox="1">
            <a:spLocks noGrp="1"/>
          </p:cNvSpPr>
          <p:nvPr>
            <p:ph type="body" idx="1"/>
          </p:nvPr>
        </p:nvSpPr>
        <p:spPr>
          <a:xfrm>
            <a:off x="971551" y="2822579"/>
            <a:ext cx="7193100" cy="1000200"/>
          </a:xfrm>
          <a:prstGeom prst="rect">
            <a:avLst/>
          </a:prstGeom>
        </p:spPr>
        <p:txBody>
          <a:bodyPr spcFirstLastPara="1" wrap="square" lIns="68575" tIns="34275" rIns="68575" bIns="34275" anchor="t" anchorCtr="0">
            <a:normAutofit/>
          </a:bodyPr>
          <a:lstStyle/>
          <a:p>
            <a:pPr marL="0" lvl="0" indent="0" algn="ctr" rtl="0">
              <a:spcBef>
                <a:spcPts val="300"/>
              </a:spcBef>
              <a:spcAft>
                <a:spcPts val="500"/>
              </a:spcAft>
              <a:buNone/>
            </a:pPr>
            <a:r>
              <a:rPr lang="en" sz="2000" u="sng"/>
              <a:t>Avoid using everything up</a:t>
            </a:r>
            <a:r>
              <a:rPr lang="en" sz="2000"/>
              <a:t> (completely) to </a:t>
            </a:r>
            <a:r>
              <a:rPr lang="en" sz="2000" u="sng"/>
              <a:t>maintain a balance</a:t>
            </a:r>
            <a:r>
              <a:rPr lang="en" sz="2000"/>
              <a:t> with </a:t>
            </a:r>
            <a:r>
              <a:rPr lang="en" sz="2000" u="sng"/>
              <a:t>human needs and environmental use</a:t>
            </a:r>
            <a:r>
              <a:rPr lang="en" sz="2000"/>
              <a:t>.</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85"/>
        <p:cNvGrpSpPr/>
        <p:nvPr/>
      </p:nvGrpSpPr>
      <p:grpSpPr>
        <a:xfrm>
          <a:off x="0" y="0"/>
          <a:ext cx="0" cy="0"/>
          <a:chOff x="0" y="0"/>
          <a:chExt cx="0" cy="0"/>
        </a:xfrm>
      </p:grpSpPr>
      <p:pic>
        <p:nvPicPr>
          <p:cNvPr id="886" name="Google Shape;886;p110"/>
          <p:cNvPicPr preferRelativeResize="0"/>
          <p:nvPr/>
        </p:nvPicPr>
        <p:blipFill>
          <a:blip r:embed="rId3">
            <a:alphaModFix/>
          </a:blip>
          <a:stretch>
            <a:fillRect/>
          </a:stretch>
        </p:blipFill>
        <p:spPr>
          <a:xfrm>
            <a:off x="5548875" y="2274175"/>
            <a:ext cx="2978275" cy="2869325"/>
          </a:xfrm>
          <a:prstGeom prst="rect">
            <a:avLst/>
          </a:prstGeom>
          <a:noFill/>
          <a:ln>
            <a:noFill/>
          </a:ln>
        </p:spPr>
      </p:pic>
      <p:pic>
        <p:nvPicPr>
          <p:cNvPr id="887" name="Google Shape;887;p110"/>
          <p:cNvPicPr preferRelativeResize="0"/>
          <p:nvPr/>
        </p:nvPicPr>
        <p:blipFill>
          <a:blip r:embed="rId4">
            <a:alphaModFix/>
          </a:blip>
          <a:stretch>
            <a:fillRect/>
          </a:stretch>
        </p:blipFill>
        <p:spPr>
          <a:xfrm>
            <a:off x="3741350" y="496100"/>
            <a:ext cx="2533050" cy="2440375"/>
          </a:xfrm>
          <a:prstGeom prst="rect">
            <a:avLst/>
          </a:prstGeom>
          <a:noFill/>
          <a:ln>
            <a:noFill/>
          </a:ln>
        </p:spPr>
      </p:pic>
      <p:pic>
        <p:nvPicPr>
          <p:cNvPr id="888" name="Google Shape;888;p110"/>
          <p:cNvPicPr preferRelativeResize="0"/>
          <p:nvPr/>
        </p:nvPicPr>
        <p:blipFill>
          <a:blip r:embed="rId5">
            <a:alphaModFix/>
          </a:blip>
          <a:stretch>
            <a:fillRect/>
          </a:stretch>
        </p:blipFill>
        <p:spPr>
          <a:xfrm>
            <a:off x="0" y="0"/>
            <a:ext cx="3383325" cy="3259549"/>
          </a:xfrm>
          <a:prstGeom prst="rect">
            <a:avLst/>
          </a:prstGeom>
          <a:noFill/>
          <a:ln>
            <a:noFill/>
          </a:ln>
        </p:spPr>
      </p:pic>
      <p:pic>
        <p:nvPicPr>
          <p:cNvPr id="889" name="Google Shape;889;p110"/>
          <p:cNvPicPr preferRelativeResize="0"/>
          <p:nvPr/>
        </p:nvPicPr>
        <p:blipFill>
          <a:blip r:embed="rId6">
            <a:alphaModFix/>
          </a:blip>
          <a:stretch>
            <a:fillRect/>
          </a:stretch>
        </p:blipFill>
        <p:spPr>
          <a:xfrm>
            <a:off x="1899725" y="1883925"/>
            <a:ext cx="3383325" cy="3259575"/>
          </a:xfrm>
          <a:prstGeom prst="rect">
            <a:avLst/>
          </a:prstGeom>
          <a:noFill/>
          <a:ln>
            <a:noFill/>
          </a:ln>
        </p:spPr>
      </p:pic>
      <p:sp>
        <p:nvSpPr>
          <p:cNvPr id="890" name="Google Shape;890;p110"/>
          <p:cNvSpPr txBox="1"/>
          <p:nvPr/>
        </p:nvSpPr>
        <p:spPr>
          <a:xfrm>
            <a:off x="6017600" y="0"/>
            <a:ext cx="3126300" cy="17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orts Mill Goudy"/>
                <a:ea typeface="Sorts Mill Goudy"/>
                <a:cs typeface="Sorts Mill Goudy"/>
                <a:sym typeface="Sorts Mill Goudy"/>
              </a:rPr>
              <a:t>TABLE TALK: </a:t>
            </a:r>
            <a:br>
              <a:rPr lang="en" sz="2400">
                <a:solidFill>
                  <a:schemeClr val="dk1"/>
                </a:solidFill>
                <a:latin typeface="Sorts Mill Goudy"/>
                <a:ea typeface="Sorts Mill Goudy"/>
                <a:cs typeface="Sorts Mill Goudy"/>
                <a:sym typeface="Sorts Mill Goudy"/>
              </a:rPr>
            </a:br>
            <a:r>
              <a:rPr lang="en" sz="2100">
                <a:solidFill>
                  <a:schemeClr val="dk1"/>
                </a:solidFill>
                <a:latin typeface="Sorts Mill Goudy"/>
                <a:ea typeface="Sorts Mill Goudy"/>
                <a:cs typeface="Sorts Mill Goudy"/>
                <a:sym typeface="Sorts Mill Goudy"/>
              </a:rPr>
              <a:t>What energy do you see? What do you not see?</a:t>
            </a:r>
            <a:endParaRPr sz="2100">
              <a:solidFill>
                <a:schemeClr val="dk1"/>
              </a:solidFill>
              <a:latin typeface="Sorts Mill Goudy"/>
              <a:ea typeface="Sorts Mill Goudy"/>
              <a:cs typeface="Sorts Mill Goudy"/>
              <a:sym typeface="Sorts Mill Goud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Recording your information</a:t>
            </a:r>
            <a:endParaRPr sz="1100"/>
          </a:p>
        </p:txBody>
      </p:sp>
      <p:pic>
        <p:nvPicPr>
          <p:cNvPr id="303" name="Google Shape;303;p4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304" name="Google Shape;304;p44"/>
          <p:cNvPicPr preferRelativeResize="0"/>
          <p:nvPr/>
        </p:nvPicPr>
        <p:blipFill rotWithShape="1">
          <a:blip r:embed="rId4">
            <a:alphaModFix/>
          </a:blip>
          <a:srcRect/>
          <a:stretch/>
        </p:blipFill>
        <p:spPr>
          <a:xfrm>
            <a:off x="138125" y="3052388"/>
            <a:ext cx="1246749" cy="1135024"/>
          </a:xfrm>
          <a:prstGeom prst="rect">
            <a:avLst/>
          </a:prstGeom>
          <a:noFill/>
          <a:ln>
            <a:noFill/>
          </a:ln>
        </p:spPr>
      </p:pic>
      <p:sp>
        <p:nvSpPr>
          <p:cNvPr id="305" name="Google Shape;305;p44"/>
          <p:cNvSpPr txBox="1"/>
          <p:nvPr/>
        </p:nvSpPr>
        <p:spPr>
          <a:xfrm>
            <a:off x="1489400" y="3008050"/>
            <a:ext cx="7274400" cy="12237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u="sng">
                <a:solidFill>
                  <a:schemeClr val="lt1"/>
                </a:solidFill>
                <a:latin typeface="Sorts Mill Goudy"/>
                <a:ea typeface="Sorts Mill Goudy"/>
                <a:cs typeface="Sorts Mill Goudy"/>
                <a:sym typeface="Sorts Mill Goudy"/>
              </a:rPr>
              <a:t>Research: Information Literacy Skills</a:t>
            </a:r>
            <a:endParaRPr sz="1100"/>
          </a:p>
          <a:p>
            <a:pPr marL="0" marR="0" lvl="0" indent="0" algn="l" rtl="0">
              <a:spcBef>
                <a:spcPts val="0"/>
              </a:spcBef>
              <a:spcAft>
                <a:spcPts val="0"/>
              </a:spcAft>
              <a:buNone/>
            </a:pPr>
            <a:r>
              <a:rPr lang="en" sz="1500" b="1">
                <a:solidFill>
                  <a:schemeClr val="lt1"/>
                </a:solidFill>
                <a:latin typeface="Sorts Mill Goudy"/>
                <a:ea typeface="Sorts Mill Goudy"/>
                <a:cs typeface="Sorts Mill Goudy"/>
                <a:sym typeface="Sorts Mill Goudy"/>
              </a:rPr>
              <a:t>In order for us to collect and record relevant information consistent with our research questions, (Criterion B Strand iii) we will need to use our information literacy skills to access information to be informed when interviewing a local business and inform others about it after.</a:t>
            </a:r>
            <a:endParaRPr sz="1100"/>
          </a:p>
        </p:txBody>
      </p:sp>
      <p:sp>
        <p:nvSpPr>
          <p:cNvPr id="306" name="Google Shape;306;p44"/>
          <p:cNvSpPr txBox="1"/>
          <p:nvPr/>
        </p:nvSpPr>
        <p:spPr>
          <a:xfrm>
            <a:off x="69001" y="4231750"/>
            <a:ext cx="9006000" cy="854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u="sng">
                <a:solidFill>
                  <a:srgbClr val="FFFF00"/>
                </a:solidFill>
                <a:latin typeface="Sorts Mill Goudy"/>
                <a:ea typeface="Sorts Mill Goudy"/>
                <a:cs typeface="Sorts Mill Goudy"/>
                <a:sym typeface="Sorts Mill Goudy"/>
              </a:rPr>
              <a:t>Next Steps:</a:t>
            </a:r>
            <a:endParaRPr sz="500"/>
          </a:p>
          <a:p>
            <a:pPr marL="381000" marR="0" lvl="0" indent="-3492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If you recorded your interview, transcribe what you hear on your paper.</a:t>
            </a:r>
            <a:endParaRPr sz="500"/>
          </a:p>
          <a:p>
            <a:pPr marL="381000" marR="0" lvl="0" indent="-3492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If you took notes, make sure the answers are comprehensible and in proper sentences.</a:t>
            </a:r>
            <a:endParaRPr sz="500"/>
          </a:p>
        </p:txBody>
      </p:sp>
      <p:pic>
        <p:nvPicPr>
          <p:cNvPr id="307" name="Google Shape;307;p44"/>
          <p:cNvPicPr preferRelativeResize="0"/>
          <p:nvPr/>
        </p:nvPicPr>
        <p:blipFill rotWithShape="1">
          <a:blip r:embed="rId5">
            <a:alphaModFix/>
          </a:blip>
          <a:srcRect b="71764"/>
          <a:stretch/>
        </p:blipFill>
        <p:spPr>
          <a:xfrm>
            <a:off x="518525" y="799475"/>
            <a:ext cx="8245200" cy="380763"/>
          </a:xfrm>
          <a:prstGeom prst="rect">
            <a:avLst/>
          </a:prstGeom>
          <a:noFill/>
          <a:ln>
            <a:noFill/>
          </a:ln>
        </p:spPr>
      </p:pic>
      <p:pic>
        <p:nvPicPr>
          <p:cNvPr id="308" name="Google Shape;308;p44"/>
          <p:cNvPicPr preferRelativeResize="0"/>
          <p:nvPr/>
        </p:nvPicPr>
        <p:blipFill>
          <a:blip r:embed="rId6">
            <a:alphaModFix/>
          </a:blip>
          <a:stretch>
            <a:fillRect/>
          </a:stretch>
        </p:blipFill>
        <p:spPr>
          <a:xfrm>
            <a:off x="514350" y="1180250"/>
            <a:ext cx="8245200" cy="1616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894"/>
        <p:cNvGrpSpPr/>
        <p:nvPr/>
      </p:nvGrpSpPr>
      <p:grpSpPr>
        <a:xfrm>
          <a:off x="0" y="0"/>
          <a:ext cx="0" cy="0"/>
          <a:chOff x="0" y="0"/>
          <a:chExt cx="0" cy="0"/>
        </a:xfrm>
      </p:grpSpPr>
      <p:pic>
        <p:nvPicPr>
          <p:cNvPr id="895" name="Google Shape;895;p111" descr="There are many benefits to using renewable energy resources, but what is it exactly? From solar to wind, find out more about alternative energy, the fastest-growing source of energy in the world—and how we can use it to combat climate change.&#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Select footage courtesy NASA&#10;https://svs.gsfc.nasa.gov/cgi-bin/details.cgi?aid=11056&#10;&#10;Read more in &quot;Renewable energy, explained&quot;&#10;https://on.natgeo.com/2I5gp3L&#10;&#10;Renewable Energy 101 | National Geographic &#10;https://youtu.be/1kUE0BZtTRc&#10;&#10;National Geographic&#10;https://www.youtube.com/natgeo" title="Renewable Energy 101 | National Geographic">
            <a:hlinkClick r:id="rId3"/>
          </p:cNvPr>
          <p:cNvPicPr preferRelativeResize="0"/>
          <p:nvPr/>
        </p:nvPicPr>
        <p:blipFill>
          <a:blip r:embed="rId4">
            <a:alphaModFix/>
          </a:blip>
          <a:stretch>
            <a:fillRect/>
          </a:stretch>
        </p:blipFill>
        <p:spPr>
          <a:xfrm>
            <a:off x="331713" y="186588"/>
            <a:ext cx="8480575" cy="4770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fade">
                                      <p:cBhvr>
                                        <p:cTn id="7" dur="10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899"/>
        <p:cNvGrpSpPr/>
        <p:nvPr/>
      </p:nvGrpSpPr>
      <p:grpSpPr>
        <a:xfrm>
          <a:off x="0" y="0"/>
          <a:ext cx="0" cy="0"/>
          <a:chOff x="0" y="0"/>
          <a:chExt cx="0" cy="0"/>
        </a:xfrm>
      </p:grpSpPr>
      <p:pic>
        <p:nvPicPr>
          <p:cNvPr id="900" name="Google Shape;900;p112"/>
          <p:cNvPicPr preferRelativeResize="0"/>
          <p:nvPr/>
        </p:nvPicPr>
        <p:blipFill rotWithShape="1">
          <a:blip r:embed="rId3">
            <a:alphaModFix amt="29000"/>
          </a:blip>
          <a:srcRect l="13133" t="28932" r="15833" b="31110"/>
          <a:stretch/>
        </p:blipFill>
        <p:spPr>
          <a:xfrm>
            <a:off x="0" y="0"/>
            <a:ext cx="4571999" cy="5143500"/>
          </a:xfrm>
          <a:prstGeom prst="rect">
            <a:avLst/>
          </a:prstGeom>
          <a:noFill/>
          <a:ln>
            <a:noFill/>
          </a:ln>
        </p:spPr>
      </p:pic>
      <p:sp>
        <p:nvSpPr>
          <p:cNvPr id="901" name="Google Shape;901;p112"/>
          <p:cNvSpPr txBox="1">
            <a:spLocks noGrp="1"/>
          </p:cNvSpPr>
          <p:nvPr>
            <p:ph type="title"/>
          </p:nvPr>
        </p:nvSpPr>
        <p:spPr>
          <a:xfrm>
            <a:off x="0" y="0"/>
            <a:ext cx="4572000" cy="19050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u="sng">
                <a:solidFill>
                  <a:schemeClr val="lt1"/>
                </a:solidFill>
                <a:hlinkClick r:id="rId4">
                  <a:extLst>
                    <a:ext uri="{A12FA001-AC4F-418D-AE19-62706E023703}">
                      <ahyp:hlinkClr xmlns:ahyp="http://schemas.microsoft.com/office/drawing/2018/hyperlinkcolor" val="tx"/>
                    </a:ext>
                  </a:extLst>
                </a:hlinkClick>
              </a:rPr>
              <a:t>Sustainable Energy</a:t>
            </a:r>
            <a:r>
              <a:rPr lang="en" sz="4000" b="1">
                <a:solidFill>
                  <a:schemeClr val="lt1"/>
                </a:solidFill>
              </a:rPr>
              <a:t> Sources?</a:t>
            </a:r>
            <a:endParaRPr sz="4000" b="1">
              <a:solidFill>
                <a:schemeClr val="lt1"/>
              </a:solidFill>
            </a:endParaRPr>
          </a:p>
        </p:txBody>
      </p:sp>
      <p:sp>
        <p:nvSpPr>
          <p:cNvPr id="902" name="Google Shape;902;p112"/>
          <p:cNvSpPr txBox="1">
            <a:spLocks noGrp="1"/>
          </p:cNvSpPr>
          <p:nvPr>
            <p:ph type="body" idx="1"/>
          </p:nvPr>
        </p:nvSpPr>
        <p:spPr>
          <a:xfrm>
            <a:off x="165700" y="1693325"/>
            <a:ext cx="4330200" cy="33681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000" u="sng"/>
              <a:t>SOLAR ENERGY</a:t>
            </a:r>
            <a:r>
              <a:rPr lang="en" sz="2000"/>
              <a:t> - Solar energy is the most abundant of all energy resources and can even be harnessed in cloudy weather.</a:t>
            </a:r>
            <a:endParaRPr sz="2000"/>
          </a:p>
          <a:p>
            <a:pPr marL="0" lvl="0" indent="0" algn="l" rtl="0">
              <a:spcBef>
                <a:spcPts val="500"/>
              </a:spcBef>
              <a:spcAft>
                <a:spcPts val="0"/>
              </a:spcAft>
              <a:buNone/>
            </a:pPr>
            <a:endParaRPr sz="2000"/>
          </a:p>
          <a:p>
            <a:pPr marL="0" lvl="0" indent="0" algn="l" rtl="0">
              <a:spcBef>
                <a:spcPts val="500"/>
              </a:spcBef>
              <a:spcAft>
                <a:spcPts val="0"/>
              </a:spcAft>
              <a:buNone/>
            </a:pPr>
            <a:r>
              <a:rPr lang="en" sz="2000" u="sng"/>
              <a:t>WIND ENERGY</a:t>
            </a:r>
            <a:r>
              <a:rPr lang="en" sz="2000"/>
              <a:t>  - Energy of moving air by using large wind turbines</a:t>
            </a:r>
            <a:endParaRPr sz="2000"/>
          </a:p>
          <a:p>
            <a:pPr marL="0" lvl="0" indent="0" algn="l" rtl="0">
              <a:spcBef>
                <a:spcPts val="500"/>
              </a:spcBef>
              <a:spcAft>
                <a:spcPts val="500"/>
              </a:spcAft>
              <a:buNone/>
            </a:pPr>
            <a:endParaRPr sz="2000" u="sng"/>
          </a:p>
        </p:txBody>
      </p:sp>
      <p:pic>
        <p:nvPicPr>
          <p:cNvPr id="903" name="Google Shape;903;p112"/>
          <p:cNvPicPr preferRelativeResize="0"/>
          <p:nvPr/>
        </p:nvPicPr>
        <p:blipFill>
          <a:blip r:embed="rId5">
            <a:alphaModFix/>
          </a:blip>
          <a:stretch>
            <a:fillRect/>
          </a:stretch>
        </p:blipFill>
        <p:spPr>
          <a:xfrm>
            <a:off x="4572000" y="0"/>
            <a:ext cx="3048000" cy="2936475"/>
          </a:xfrm>
          <a:prstGeom prst="rect">
            <a:avLst/>
          </a:prstGeom>
          <a:noFill/>
          <a:ln>
            <a:noFill/>
          </a:ln>
        </p:spPr>
      </p:pic>
      <p:pic>
        <p:nvPicPr>
          <p:cNvPr id="904" name="Google Shape;904;p112"/>
          <p:cNvPicPr preferRelativeResize="0"/>
          <p:nvPr/>
        </p:nvPicPr>
        <p:blipFill>
          <a:blip r:embed="rId6">
            <a:alphaModFix/>
          </a:blip>
          <a:stretch>
            <a:fillRect/>
          </a:stretch>
        </p:blipFill>
        <p:spPr>
          <a:xfrm>
            <a:off x="6145405" y="0"/>
            <a:ext cx="3455791" cy="51435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908"/>
        <p:cNvGrpSpPr/>
        <p:nvPr/>
      </p:nvGrpSpPr>
      <p:grpSpPr>
        <a:xfrm>
          <a:off x="0" y="0"/>
          <a:ext cx="0" cy="0"/>
          <a:chOff x="0" y="0"/>
          <a:chExt cx="0" cy="0"/>
        </a:xfrm>
      </p:grpSpPr>
      <p:pic>
        <p:nvPicPr>
          <p:cNvPr id="909" name="Google Shape;909;p113"/>
          <p:cNvPicPr preferRelativeResize="0"/>
          <p:nvPr/>
        </p:nvPicPr>
        <p:blipFill rotWithShape="1">
          <a:blip r:embed="rId3">
            <a:alphaModFix amt="29000"/>
          </a:blip>
          <a:srcRect l="13133" t="28932" r="15833" b="31110"/>
          <a:stretch/>
        </p:blipFill>
        <p:spPr>
          <a:xfrm>
            <a:off x="0" y="0"/>
            <a:ext cx="4571999" cy="5143500"/>
          </a:xfrm>
          <a:prstGeom prst="rect">
            <a:avLst/>
          </a:prstGeom>
          <a:noFill/>
          <a:ln>
            <a:noFill/>
          </a:ln>
        </p:spPr>
      </p:pic>
      <p:sp>
        <p:nvSpPr>
          <p:cNvPr id="910" name="Google Shape;910;p113"/>
          <p:cNvSpPr txBox="1">
            <a:spLocks noGrp="1"/>
          </p:cNvSpPr>
          <p:nvPr>
            <p:ph type="title"/>
          </p:nvPr>
        </p:nvSpPr>
        <p:spPr>
          <a:xfrm>
            <a:off x="0" y="0"/>
            <a:ext cx="4572000" cy="19050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Sustainable Energy Sources?</a:t>
            </a:r>
            <a:endParaRPr sz="4000" b="1"/>
          </a:p>
        </p:txBody>
      </p:sp>
      <p:sp>
        <p:nvSpPr>
          <p:cNvPr id="911" name="Google Shape;911;p113"/>
          <p:cNvSpPr txBox="1">
            <a:spLocks noGrp="1"/>
          </p:cNvSpPr>
          <p:nvPr>
            <p:ph type="body" idx="1"/>
          </p:nvPr>
        </p:nvSpPr>
        <p:spPr>
          <a:xfrm>
            <a:off x="165700" y="1693325"/>
            <a:ext cx="4330200" cy="33681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000" u="sng"/>
              <a:t>SOLAR ENERGY</a:t>
            </a:r>
            <a:r>
              <a:rPr lang="en" sz="2000"/>
              <a:t> - </a:t>
            </a:r>
            <a:r>
              <a:rPr lang="en" sz="2000" u="sng"/>
              <a:t>Cheap</a:t>
            </a:r>
            <a:r>
              <a:rPr lang="en" sz="2000"/>
              <a:t> </a:t>
            </a:r>
            <a:endParaRPr sz="2000"/>
          </a:p>
          <a:p>
            <a:pPr marL="0" lvl="0" indent="0" algn="l" rtl="0">
              <a:spcBef>
                <a:spcPts val="500"/>
              </a:spcBef>
              <a:spcAft>
                <a:spcPts val="0"/>
              </a:spcAft>
              <a:buNone/>
            </a:pPr>
            <a:endParaRPr sz="2000"/>
          </a:p>
          <a:p>
            <a:pPr marL="0" lvl="0" indent="0" algn="l" rtl="0">
              <a:spcBef>
                <a:spcPts val="500"/>
              </a:spcBef>
              <a:spcAft>
                <a:spcPts val="0"/>
              </a:spcAft>
              <a:buNone/>
            </a:pPr>
            <a:r>
              <a:rPr lang="en" sz="2000" u="sng"/>
              <a:t>WIND ENERGY</a:t>
            </a:r>
            <a:r>
              <a:rPr lang="en" sz="2000"/>
              <a:t>  - </a:t>
            </a:r>
            <a:r>
              <a:rPr lang="en" sz="2000" u="sng"/>
              <a:t>available everywhere</a:t>
            </a:r>
            <a:endParaRPr sz="2000"/>
          </a:p>
          <a:p>
            <a:pPr marL="0" lvl="0" indent="0" algn="l" rtl="0">
              <a:spcBef>
                <a:spcPts val="500"/>
              </a:spcBef>
              <a:spcAft>
                <a:spcPts val="500"/>
              </a:spcAft>
              <a:buNone/>
            </a:pPr>
            <a:endParaRPr sz="2000" u="sng"/>
          </a:p>
        </p:txBody>
      </p:sp>
      <p:pic>
        <p:nvPicPr>
          <p:cNvPr id="912" name="Google Shape;912;p113"/>
          <p:cNvPicPr preferRelativeResize="0"/>
          <p:nvPr/>
        </p:nvPicPr>
        <p:blipFill>
          <a:blip r:embed="rId4">
            <a:alphaModFix/>
          </a:blip>
          <a:stretch>
            <a:fillRect/>
          </a:stretch>
        </p:blipFill>
        <p:spPr>
          <a:xfrm>
            <a:off x="4572000" y="0"/>
            <a:ext cx="3048000" cy="2936475"/>
          </a:xfrm>
          <a:prstGeom prst="rect">
            <a:avLst/>
          </a:prstGeom>
          <a:noFill/>
          <a:ln>
            <a:noFill/>
          </a:ln>
        </p:spPr>
      </p:pic>
      <p:pic>
        <p:nvPicPr>
          <p:cNvPr id="913" name="Google Shape;913;p113"/>
          <p:cNvPicPr preferRelativeResize="0"/>
          <p:nvPr/>
        </p:nvPicPr>
        <p:blipFill>
          <a:blip r:embed="rId5">
            <a:alphaModFix/>
          </a:blip>
          <a:stretch>
            <a:fillRect/>
          </a:stretch>
        </p:blipFill>
        <p:spPr>
          <a:xfrm>
            <a:off x="6145405" y="0"/>
            <a:ext cx="3455791" cy="51435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917"/>
        <p:cNvGrpSpPr/>
        <p:nvPr/>
      </p:nvGrpSpPr>
      <p:grpSpPr>
        <a:xfrm>
          <a:off x="0" y="0"/>
          <a:ext cx="0" cy="0"/>
          <a:chOff x="0" y="0"/>
          <a:chExt cx="0" cy="0"/>
        </a:xfrm>
      </p:grpSpPr>
      <p:pic>
        <p:nvPicPr>
          <p:cNvPr id="918" name="Google Shape;918;p114"/>
          <p:cNvPicPr preferRelativeResize="0"/>
          <p:nvPr/>
        </p:nvPicPr>
        <p:blipFill rotWithShape="1">
          <a:blip r:embed="rId3">
            <a:alphaModFix amt="29000"/>
          </a:blip>
          <a:srcRect l="13133" t="28932" r="15833" b="31110"/>
          <a:stretch/>
        </p:blipFill>
        <p:spPr>
          <a:xfrm>
            <a:off x="0" y="0"/>
            <a:ext cx="4571999" cy="5143500"/>
          </a:xfrm>
          <a:prstGeom prst="rect">
            <a:avLst/>
          </a:prstGeom>
          <a:noFill/>
          <a:ln>
            <a:noFill/>
          </a:ln>
        </p:spPr>
      </p:pic>
      <p:sp>
        <p:nvSpPr>
          <p:cNvPr id="919" name="Google Shape;919;p114"/>
          <p:cNvSpPr txBox="1">
            <a:spLocks noGrp="1"/>
          </p:cNvSpPr>
          <p:nvPr>
            <p:ph type="title"/>
          </p:nvPr>
        </p:nvSpPr>
        <p:spPr>
          <a:xfrm>
            <a:off x="0" y="0"/>
            <a:ext cx="4572000" cy="19050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Sustainable Energy Sources?</a:t>
            </a:r>
            <a:endParaRPr sz="4000" b="1"/>
          </a:p>
        </p:txBody>
      </p:sp>
      <p:sp>
        <p:nvSpPr>
          <p:cNvPr id="920" name="Google Shape;920;p114"/>
          <p:cNvSpPr txBox="1">
            <a:spLocks noGrp="1"/>
          </p:cNvSpPr>
          <p:nvPr>
            <p:ph type="body" idx="1"/>
          </p:nvPr>
        </p:nvSpPr>
        <p:spPr>
          <a:xfrm>
            <a:off x="270925" y="1678225"/>
            <a:ext cx="4148700" cy="33834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000" u="sng"/>
              <a:t>GEOTHERMAL ENERGY</a:t>
            </a:r>
            <a:r>
              <a:rPr lang="en" sz="2000"/>
              <a:t>  - Heat is extracted from geothermal wells</a:t>
            </a:r>
            <a:endParaRPr sz="2000"/>
          </a:p>
          <a:p>
            <a:pPr marL="0" lvl="0" indent="0" algn="l" rtl="0">
              <a:spcBef>
                <a:spcPts val="500"/>
              </a:spcBef>
              <a:spcAft>
                <a:spcPts val="0"/>
              </a:spcAft>
              <a:buClr>
                <a:schemeClr val="dk1"/>
              </a:buClr>
              <a:buSzPts val="1100"/>
              <a:buFont typeface="Arial"/>
              <a:buNone/>
            </a:pPr>
            <a:endParaRPr sz="2000"/>
          </a:p>
          <a:p>
            <a:pPr marL="0" lvl="0" indent="0" algn="l" rtl="0">
              <a:spcBef>
                <a:spcPts val="500"/>
              </a:spcBef>
              <a:spcAft>
                <a:spcPts val="0"/>
              </a:spcAft>
              <a:buClr>
                <a:schemeClr val="dk1"/>
              </a:buClr>
              <a:buSzPts val="1100"/>
              <a:buFont typeface="Arial"/>
              <a:buNone/>
            </a:pPr>
            <a:r>
              <a:rPr lang="en" sz="2000" u="sng"/>
              <a:t>HYDROPOWER</a:t>
            </a:r>
            <a:r>
              <a:rPr lang="en" sz="2000"/>
              <a:t> - harnesses the energy of water moving from higher to lower elevations.  </a:t>
            </a:r>
            <a:endParaRPr sz="2000"/>
          </a:p>
          <a:p>
            <a:pPr marL="0" lvl="0" indent="0" algn="l" rtl="0">
              <a:spcBef>
                <a:spcPts val="500"/>
              </a:spcBef>
              <a:spcAft>
                <a:spcPts val="500"/>
              </a:spcAft>
              <a:buNone/>
            </a:pPr>
            <a:endParaRPr sz="2000" u="sng"/>
          </a:p>
        </p:txBody>
      </p:sp>
      <p:pic>
        <p:nvPicPr>
          <p:cNvPr id="921" name="Google Shape;921;p114"/>
          <p:cNvPicPr preferRelativeResize="0"/>
          <p:nvPr/>
        </p:nvPicPr>
        <p:blipFill>
          <a:blip r:embed="rId4">
            <a:alphaModFix/>
          </a:blip>
          <a:stretch>
            <a:fillRect/>
          </a:stretch>
        </p:blipFill>
        <p:spPr>
          <a:xfrm>
            <a:off x="6423825" y="2522825"/>
            <a:ext cx="2720175" cy="2620675"/>
          </a:xfrm>
          <a:prstGeom prst="rect">
            <a:avLst/>
          </a:prstGeom>
          <a:noFill/>
          <a:ln>
            <a:noFill/>
          </a:ln>
        </p:spPr>
      </p:pic>
      <p:pic>
        <p:nvPicPr>
          <p:cNvPr id="922" name="Google Shape;922;p114"/>
          <p:cNvPicPr preferRelativeResize="0"/>
          <p:nvPr/>
        </p:nvPicPr>
        <p:blipFill>
          <a:blip r:embed="rId5">
            <a:alphaModFix/>
          </a:blip>
          <a:stretch>
            <a:fillRect/>
          </a:stretch>
        </p:blipFill>
        <p:spPr>
          <a:xfrm>
            <a:off x="4572000" y="0"/>
            <a:ext cx="2840225" cy="2736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926"/>
        <p:cNvGrpSpPr/>
        <p:nvPr/>
      </p:nvGrpSpPr>
      <p:grpSpPr>
        <a:xfrm>
          <a:off x="0" y="0"/>
          <a:ext cx="0" cy="0"/>
          <a:chOff x="0" y="0"/>
          <a:chExt cx="0" cy="0"/>
        </a:xfrm>
      </p:grpSpPr>
      <p:pic>
        <p:nvPicPr>
          <p:cNvPr id="927" name="Google Shape;927;p115"/>
          <p:cNvPicPr preferRelativeResize="0"/>
          <p:nvPr/>
        </p:nvPicPr>
        <p:blipFill rotWithShape="1">
          <a:blip r:embed="rId3">
            <a:alphaModFix amt="29000"/>
          </a:blip>
          <a:srcRect l="13133" t="28932" r="15833" b="31110"/>
          <a:stretch/>
        </p:blipFill>
        <p:spPr>
          <a:xfrm>
            <a:off x="0" y="0"/>
            <a:ext cx="4571999" cy="5143500"/>
          </a:xfrm>
          <a:prstGeom prst="rect">
            <a:avLst/>
          </a:prstGeom>
          <a:noFill/>
          <a:ln>
            <a:noFill/>
          </a:ln>
        </p:spPr>
      </p:pic>
      <p:sp>
        <p:nvSpPr>
          <p:cNvPr id="928" name="Google Shape;928;p115"/>
          <p:cNvSpPr txBox="1">
            <a:spLocks noGrp="1"/>
          </p:cNvSpPr>
          <p:nvPr>
            <p:ph type="title"/>
          </p:nvPr>
        </p:nvSpPr>
        <p:spPr>
          <a:xfrm>
            <a:off x="0" y="0"/>
            <a:ext cx="4572000" cy="19050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Sustainable Energy Sources?</a:t>
            </a:r>
            <a:endParaRPr sz="4000" b="1"/>
          </a:p>
        </p:txBody>
      </p:sp>
      <p:sp>
        <p:nvSpPr>
          <p:cNvPr id="929" name="Google Shape;929;p115"/>
          <p:cNvSpPr txBox="1">
            <a:spLocks noGrp="1"/>
          </p:cNvSpPr>
          <p:nvPr>
            <p:ph type="body" idx="1"/>
          </p:nvPr>
        </p:nvSpPr>
        <p:spPr>
          <a:xfrm>
            <a:off x="270925" y="1678225"/>
            <a:ext cx="4148700" cy="33834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000" u="sng"/>
              <a:t>GEOTHERMAL ENERGY</a:t>
            </a:r>
            <a:r>
              <a:rPr lang="en" sz="2000"/>
              <a:t>  - </a:t>
            </a:r>
            <a:r>
              <a:rPr lang="en" sz="2000" u="sng"/>
              <a:t>Reliable, safe,</a:t>
            </a:r>
            <a:r>
              <a:rPr lang="en" sz="2000"/>
              <a:t> expensive to build</a:t>
            </a:r>
            <a:endParaRPr sz="2000"/>
          </a:p>
          <a:p>
            <a:pPr marL="0" lvl="0" indent="0" algn="l" rtl="0">
              <a:spcBef>
                <a:spcPts val="500"/>
              </a:spcBef>
              <a:spcAft>
                <a:spcPts val="0"/>
              </a:spcAft>
              <a:buNone/>
            </a:pPr>
            <a:endParaRPr sz="2000"/>
          </a:p>
          <a:p>
            <a:pPr marL="0" lvl="0" indent="0" algn="l" rtl="0">
              <a:spcBef>
                <a:spcPts val="500"/>
              </a:spcBef>
              <a:spcAft>
                <a:spcPts val="0"/>
              </a:spcAft>
              <a:buNone/>
            </a:pPr>
            <a:r>
              <a:rPr lang="en" sz="2000" u="sng"/>
              <a:t>HYDROPOWER</a:t>
            </a:r>
            <a:r>
              <a:rPr lang="en" sz="2000"/>
              <a:t> - Relies on rainfall, </a:t>
            </a:r>
            <a:r>
              <a:rPr lang="en" sz="2000" u="sng"/>
              <a:t>largest source</a:t>
            </a:r>
            <a:endParaRPr sz="2000"/>
          </a:p>
          <a:p>
            <a:pPr marL="0" lvl="0" indent="0" algn="l" rtl="0">
              <a:spcBef>
                <a:spcPts val="500"/>
              </a:spcBef>
              <a:spcAft>
                <a:spcPts val="500"/>
              </a:spcAft>
              <a:buNone/>
            </a:pPr>
            <a:endParaRPr sz="2000" u="sng"/>
          </a:p>
        </p:txBody>
      </p:sp>
      <p:pic>
        <p:nvPicPr>
          <p:cNvPr id="930" name="Google Shape;930;p115"/>
          <p:cNvPicPr preferRelativeResize="0"/>
          <p:nvPr/>
        </p:nvPicPr>
        <p:blipFill>
          <a:blip r:embed="rId4">
            <a:alphaModFix/>
          </a:blip>
          <a:stretch>
            <a:fillRect/>
          </a:stretch>
        </p:blipFill>
        <p:spPr>
          <a:xfrm>
            <a:off x="6423825" y="2522825"/>
            <a:ext cx="2720175" cy="2620675"/>
          </a:xfrm>
          <a:prstGeom prst="rect">
            <a:avLst/>
          </a:prstGeom>
          <a:noFill/>
          <a:ln>
            <a:noFill/>
          </a:ln>
        </p:spPr>
      </p:pic>
      <p:pic>
        <p:nvPicPr>
          <p:cNvPr id="931" name="Google Shape;931;p115"/>
          <p:cNvPicPr preferRelativeResize="0"/>
          <p:nvPr/>
        </p:nvPicPr>
        <p:blipFill>
          <a:blip r:embed="rId5">
            <a:alphaModFix/>
          </a:blip>
          <a:stretch>
            <a:fillRect/>
          </a:stretch>
        </p:blipFill>
        <p:spPr>
          <a:xfrm>
            <a:off x="4572000" y="0"/>
            <a:ext cx="2840225" cy="2736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35"/>
        <p:cNvGrpSpPr/>
        <p:nvPr/>
      </p:nvGrpSpPr>
      <p:grpSpPr>
        <a:xfrm>
          <a:off x="0" y="0"/>
          <a:ext cx="0" cy="0"/>
          <a:chOff x="0" y="0"/>
          <a:chExt cx="0" cy="0"/>
        </a:xfrm>
      </p:grpSpPr>
      <p:pic>
        <p:nvPicPr>
          <p:cNvPr id="936" name="Google Shape;936;p116"/>
          <p:cNvPicPr preferRelativeResize="0"/>
          <p:nvPr/>
        </p:nvPicPr>
        <p:blipFill>
          <a:blip r:embed="rId3">
            <a:alphaModFix/>
          </a:blip>
          <a:stretch>
            <a:fillRect/>
          </a:stretch>
        </p:blipFill>
        <p:spPr>
          <a:xfrm>
            <a:off x="5548875" y="2274175"/>
            <a:ext cx="2978275" cy="2869325"/>
          </a:xfrm>
          <a:prstGeom prst="rect">
            <a:avLst/>
          </a:prstGeom>
          <a:noFill/>
          <a:ln>
            <a:noFill/>
          </a:ln>
        </p:spPr>
      </p:pic>
      <p:pic>
        <p:nvPicPr>
          <p:cNvPr id="937" name="Google Shape;937;p116"/>
          <p:cNvPicPr preferRelativeResize="0"/>
          <p:nvPr/>
        </p:nvPicPr>
        <p:blipFill>
          <a:blip r:embed="rId4">
            <a:alphaModFix/>
          </a:blip>
          <a:stretch>
            <a:fillRect/>
          </a:stretch>
        </p:blipFill>
        <p:spPr>
          <a:xfrm>
            <a:off x="3741350" y="496100"/>
            <a:ext cx="2533050" cy="2440375"/>
          </a:xfrm>
          <a:prstGeom prst="rect">
            <a:avLst/>
          </a:prstGeom>
          <a:noFill/>
          <a:ln>
            <a:noFill/>
          </a:ln>
        </p:spPr>
      </p:pic>
      <p:pic>
        <p:nvPicPr>
          <p:cNvPr id="938" name="Google Shape;938;p116"/>
          <p:cNvPicPr preferRelativeResize="0"/>
          <p:nvPr/>
        </p:nvPicPr>
        <p:blipFill>
          <a:blip r:embed="rId5">
            <a:alphaModFix/>
          </a:blip>
          <a:stretch>
            <a:fillRect/>
          </a:stretch>
        </p:blipFill>
        <p:spPr>
          <a:xfrm>
            <a:off x="0" y="0"/>
            <a:ext cx="3383325" cy="3259549"/>
          </a:xfrm>
          <a:prstGeom prst="rect">
            <a:avLst/>
          </a:prstGeom>
          <a:noFill/>
          <a:ln>
            <a:noFill/>
          </a:ln>
        </p:spPr>
      </p:pic>
      <p:pic>
        <p:nvPicPr>
          <p:cNvPr id="939" name="Google Shape;939;p116"/>
          <p:cNvPicPr preferRelativeResize="0"/>
          <p:nvPr/>
        </p:nvPicPr>
        <p:blipFill>
          <a:blip r:embed="rId6">
            <a:alphaModFix/>
          </a:blip>
          <a:stretch>
            <a:fillRect/>
          </a:stretch>
        </p:blipFill>
        <p:spPr>
          <a:xfrm>
            <a:off x="1899725" y="1883925"/>
            <a:ext cx="3383325" cy="3259575"/>
          </a:xfrm>
          <a:prstGeom prst="rect">
            <a:avLst/>
          </a:prstGeom>
          <a:noFill/>
          <a:ln>
            <a:noFill/>
          </a:ln>
        </p:spPr>
      </p:pic>
      <p:sp>
        <p:nvSpPr>
          <p:cNvPr id="940" name="Google Shape;940;p116"/>
          <p:cNvSpPr txBox="1"/>
          <p:nvPr/>
        </p:nvSpPr>
        <p:spPr>
          <a:xfrm>
            <a:off x="6017600" y="0"/>
            <a:ext cx="3126300" cy="17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orts Mill Goudy"/>
                <a:ea typeface="Sorts Mill Goudy"/>
                <a:cs typeface="Sorts Mill Goudy"/>
                <a:sym typeface="Sorts Mill Goudy"/>
              </a:rPr>
              <a:t>TABLE TALK: </a:t>
            </a:r>
            <a:br>
              <a:rPr lang="en" sz="2400">
                <a:solidFill>
                  <a:schemeClr val="dk1"/>
                </a:solidFill>
                <a:latin typeface="Sorts Mill Goudy"/>
                <a:ea typeface="Sorts Mill Goudy"/>
                <a:cs typeface="Sorts Mill Goudy"/>
                <a:sym typeface="Sorts Mill Goudy"/>
              </a:rPr>
            </a:br>
            <a:r>
              <a:rPr lang="en" sz="2100">
                <a:solidFill>
                  <a:schemeClr val="dk1"/>
                </a:solidFill>
                <a:latin typeface="Sorts Mill Goudy"/>
                <a:ea typeface="Sorts Mill Goudy"/>
                <a:cs typeface="Sorts Mill Goudy"/>
                <a:sym typeface="Sorts Mill Goudy"/>
              </a:rPr>
              <a:t>What energy will your business use? Why?</a:t>
            </a:r>
            <a:endParaRPr sz="2100">
              <a:solidFill>
                <a:schemeClr val="dk1"/>
              </a:solidFill>
              <a:latin typeface="Sorts Mill Goudy"/>
              <a:ea typeface="Sorts Mill Goudy"/>
              <a:cs typeface="Sorts Mill Goudy"/>
              <a:sym typeface="Sorts Mill Goudy"/>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944"/>
        <p:cNvGrpSpPr/>
        <p:nvPr/>
      </p:nvGrpSpPr>
      <p:grpSpPr>
        <a:xfrm>
          <a:off x="0" y="0"/>
          <a:ext cx="0" cy="0"/>
          <a:chOff x="0" y="0"/>
          <a:chExt cx="0" cy="0"/>
        </a:xfrm>
      </p:grpSpPr>
      <p:sp>
        <p:nvSpPr>
          <p:cNvPr id="945" name="Google Shape;945;p117"/>
          <p:cNvSpPr txBox="1">
            <a:spLocks noGrp="1"/>
          </p:cNvSpPr>
          <p:nvPr>
            <p:ph type="title"/>
          </p:nvPr>
        </p:nvSpPr>
        <p:spPr>
          <a:xfrm>
            <a:off x="-23225" y="105850"/>
            <a:ext cx="3673800" cy="18900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Sustainable </a:t>
            </a:r>
            <a:br>
              <a:rPr lang="en" sz="4000" b="1"/>
            </a:br>
            <a:r>
              <a:rPr lang="en" sz="4000" b="1"/>
              <a:t>Waste </a:t>
            </a:r>
            <a:br>
              <a:rPr lang="en" sz="4000" b="1"/>
            </a:br>
            <a:r>
              <a:rPr lang="en" sz="4000" b="1"/>
              <a:t>Disposal</a:t>
            </a:r>
            <a:endParaRPr sz="4000" b="1"/>
          </a:p>
        </p:txBody>
      </p:sp>
      <p:sp>
        <p:nvSpPr>
          <p:cNvPr id="946" name="Google Shape;946;p117"/>
          <p:cNvSpPr txBox="1">
            <a:spLocks noGrp="1"/>
          </p:cNvSpPr>
          <p:nvPr>
            <p:ph type="body" idx="1"/>
          </p:nvPr>
        </p:nvSpPr>
        <p:spPr>
          <a:xfrm>
            <a:off x="270925" y="2116675"/>
            <a:ext cx="3085500" cy="2945100"/>
          </a:xfrm>
          <a:prstGeom prst="rect">
            <a:avLst/>
          </a:prstGeom>
        </p:spPr>
        <p:txBody>
          <a:bodyPr spcFirstLastPara="1" wrap="square" lIns="68575" tIns="34275" rIns="68575" bIns="34275" anchor="t" anchorCtr="0">
            <a:normAutofit/>
          </a:bodyPr>
          <a:lstStyle/>
          <a:p>
            <a:pPr marL="0" lvl="0" indent="0" algn="l" rtl="0">
              <a:spcBef>
                <a:spcPts val="300"/>
              </a:spcBef>
              <a:spcAft>
                <a:spcPts val="500"/>
              </a:spcAft>
              <a:buNone/>
            </a:pPr>
            <a:r>
              <a:rPr lang="en" sz="2000"/>
              <a:t>How will your business adapt to have sustainable waste disposal? </a:t>
            </a:r>
            <a:endParaRPr sz="2000"/>
          </a:p>
        </p:txBody>
      </p:sp>
      <p:pic>
        <p:nvPicPr>
          <p:cNvPr id="947" name="Google Shape;947;p117"/>
          <p:cNvPicPr preferRelativeResize="0"/>
          <p:nvPr/>
        </p:nvPicPr>
        <p:blipFill>
          <a:blip r:embed="rId3">
            <a:alphaModFix/>
          </a:blip>
          <a:stretch>
            <a:fillRect/>
          </a:stretch>
        </p:blipFill>
        <p:spPr>
          <a:xfrm>
            <a:off x="3803800" y="635000"/>
            <a:ext cx="5202926" cy="4285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951"/>
        <p:cNvGrpSpPr/>
        <p:nvPr/>
      </p:nvGrpSpPr>
      <p:grpSpPr>
        <a:xfrm>
          <a:off x="0" y="0"/>
          <a:ext cx="0" cy="0"/>
          <a:chOff x="0" y="0"/>
          <a:chExt cx="0" cy="0"/>
        </a:xfrm>
      </p:grpSpPr>
      <p:sp>
        <p:nvSpPr>
          <p:cNvPr id="952" name="Google Shape;952;p118"/>
          <p:cNvSpPr txBox="1">
            <a:spLocks noGrp="1"/>
          </p:cNvSpPr>
          <p:nvPr>
            <p:ph type="title"/>
          </p:nvPr>
        </p:nvSpPr>
        <p:spPr>
          <a:xfrm>
            <a:off x="0" y="0"/>
            <a:ext cx="4572000" cy="19050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Sustainable Recyclable Materials </a:t>
            </a:r>
            <a:endParaRPr sz="4000" b="1"/>
          </a:p>
        </p:txBody>
      </p:sp>
      <p:sp>
        <p:nvSpPr>
          <p:cNvPr id="953" name="Google Shape;953;p118"/>
          <p:cNvSpPr txBox="1">
            <a:spLocks noGrp="1"/>
          </p:cNvSpPr>
          <p:nvPr>
            <p:ph type="body" idx="1"/>
          </p:nvPr>
        </p:nvSpPr>
        <p:spPr>
          <a:xfrm>
            <a:off x="270925" y="1678225"/>
            <a:ext cx="4148700" cy="33834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000"/>
              <a:t>How will your business adapt to use recyclable materials? </a:t>
            </a:r>
            <a:endParaRPr sz="2000"/>
          </a:p>
          <a:p>
            <a:pPr marL="0" lvl="0" indent="0" algn="l" rtl="0">
              <a:spcBef>
                <a:spcPts val="500"/>
              </a:spcBef>
              <a:spcAft>
                <a:spcPts val="0"/>
              </a:spcAft>
              <a:buNone/>
            </a:pPr>
            <a:endParaRPr sz="2000"/>
          </a:p>
          <a:p>
            <a:pPr marL="0" lvl="0" indent="0" algn="l" rtl="0">
              <a:spcBef>
                <a:spcPts val="500"/>
              </a:spcBef>
              <a:spcAft>
                <a:spcPts val="0"/>
              </a:spcAft>
              <a:buNone/>
            </a:pPr>
            <a:r>
              <a:rPr lang="en" sz="2000"/>
              <a:t>Advantages: Alternatives materials might target new customers</a:t>
            </a:r>
            <a:endParaRPr sz="2000"/>
          </a:p>
          <a:p>
            <a:pPr marL="0" lvl="0" indent="0" algn="l" rtl="0">
              <a:spcBef>
                <a:spcPts val="500"/>
              </a:spcBef>
              <a:spcAft>
                <a:spcPts val="0"/>
              </a:spcAft>
              <a:buNone/>
            </a:pPr>
            <a:endParaRPr sz="2000"/>
          </a:p>
          <a:p>
            <a:pPr marL="0" lvl="0" indent="0" algn="l" rtl="0">
              <a:spcBef>
                <a:spcPts val="500"/>
              </a:spcBef>
              <a:spcAft>
                <a:spcPts val="500"/>
              </a:spcAft>
              <a:buNone/>
            </a:pPr>
            <a:r>
              <a:rPr lang="en" sz="2000"/>
              <a:t>Disadvantages: The cost to produce your product/service might increase</a:t>
            </a:r>
            <a:endParaRPr sz="2000"/>
          </a:p>
        </p:txBody>
      </p:sp>
      <p:pic>
        <p:nvPicPr>
          <p:cNvPr id="954" name="Google Shape;954;p118" descr="Fashion is one of the most polluting industries in the world. But a small town in Italy called Prato has built its fortune on transforming old scraps into new clothes, particularly knitwear and wool.&#10;&#10;Could Prato represent a model for sustainable fashion?&#10;&#10;Reporter: Sofia Bettiza&#10;&#10;Editor: Sofia Bettiza&#10;&#10;Filmed by: Paolo Patruno&#10;&#10;Please subscribe HERE http://bit.ly/1rbfUog" title="Recycling fashion: The town turning waste into clothes- BBC News">
            <a:hlinkClick r:id="rId3"/>
          </p:cNvPr>
          <p:cNvPicPr preferRelativeResize="0"/>
          <p:nvPr/>
        </p:nvPicPr>
        <p:blipFill>
          <a:blip r:embed="rId4">
            <a:alphaModFix/>
          </a:blip>
          <a:stretch>
            <a:fillRect/>
          </a:stretch>
        </p:blipFill>
        <p:spPr>
          <a:xfrm>
            <a:off x="4572000" y="1423897"/>
            <a:ext cx="5234300" cy="2944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54"/>
                                        </p:tgtEl>
                                        <p:attrNameLst>
                                          <p:attrName>style.visibility</p:attrName>
                                        </p:attrNameLst>
                                      </p:cBhvr>
                                      <p:to>
                                        <p:strVal val="visible"/>
                                      </p:to>
                                    </p:set>
                                    <p:animEffect transition="in" filter="fade">
                                      <p:cBhvr>
                                        <p:cTn id="27" dur="10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958"/>
        <p:cNvGrpSpPr/>
        <p:nvPr/>
      </p:nvGrpSpPr>
      <p:grpSpPr>
        <a:xfrm>
          <a:off x="0" y="0"/>
          <a:ext cx="0" cy="0"/>
          <a:chOff x="0" y="0"/>
          <a:chExt cx="0" cy="0"/>
        </a:xfrm>
      </p:grpSpPr>
      <p:pic>
        <p:nvPicPr>
          <p:cNvPr id="959" name="Google Shape;959;p119"/>
          <p:cNvPicPr preferRelativeResize="0"/>
          <p:nvPr/>
        </p:nvPicPr>
        <p:blipFill>
          <a:blip r:embed="rId3">
            <a:alphaModFix/>
          </a:blip>
          <a:stretch>
            <a:fillRect/>
          </a:stretch>
        </p:blipFill>
        <p:spPr>
          <a:xfrm>
            <a:off x="739100" y="152400"/>
            <a:ext cx="7665807" cy="48387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963"/>
        <p:cNvGrpSpPr/>
        <p:nvPr/>
      </p:nvGrpSpPr>
      <p:grpSpPr>
        <a:xfrm>
          <a:off x="0" y="0"/>
          <a:ext cx="0" cy="0"/>
          <a:chOff x="0" y="0"/>
          <a:chExt cx="0" cy="0"/>
        </a:xfrm>
      </p:grpSpPr>
      <p:sp>
        <p:nvSpPr>
          <p:cNvPr id="964" name="Google Shape;964;p120"/>
          <p:cNvSpPr txBox="1">
            <a:spLocks noGrp="1"/>
          </p:cNvSpPr>
          <p:nvPr>
            <p:ph type="title"/>
          </p:nvPr>
        </p:nvSpPr>
        <p:spPr>
          <a:xfrm>
            <a:off x="0" y="0"/>
            <a:ext cx="9144000" cy="1300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TABLE TALK: Minimize Pollution </a:t>
            </a:r>
            <a:endParaRPr sz="4000" b="1"/>
          </a:p>
        </p:txBody>
      </p:sp>
      <p:sp>
        <p:nvSpPr>
          <p:cNvPr id="965" name="Google Shape;965;p120"/>
          <p:cNvSpPr txBox="1">
            <a:spLocks noGrp="1"/>
          </p:cNvSpPr>
          <p:nvPr>
            <p:ph type="body" idx="1"/>
          </p:nvPr>
        </p:nvSpPr>
        <p:spPr>
          <a:xfrm>
            <a:off x="270925" y="1678225"/>
            <a:ext cx="8407500" cy="3383400"/>
          </a:xfrm>
          <a:prstGeom prst="rect">
            <a:avLst/>
          </a:prstGeom>
        </p:spPr>
        <p:txBody>
          <a:bodyPr spcFirstLastPara="1" wrap="square" lIns="68575" tIns="34275" rIns="68575" bIns="34275" anchor="t" anchorCtr="0">
            <a:normAutofit/>
          </a:bodyPr>
          <a:lstStyle/>
          <a:p>
            <a:pPr marL="0" lvl="0" indent="0" algn="l" rtl="0">
              <a:spcBef>
                <a:spcPts val="300"/>
              </a:spcBef>
              <a:spcAft>
                <a:spcPts val="0"/>
              </a:spcAft>
              <a:buNone/>
            </a:pPr>
            <a:r>
              <a:rPr lang="en" sz="2000"/>
              <a:t>How can your business pollute less? </a:t>
            </a:r>
            <a:endParaRPr sz="2000"/>
          </a:p>
          <a:p>
            <a:pPr marL="0" lvl="0" indent="0" algn="l" rtl="0">
              <a:spcBef>
                <a:spcPts val="500"/>
              </a:spcBef>
              <a:spcAft>
                <a:spcPts val="0"/>
              </a:spcAft>
              <a:buNone/>
            </a:pPr>
            <a:endParaRPr sz="2000"/>
          </a:p>
          <a:p>
            <a:pPr marL="0" lvl="0" indent="0" algn="l" rtl="0">
              <a:spcBef>
                <a:spcPts val="500"/>
              </a:spcBef>
              <a:spcAft>
                <a:spcPts val="0"/>
              </a:spcAft>
              <a:buNone/>
            </a:pPr>
            <a:r>
              <a:rPr lang="en" sz="2000"/>
              <a:t>What are Advantages to polluting less?</a:t>
            </a:r>
            <a:endParaRPr sz="2000"/>
          </a:p>
          <a:p>
            <a:pPr marL="0" lvl="0" indent="0" algn="l" rtl="0">
              <a:spcBef>
                <a:spcPts val="500"/>
              </a:spcBef>
              <a:spcAft>
                <a:spcPts val="0"/>
              </a:spcAft>
              <a:buNone/>
            </a:pPr>
            <a:endParaRPr sz="2000"/>
          </a:p>
          <a:p>
            <a:pPr marL="0" lvl="0" indent="0" algn="l" rtl="0">
              <a:spcBef>
                <a:spcPts val="500"/>
              </a:spcBef>
              <a:spcAft>
                <a:spcPts val="0"/>
              </a:spcAft>
              <a:buClr>
                <a:schemeClr val="dk1"/>
              </a:buClr>
              <a:buSzPts val="1100"/>
              <a:buFont typeface="Arial"/>
              <a:buNone/>
            </a:pPr>
            <a:r>
              <a:rPr lang="en" sz="2000"/>
              <a:t>What are Disadvantages to polluting less?</a:t>
            </a:r>
            <a:endParaRPr sz="2000"/>
          </a:p>
          <a:p>
            <a:pPr marL="0" lvl="0" indent="0" algn="l" rtl="0">
              <a:spcBef>
                <a:spcPts val="500"/>
              </a:spcBef>
              <a:spcAft>
                <a:spcPts val="50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Recording your information</a:t>
            </a:r>
            <a:endParaRPr sz="1100"/>
          </a:p>
        </p:txBody>
      </p:sp>
      <p:pic>
        <p:nvPicPr>
          <p:cNvPr id="314" name="Google Shape;314;p45"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15" name="Google Shape;315;p45"/>
          <p:cNvSpPr txBox="1"/>
          <p:nvPr/>
        </p:nvSpPr>
        <p:spPr>
          <a:xfrm>
            <a:off x="4940525" y="862700"/>
            <a:ext cx="4134300" cy="3994200"/>
          </a:xfrm>
          <a:prstGeom prst="rect">
            <a:avLst/>
          </a:prstGeom>
          <a:noFill/>
          <a:ln>
            <a:noFill/>
          </a:ln>
        </p:spPr>
        <p:txBody>
          <a:bodyPr spcFirstLastPara="1" wrap="square" lIns="68575" tIns="34275" rIns="68575" bIns="34275" anchor="t" anchorCtr="0">
            <a:spAutoFit/>
          </a:bodyPr>
          <a:lstStyle/>
          <a:p>
            <a:pPr marL="381000" marR="0" lvl="0" indent="-3492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After this class we will give you formative feedback. This feedback will be posted on Toddle and your parents will be able to view the feedback.</a:t>
            </a:r>
            <a:br>
              <a:rPr lang="en" sz="1700">
                <a:solidFill>
                  <a:srgbClr val="FFFF00"/>
                </a:solidFill>
                <a:latin typeface="Sorts Mill Goudy"/>
                <a:ea typeface="Sorts Mill Goudy"/>
                <a:cs typeface="Sorts Mill Goudy"/>
                <a:sym typeface="Sorts Mill Goudy"/>
              </a:rPr>
            </a:br>
            <a:r>
              <a:rPr lang="en" sz="1700">
                <a:solidFill>
                  <a:srgbClr val="FFFF00"/>
                </a:solidFill>
                <a:latin typeface="Sorts Mill Goudy"/>
                <a:ea typeface="Sorts Mill Goudy"/>
                <a:cs typeface="Sorts Mill Goudy"/>
                <a:sym typeface="Sorts Mill Goudy"/>
              </a:rPr>
              <a:t> </a:t>
            </a:r>
            <a:endParaRPr sz="1700">
              <a:solidFill>
                <a:srgbClr val="FFFF00"/>
              </a:solidFill>
              <a:latin typeface="Sorts Mill Goudy"/>
              <a:ea typeface="Sorts Mill Goudy"/>
              <a:cs typeface="Sorts Mill Goudy"/>
              <a:sym typeface="Sorts Mill Goudy"/>
            </a:endParaRPr>
          </a:p>
          <a:p>
            <a:pPr marL="381000" marR="0" lvl="0" indent="-3492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You will use this feedback to enhance your presentation. This means you must focus well for this class in order to get good feedback. If you submit very little then you will receive very little feedback. </a:t>
            </a:r>
            <a:br>
              <a:rPr lang="en" sz="1700">
                <a:solidFill>
                  <a:srgbClr val="FFFF00"/>
                </a:solidFill>
                <a:latin typeface="Sorts Mill Goudy"/>
                <a:ea typeface="Sorts Mill Goudy"/>
                <a:cs typeface="Sorts Mill Goudy"/>
                <a:sym typeface="Sorts Mill Goudy"/>
              </a:rPr>
            </a:br>
            <a:endParaRPr sz="1700">
              <a:solidFill>
                <a:srgbClr val="FFFF00"/>
              </a:solidFill>
              <a:latin typeface="Sorts Mill Goudy"/>
              <a:ea typeface="Sorts Mill Goudy"/>
              <a:cs typeface="Sorts Mill Goudy"/>
              <a:sym typeface="Sorts Mill Goudy"/>
            </a:endParaRPr>
          </a:p>
          <a:p>
            <a:pPr marL="381000" marR="0" lvl="0" indent="-349250" algn="l" rtl="0">
              <a:spcBef>
                <a:spcPts val="0"/>
              </a:spcBef>
              <a:spcAft>
                <a:spcPts val="0"/>
              </a:spcAft>
              <a:buClr>
                <a:srgbClr val="FFFF00"/>
              </a:buClr>
              <a:buSzPts val="1700"/>
              <a:buFont typeface="Sorts Mill Goudy"/>
              <a:buAutoNum type="arabicPeriod"/>
            </a:pPr>
            <a:r>
              <a:rPr lang="en" sz="1700">
                <a:solidFill>
                  <a:srgbClr val="FFFF00"/>
                </a:solidFill>
                <a:latin typeface="Sorts Mill Goudy"/>
                <a:ea typeface="Sorts Mill Goudy"/>
                <a:cs typeface="Sorts Mill Goudy"/>
                <a:sym typeface="Sorts Mill Goudy"/>
              </a:rPr>
              <a:t>First, one group member should share the slides, and you will all write on the same slide show.</a:t>
            </a:r>
            <a:endParaRPr sz="1700">
              <a:solidFill>
                <a:srgbClr val="FFFF00"/>
              </a:solidFill>
              <a:latin typeface="Sorts Mill Goudy"/>
              <a:ea typeface="Sorts Mill Goudy"/>
              <a:cs typeface="Sorts Mill Goudy"/>
              <a:sym typeface="Sorts Mill Goudy"/>
            </a:endParaRPr>
          </a:p>
        </p:txBody>
      </p:sp>
      <p:pic>
        <p:nvPicPr>
          <p:cNvPr id="316" name="Google Shape;316;p45"/>
          <p:cNvPicPr preferRelativeResize="0"/>
          <p:nvPr/>
        </p:nvPicPr>
        <p:blipFill rotWithShape="1">
          <a:blip r:embed="rId4">
            <a:alphaModFix/>
          </a:blip>
          <a:srcRect l="24845"/>
          <a:stretch/>
        </p:blipFill>
        <p:spPr>
          <a:xfrm>
            <a:off x="266150" y="862700"/>
            <a:ext cx="4674374" cy="4021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969"/>
        <p:cNvGrpSpPr/>
        <p:nvPr/>
      </p:nvGrpSpPr>
      <p:grpSpPr>
        <a:xfrm>
          <a:off x="0" y="0"/>
          <a:ext cx="0" cy="0"/>
          <a:chOff x="0" y="0"/>
          <a:chExt cx="0" cy="0"/>
        </a:xfrm>
      </p:grpSpPr>
      <p:sp>
        <p:nvSpPr>
          <p:cNvPr id="970" name="Google Shape;970;p121"/>
          <p:cNvSpPr txBox="1">
            <a:spLocks noGrp="1"/>
          </p:cNvSpPr>
          <p:nvPr>
            <p:ph type="title"/>
          </p:nvPr>
        </p:nvSpPr>
        <p:spPr>
          <a:xfrm>
            <a:off x="0" y="0"/>
            <a:ext cx="9056400" cy="22074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000" b="1"/>
              <a:t>UN SDGs</a:t>
            </a:r>
            <a:endParaRPr sz="4000" b="1"/>
          </a:p>
          <a:p>
            <a:pPr marL="0" lvl="0" indent="0" algn="ctr" rtl="0">
              <a:spcBef>
                <a:spcPts val="0"/>
              </a:spcBef>
              <a:spcAft>
                <a:spcPts val="0"/>
              </a:spcAft>
              <a:buNone/>
            </a:pPr>
            <a:r>
              <a:rPr lang="en" sz="4000" b="1"/>
              <a:t>Sustainable Development Goals</a:t>
            </a:r>
            <a:endParaRPr sz="4000" b="1"/>
          </a:p>
        </p:txBody>
      </p:sp>
      <p:sp>
        <p:nvSpPr>
          <p:cNvPr id="971" name="Google Shape;971;p121"/>
          <p:cNvSpPr txBox="1">
            <a:spLocks noGrp="1"/>
          </p:cNvSpPr>
          <p:nvPr>
            <p:ph type="body" idx="1"/>
          </p:nvPr>
        </p:nvSpPr>
        <p:spPr>
          <a:xfrm>
            <a:off x="270925" y="2571750"/>
            <a:ext cx="8316600" cy="1905000"/>
          </a:xfrm>
          <a:prstGeom prst="rect">
            <a:avLst/>
          </a:prstGeom>
        </p:spPr>
        <p:txBody>
          <a:bodyPr spcFirstLastPara="1" wrap="square" lIns="68575" tIns="34275" rIns="68575" bIns="34275" anchor="t" anchorCtr="0">
            <a:normAutofit lnSpcReduction="20000"/>
          </a:bodyPr>
          <a:lstStyle/>
          <a:p>
            <a:pPr marL="0" lvl="0" indent="0" algn="l" rtl="0">
              <a:spcBef>
                <a:spcPts val="300"/>
              </a:spcBef>
              <a:spcAft>
                <a:spcPts val="0"/>
              </a:spcAft>
              <a:buNone/>
            </a:pPr>
            <a:r>
              <a:rPr lang="en" sz="2500" b="1"/>
              <a:t>All United Nations Member States agreed in 2015 to a shared plan for peace and prosperity for people and the planet, now and into the future.</a:t>
            </a:r>
            <a:endParaRPr sz="2500" b="1"/>
          </a:p>
          <a:p>
            <a:pPr marL="0" lvl="0" indent="0" algn="l" rtl="0">
              <a:spcBef>
                <a:spcPts val="500"/>
              </a:spcBef>
              <a:spcAft>
                <a:spcPts val="0"/>
              </a:spcAft>
              <a:buNone/>
            </a:pPr>
            <a:endParaRPr sz="2500" b="1"/>
          </a:p>
          <a:p>
            <a:pPr marL="0" lvl="0" indent="0" algn="l" rtl="0">
              <a:spcBef>
                <a:spcPts val="500"/>
              </a:spcBef>
              <a:spcAft>
                <a:spcPts val="500"/>
              </a:spcAft>
              <a:buNone/>
            </a:pPr>
            <a:r>
              <a:rPr lang="en" sz="2000"/>
              <a:t>Which UN SDG will your business contribute towards?</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975"/>
        <p:cNvGrpSpPr/>
        <p:nvPr/>
      </p:nvGrpSpPr>
      <p:grpSpPr>
        <a:xfrm>
          <a:off x="0" y="0"/>
          <a:ext cx="0" cy="0"/>
          <a:chOff x="0" y="0"/>
          <a:chExt cx="0" cy="0"/>
        </a:xfrm>
      </p:grpSpPr>
      <p:pic>
        <p:nvPicPr>
          <p:cNvPr id="976" name="Google Shape;976;p122"/>
          <p:cNvPicPr preferRelativeResize="0"/>
          <p:nvPr/>
        </p:nvPicPr>
        <p:blipFill rotWithShape="1">
          <a:blip r:embed="rId3">
            <a:alphaModFix/>
          </a:blip>
          <a:srcRect l="159"/>
          <a:stretch/>
        </p:blipFill>
        <p:spPr>
          <a:xfrm>
            <a:off x="7225" y="276525"/>
            <a:ext cx="9144001" cy="459770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980"/>
        <p:cNvGrpSpPr/>
        <p:nvPr/>
      </p:nvGrpSpPr>
      <p:grpSpPr>
        <a:xfrm>
          <a:off x="0" y="0"/>
          <a:ext cx="0" cy="0"/>
          <a:chOff x="0" y="0"/>
          <a:chExt cx="0" cy="0"/>
        </a:xfrm>
      </p:grpSpPr>
      <p:pic>
        <p:nvPicPr>
          <p:cNvPr id="981" name="Google Shape;981;p123"/>
          <p:cNvPicPr preferRelativeResize="0"/>
          <p:nvPr/>
        </p:nvPicPr>
        <p:blipFill>
          <a:blip r:embed="rId3">
            <a:alphaModFix/>
          </a:blip>
          <a:stretch>
            <a:fillRect/>
          </a:stretch>
        </p:blipFill>
        <p:spPr>
          <a:xfrm>
            <a:off x="0" y="762000"/>
            <a:ext cx="9144001" cy="358182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985"/>
        <p:cNvGrpSpPr/>
        <p:nvPr/>
      </p:nvGrpSpPr>
      <p:grpSpPr>
        <a:xfrm>
          <a:off x="0" y="0"/>
          <a:ext cx="0" cy="0"/>
          <a:chOff x="0" y="0"/>
          <a:chExt cx="0" cy="0"/>
        </a:xfrm>
      </p:grpSpPr>
      <p:pic>
        <p:nvPicPr>
          <p:cNvPr id="986" name="Google Shape;986;p124"/>
          <p:cNvPicPr preferRelativeResize="0"/>
          <p:nvPr/>
        </p:nvPicPr>
        <p:blipFill>
          <a:blip r:embed="rId3">
            <a:alphaModFix amt="40000"/>
          </a:blip>
          <a:stretch>
            <a:fillRect/>
          </a:stretch>
        </p:blipFill>
        <p:spPr>
          <a:xfrm flipH="1">
            <a:off x="0" y="424546"/>
            <a:ext cx="9143999" cy="4414958"/>
          </a:xfrm>
          <a:prstGeom prst="rect">
            <a:avLst/>
          </a:prstGeom>
          <a:noFill/>
          <a:ln>
            <a:noFill/>
          </a:ln>
        </p:spPr>
      </p:pic>
      <p:pic>
        <p:nvPicPr>
          <p:cNvPr id="987" name="Google Shape;987;p124"/>
          <p:cNvPicPr preferRelativeResize="0"/>
          <p:nvPr/>
        </p:nvPicPr>
        <p:blipFill>
          <a:blip r:embed="rId4">
            <a:alphaModFix/>
          </a:blip>
          <a:stretch>
            <a:fillRect/>
          </a:stretch>
        </p:blipFill>
        <p:spPr>
          <a:xfrm>
            <a:off x="4695250" y="3705826"/>
            <a:ext cx="4077102" cy="1765800"/>
          </a:xfrm>
          <a:prstGeom prst="rect">
            <a:avLst/>
          </a:prstGeom>
          <a:noFill/>
          <a:ln>
            <a:noFill/>
          </a:ln>
        </p:spPr>
      </p:pic>
      <p:pic>
        <p:nvPicPr>
          <p:cNvPr id="988" name="Google Shape;988;p124"/>
          <p:cNvPicPr preferRelativeResize="0"/>
          <p:nvPr/>
        </p:nvPicPr>
        <p:blipFill>
          <a:blip r:embed="rId5">
            <a:alphaModFix/>
          </a:blip>
          <a:stretch>
            <a:fillRect/>
          </a:stretch>
        </p:blipFill>
        <p:spPr>
          <a:xfrm>
            <a:off x="0" y="2966650"/>
            <a:ext cx="2942800" cy="2177650"/>
          </a:xfrm>
          <a:prstGeom prst="rect">
            <a:avLst/>
          </a:prstGeom>
          <a:noFill/>
          <a:ln>
            <a:noFill/>
          </a:ln>
        </p:spPr>
      </p:pic>
      <p:pic>
        <p:nvPicPr>
          <p:cNvPr id="989" name="Google Shape;989;p124"/>
          <p:cNvPicPr preferRelativeResize="0"/>
          <p:nvPr/>
        </p:nvPicPr>
        <p:blipFill>
          <a:blip r:embed="rId6">
            <a:alphaModFix amt="50000"/>
          </a:blip>
          <a:stretch>
            <a:fillRect/>
          </a:stretch>
        </p:blipFill>
        <p:spPr>
          <a:xfrm>
            <a:off x="240550" y="457200"/>
            <a:ext cx="2856550" cy="1906750"/>
          </a:xfrm>
          <a:prstGeom prst="rect">
            <a:avLst/>
          </a:prstGeom>
          <a:noFill/>
          <a:ln>
            <a:noFill/>
          </a:ln>
        </p:spPr>
      </p:pic>
      <p:sp>
        <p:nvSpPr>
          <p:cNvPr id="990" name="Google Shape;990;p124"/>
          <p:cNvSpPr txBox="1">
            <a:spLocks noGrp="1"/>
          </p:cNvSpPr>
          <p:nvPr>
            <p:ph type="title"/>
          </p:nvPr>
        </p:nvSpPr>
        <p:spPr>
          <a:xfrm>
            <a:off x="685352" y="457200"/>
            <a:ext cx="8967600" cy="942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4800" b="1" u="sng"/>
              <a:t>Sustainable Distribution</a:t>
            </a:r>
            <a:endParaRPr sz="4800" b="1" u="sng"/>
          </a:p>
        </p:txBody>
      </p:sp>
      <p:sp>
        <p:nvSpPr>
          <p:cNvPr id="991" name="Google Shape;991;p124"/>
          <p:cNvSpPr txBox="1"/>
          <p:nvPr/>
        </p:nvSpPr>
        <p:spPr>
          <a:xfrm>
            <a:off x="3554100" y="1927500"/>
            <a:ext cx="5530200" cy="12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2"/>
                </a:solidFill>
                <a:latin typeface="Sorts Mill Goudy"/>
                <a:ea typeface="Sorts Mill Goudy"/>
                <a:cs typeface="Sorts Mill Goudy"/>
                <a:sym typeface="Sorts Mill Goudy"/>
              </a:rPr>
              <a:t>What types of distribution do you SEE?</a:t>
            </a:r>
            <a:endParaRPr sz="2400" b="1">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2400" b="1">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2400" b="1">
                <a:solidFill>
                  <a:schemeClr val="lt2"/>
                </a:solidFill>
                <a:latin typeface="Sorts Mill Goudy"/>
                <a:ea typeface="Sorts Mill Goudy"/>
                <a:cs typeface="Sorts Mill Goudy"/>
                <a:sym typeface="Sorts Mill Goudy"/>
              </a:rPr>
              <a:t>Which is most sustainable? Why?</a:t>
            </a:r>
            <a:endParaRPr sz="2400" b="1">
              <a:solidFill>
                <a:schemeClr val="lt2"/>
              </a:solidFill>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995"/>
        <p:cNvGrpSpPr/>
        <p:nvPr/>
      </p:nvGrpSpPr>
      <p:grpSpPr>
        <a:xfrm>
          <a:off x="0" y="0"/>
          <a:ext cx="0" cy="0"/>
          <a:chOff x="0" y="0"/>
          <a:chExt cx="0" cy="0"/>
        </a:xfrm>
      </p:grpSpPr>
      <p:pic>
        <p:nvPicPr>
          <p:cNvPr id="996" name="Google Shape;996;p125"/>
          <p:cNvPicPr preferRelativeResize="0"/>
          <p:nvPr/>
        </p:nvPicPr>
        <p:blipFill>
          <a:blip r:embed="rId3">
            <a:alphaModFix amt="40000"/>
          </a:blip>
          <a:stretch>
            <a:fillRect/>
          </a:stretch>
        </p:blipFill>
        <p:spPr>
          <a:xfrm flipH="1">
            <a:off x="0" y="729346"/>
            <a:ext cx="9143999" cy="4414958"/>
          </a:xfrm>
          <a:prstGeom prst="rect">
            <a:avLst/>
          </a:prstGeom>
          <a:noFill/>
          <a:ln>
            <a:noFill/>
          </a:ln>
        </p:spPr>
      </p:pic>
      <p:sp>
        <p:nvSpPr>
          <p:cNvPr id="997" name="Google Shape;997;p125"/>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800" b="1"/>
              <a:t>Sustainable Distribution</a:t>
            </a:r>
            <a:endParaRPr sz="4800" b="1"/>
          </a:p>
        </p:txBody>
      </p:sp>
      <p:sp>
        <p:nvSpPr>
          <p:cNvPr id="998" name="Google Shape;998;p125"/>
          <p:cNvSpPr txBox="1">
            <a:spLocks noGrp="1"/>
          </p:cNvSpPr>
          <p:nvPr>
            <p:ph type="body" idx="1"/>
          </p:nvPr>
        </p:nvSpPr>
        <p:spPr>
          <a:xfrm>
            <a:off x="355750" y="1700900"/>
            <a:ext cx="5213400" cy="3138900"/>
          </a:xfrm>
          <a:prstGeom prst="rect">
            <a:avLst/>
          </a:prstGeom>
        </p:spPr>
        <p:txBody>
          <a:bodyPr spcFirstLastPara="1" wrap="square" lIns="68575" tIns="34275" rIns="68575" bIns="34275" anchor="t" anchorCtr="0">
            <a:noAutofit/>
          </a:bodyPr>
          <a:lstStyle/>
          <a:p>
            <a:pPr marL="457200" lvl="0" indent="-304800" algn="l" rtl="0">
              <a:spcBef>
                <a:spcPts val="300"/>
              </a:spcBef>
              <a:spcAft>
                <a:spcPts val="0"/>
              </a:spcAft>
              <a:buSzPts val="1200"/>
              <a:buChar char="◈"/>
            </a:pPr>
            <a:r>
              <a:rPr lang="en" sz="2000"/>
              <a:t>Distribution via </a:t>
            </a:r>
            <a:r>
              <a:rPr lang="en" sz="2000" u="sng"/>
              <a:t>Shipping</a:t>
            </a:r>
            <a:endParaRPr sz="2000" u="sng"/>
          </a:p>
          <a:p>
            <a:pPr marL="914400" lvl="1" indent="-304800" algn="l" rtl="0">
              <a:spcBef>
                <a:spcPts val="0"/>
              </a:spcBef>
              <a:spcAft>
                <a:spcPts val="0"/>
              </a:spcAft>
              <a:buSzPts val="1200"/>
              <a:buChar char="🞚"/>
            </a:pPr>
            <a:r>
              <a:rPr lang="en" sz="2000"/>
              <a:t>Pros: </a:t>
            </a:r>
            <a:r>
              <a:rPr lang="en" sz="2000" u="sng"/>
              <a:t>Cheapest cost</a:t>
            </a:r>
            <a:r>
              <a:rPr lang="en" sz="2000"/>
              <a:t>, rent a small amount of space on a huge cargo ship.</a:t>
            </a:r>
            <a:endParaRPr sz="2000"/>
          </a:p>
          <a:p>
            <a:pPr marL="914400" lvl="1" indent="-304800" algn="l" rtl="0">
              <a:spcBef>
                <a:spcPts val="0"/>
              </a:spcBef>
              <a:spcAft>
                <a:spcPts val="0"/>
              </a:spcAft>
              <a:buSzPts val="1200"/>
              <a:buChar char="🞚"/>
            </a:pPr>
            <a:r>
              <a:rPr lang="en" sz="2000"/>
              <a:t>Cons: </a:t>
            </a:r>
            <a:r>
              <a:rPr lang="en" sz="2000" u="sng"/>
              <a:t>Fossil fuels</a:t>
            </a:r>
            <a:r>
              <a:rPr lang="en" sz="2000"/>
              <a:t> &amp; </a:t>
            </a:r>
            <a:r>
              <a:rPr lang="en" sz="2000" u="sng"/>
              <a:t>Transit tariffs</a:t>
            </a:r>
            <a:r>
              <a:rPr lang="en" sz="2000"/>
              <a:t> in canals.</a:t>
            </a:r>
            <a:endParaRPr sz="2000"/>
          </a:p>
          <a:p>
            <a:pPr marL="457200" lvl="0" indent="-304800" algn="l" rtl="0">
              <a:spcBef>
                <a:spcPts val="0"/>
              </a:spcBef>
              <a:spcAft>
                <a:spcPts val="0"/>
              </a:spcAft>
              <a:buSzPts val="1200"/>
              <a:buChar char="◈"/>
            </a:pPr>
            <a:r>
              <a:rPr lang="en" sz="2000"/>
              <a:t>Distribution via </a:t>
            </a:r>
            <a:r>
              <a:rPr lang="en" sz="2000" u="sng"/>
              <a:t>Air</a:t>
            </a:r>
            <a:endParaRPr sz="2000" u="sng"/>
          </a:p>
          <a:p>
            <a:pPr marL="914400" lvl="1" indent="-304800" algn="l" rtl="0">
              <a:lnSpc>
                <a:spcPct val="100000"/>
              </a:lnSpc>
              <a:spcBef>
                <a:spcPts val="0"/>
              </a:spcBef>
              <a:spcAft>
                <a:spcPts val="0"/>
              </a:spcAft>
              <a:buSzPts val="1200"/>
              <a:buChar char="🞚"/>
            </a:pPr>
            <a:r>
              <a:rPr lang="en" sz="2000"/>
              <a:t>Pros: </a:t>
            </a:r>
            <a:r>
              <a:rPr lang="en" sz="2000" u="sng"/>
              <a:t>Fastest</a:t>
            </a:r>
            <a:r>
              <a:rPr lang="en" sz="2000"/>
              <a:t> option, </a:t>
            </a:r>
            <a:r>
              <a:rPr lang="en" sz="2000" u="sng"/>
              <a:t>luxury customers</a:t>
            </a:r>
            <a:r>
              <a:rPr lang="en" sz="2000"/>
              <a:t> or </a:t>
            </a:r>
            <a:r>
              <a:rPr lang="en" sz="2000" u="sng"/>
              <a:t>emergency aid</a:t>
            </a:r>
            <a:endParaRPr sz="2000" u="sng"/>
          </a:p>
          <a:p>
            <a:pPr marL="914400" lvl="1" indent="-304800" algn="l" rtl="0">
              <a:lnSpc>
                <a:spcPct val="100000"/>
              </a:lnSpc>
              <a:spcBef>
                <a:spcPts val="0"/>
              </a:spcBef>
              <a:spcAft>
                <a:spcPts val="0"/>
              </a:spcAft>
              <a:buSzPts val="1200"/>
              <a:buChar char="🞚"/>
            </a:pPr>
            <a:r>
              <a:rPr lang="en" sz="2000"/>
              <a:t>Cons: </a:t>
            </a:r>
            <a:r>
              <a:rPr lang="en" sz="2000" u="sng"/>
              <a:t>Most expensive</a:t>
            </a:r>
            <a:r>
              <a:rPr lang="en" sz="2000"/>
              <a:t>, </a:t>
            </a:r>
            <a:r>
              <a:rPr lang="en" sz="2000" u="sng"/>
              <a:t>most damaging to environment</a:t>
            </a:r>
            <a:endParaRPr sz="2000" u="sng"/>
          </a:p>
        </p:txBody>
      </p:sp>
      <p:pic>
        <p:nvPicPr>
          <p:cNvPr id="999" name="Google Shape;999;p125"/>
          <p:cNvPicPr preferRelativeResize="0"/>
          <p:nvPr/>
        </p:nvPicPr>
        <p:blipFill>
          <a:blip r:embed="rId4">
            <a:alphaModFix/>
          </a:blip>
          <a:stretch>
            <a:fillRect/>
          </a:stretch>
        </p:blipFill>
        <p:spPr>
          <a:xfrm>
            <a:off x="5457250" y="3705826"/>
            <a:ext cx="4077102" cy="176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003"/>
        <p:cNvGrpSpPr/>
        <p:nvPr/>
      </p:nvGrpSpPr>
      <p:grpSpPr>
        <a:xfrm>
          <a:off x="0" y="0"/>
          <a:ext cx="0" cy="0"/>
          <a:chOff x="0" y="0"/>
          <a:chExt cx="0" cy="0"/>
        </a:xfrm>
      </p:grpSpPr>
      <p:sp>
        <p:nvSpPr>
          <p:cNvPr id="1004" name="Google Shape;1004;p126"/>
          <p:cNvSpPr txBox="1">
            <a:spLocks noGrp="1"/>
          </p:cNvSpPr>
          <p:nvPr>
            <p:ph type="title"/>
          </p:nvPr>
        </p:nvSpPr>
        <p:spPr>
          <a:xfrm>
            <a:off x="685348" y="457200"/>
            <a:ext cx="3886800" cy="9429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800" b="1"/>
              <a:t>Sustainable Distribution</a:t>
            </a:r>
            <a:endParaRPr sz="4800" b="1"/>
          </a:p>
        </p:txBody>
      </p:sp>
      <p:sp>
        <p:nvSpPr>
          <p:cNvPr id="1005" name="Google Shape;1005;p126"/>
          <p:cNvSpPr txBox="1">
            <a:spLocks noGrp="1"/>
          </p:cNvSpPr>
          <p:nvPr>
            <p:ph type="body" idx="1"/>
          </p:nvPr>
        </p:nvSpPr>
        <p:spPr>
          <a:xfrm>
            <a:off x="355750" y="1700900"/>
            <a:ext cx="4746000" cy="3138900"/>
          </a:xfrm>
          <a:prstGeom prst="rect">
            <a:avLst/>
          </a:prstGeom>
        </p:spPr>
        <p:txBody>
          <a:bodyPr spcFirstLastPara="1" wrap="square" lIns="68575" tIns="34275" rIns="68575" bIns="34275" anchor="t" anchorCtr="0">
            <a:noAutofit/>
          </a:bodyPr>
          <a:lstStyle/>
          <a:p>
            <a:pPr marL="457200" lvl="0" indent="-304800" algn="l" rtl="0">
              <a:spcBef>
                <a:spcPts val="300"/>
              </a:spcBef>
              <a:spcAft>
                <a:spcPts val="0"/>
              </a:spcAft>
              <a:buSzPts val="1200"/>
              <a:buChar char="◈"/>
            </a:pPr>
            <a:r>
              <a:rPr lang="en" sz="2000"/>
              <a:t>Distribution via </a:t>
            </a:r>
            <a:r>
              <a:rPr lang="en" sz="2000" u="sng"/>
              <a:t>Rail</a:t>
            </a:r>
            <a:endParaRPr sz="2000" u="sng"/>
          </a:p>
          <a:p>
            <a:pPr marL="914400" lvl="1" indent="-304800" algn="l" rtl="0">
              <a:spcBef>
                <a:spcPts val="0"/>
              </a:spcBef>
              <a:spcAft>
                <a:spcPts val="0"/>
              </a:spcAft>
              <a:buSzPts val="1200"/>
              <a:buChar char="🞚"/>
            </a:pPr>
            <a:r>
              <a:rPr lang="en" sz="2000"/>
              <a:t>Pros: New bullet trains or cargo-rails use </a:t>
            </a:r>
            <a:r>
              <a:rPr lang="en" sz="2000" u="sng"/>
              <a:t>smallest amount of fossil fuels, very fast</a:t>
            </a:r>
            <a:r>
              <a:rPr lang="en" sz="2000"/>
              <a:t>. </a:t>
            </a:r>
            <a:endParaRPr sz="2000"/>
          </a:p>
          <a:p>
            <a:pPr marL="914400" lvl="1" indent="-304800" algn="l" rtl="0">
              <a:spcBef>
                <a:spcPts val="0"/>
              </a:spcBef>
              <a:spcAft>
                <a:spcPts val="0"/>
              </a:spcAft>
              <a:buSzPts val="1200"/>
              <a:buChar char="🞚"/>
            </a:pPr>
            <a:r>
              <a:rPr lang="en" sz="2000"/>
              <a:t>Cons: restrict to same continent</a:t>
            </a:r>
            <a:endParaRPr sz="2000"/>
          </a:p>
          <a:p>
            <a:pPr marL="457200" lvl="0" indent="-304800" algn="l" rtl="0">
              <a:spcBef>
                <a:spcPts val="0"/>
              </a:spcBef>
              <a:spcAft>
                <a:spcPts val="0"/>
              </a:spcAft>
              <a:buSzPts val="1200"/>
              <a:buChar char="◈"/>
            </a:pPr>
            <a:r>
              <a:rPr lang="en" sz="2000"/>
              <a:t>Distribution via </a:t>
            </a:r>
            <a:r>
              <a:rPr lang="en" sz="2000" u="sng"/>
              <a:t>Car/Motorbike</a:t>
            </a:r>
            <a:endParaRPr sz="2000" u="sng"/>
          </a:p>
          <a:p>
            <a:pPr marL="914400" lvl="1" indent="-304800" algn="l" rtl="0">
              <a:lnSpc>
                <a:spcPct val="100000"/>
              </a:lnSpc>
              <a:spcBef>
                <a:spcPts val="0"/>
              </a:spcBef>
              <a:spcAft>
                <a:spcPts val="0"/>
              </a:spcAft>
              <a:buSzPts val="1200"/>
              <a:buChar char="🞚"/>
            </a:pPr>
            <a:r>
              <a:rPr lang="en" sz="2000"/>
              <a:t>Pros: </a:t>
            </a:r>
            <a:r>
              <a:rPr lang="en" sz="2000" u="sng"/>
              <a:t>Motorbikes helpful to rural places</a:t>
            </a:r>
            <a:r>
              <a:rPr lang="en" sz="2000"/>
              <a:t>. Low/No emission (electric)</a:t>
            </a:r>
            <a:endParaRPr sz="2000"/>
          </a:p>
          <a:p>
            <a:pPr marL="914400" lvl="1" indent="-304800" algn="l" rtl="0">
              <a:lnSpc>
                <a:spcPct val="100000"/>
              </a:lnSpc>
              <a:spcBef>
                <a:spcPts val="0"/>
              </a:spcBef>
              <a:spcAft>
                <a:spcPts val="0"/>
              </a:spcAft>
              <a:buSzPts val="1200"/>
              <a:buChar char="🞚"/>
            </a:pPr>
            <a:r>
              <a:rPr lang="en" sz="2000"/>
              <a:t>Cons: Can’t be used long distance, fossil fuel use high (old)</a:t>
            </a:r>
            <a:endParaRPr sz="2000"/>
          </a:p>
        </p:txBody>
      </p:sp>
      <p:pic>
        <p:nvPicPr>
          <p:cNvPr id="1006" name="Google Shape;1006;p126"/>
          <p:cNvPicPr preferRelativeResize="0"/>
          <p:nvPr/>
        </p:nvPicPr>
        <p:blipFill>
          <a:blip r:embed="rId3">
            <a:alphaModFix/>
          </a:blip>
          <a:stretch>
            <a:fillRect/>
          </a:stretch>
        </p:blipFill>
        <p:spPr>
          <a:xfrm>
            <a:off x="4854750" y="2305200"/>
            <a:ext cx="3835550" cy="2838307"/>
          </a:xfrm>
          <a:prstGeom prst="rect">
            <a:avLst/>
          </a:prstGeom>
          <a:noFill/>
          <a:ln>
            <a:noFill/>
          </a:ln>
        </p:spPr>
      </p:pic>
      <p:pic>
        <p:nvPicPr>
          <p:cNvPr id="1007" name="Google Shape;1007;p126"/>
          <p:cNvPicPr preferRelativeResize="0"/>
          <p:nvPr/>
        </p:nvPicPr>
        <p:blipFill>
          <a:blip r:embed="rId4">
            <a:alphaModFix amt="50000"/>
          </a:blip>
          <a:stretch>
            <a:fillRect/>
          </a:stretch>
        </p:blipFill>
        <p:spPr>
          <a:xfrm>
            <a:off x="5344250" y="398450"/>
            <a:ext cx="2856550" cy="1906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1011"/>
        <p:cNvGrpSpPr/>
        <p:nvPr/>
      </p:nvGrpSpPr>
      <p:grpSpPr>
        <a:xfrm>
          <a:off x="0" y="0"/>
          <a:ext cx="0" cy="0"/>
          <a:chOff x="0" y="0"/>
          <a:chExt cx="0" cy="0"/>
        </a:xfrm>
      </p:grpSpPr>
      <p:sp>
        <p:nvSpPr>
          <p:cNvPr id="1012" name="Google Shape;1012;p127"/>
          <p:cNvSpPr txBox="1"/>
          <p:nvPr/>
        </p:nvSpPr>
        <p:spPr>
          <a:xfrm>
            <a:off x="680350" y="507175"/>
            <a:ext cx="7199400" cy="36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900">
                <a:solidFill>
                  <a:schemeClr val="lt2"/>
                </a:solidFill>
                <a:latin typeface="Sorts Mill Goudy"/>
                <a:ea typeface="Sorts Mill Goudy"/>
                <a:cs typeface="Sorts Mill Goudy"/>
                <a:sym typeface="Sorts Mill Goudy"/>
              </a:rPr>
              <a:t>BELLRINGER:</a:t>
            </a:r>
            <a:br>
              <a:rPr lang="en" sz="4900">
                <a:solidFill>
                  <a:schemeClr val="lt2"/>
                </a:solidFill>
                <a:latin typeface="Sorts Mill Goudy"/>
                <a:ea typeface="Sorts Mill Goudy"/>
                <a:cs typeface="Sorts Mill Goudy"/>
                <a:sym typeface="Sorts Mill Goudy"/>
              </a:rPr>
            </a:br>
            <a:r>
              <a:rPr lang="en" sz="4900">
                <a:solidFill>
                  <a:schemeClr val="lt2"/>
                </a:solidFill>
                <a:latin typeface="Sorts Mill Goudy"/>
                <a:ea typeface="Sorts Mill Goudy"/>
                <a:cs typeface="Sorts Mill Goudy"/>
                <a:sym typeface="Sorts Mill Goudy"/>
              </a:rPr>
              <a:t>What is going on in our world? </a:t>
            </a:r>
            <a:endParaRPr sz="49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49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4900">
                <a:solidFill>
                  <a:schemeClr val="lt2"/>
                </a:solidFill>
                <a:latin typeface="Sorts Mill Goudy"/>
                <a:ea typeface="Sorts Mill Goudy"/>
                <a:cs typeface="Sorts Mill Goudy"/>
                <a:sym typeface="Sorts Mill Goudy"/>
              </a:rPr>
              <a:t>What news have you heard about recently?</a:t>
            </a:r>
            <a:endParaRPr sz="4900">
              <a:solidFill>
                <a:schemeClr val="lt2"/>
              </a:solidFill>
              <a:latin typeface="Sorts Mill Goudy"/>
              <a:ea typeface="Sorts Mill Goudy"/>
              <a:cs typeface="Sorts Mill Goudy"/>
              <a:sym typeface="Sorts Mill Goudy"/>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1016"/>
        <p:cNvGrpSpPr/>
        <p:nvPr/>
      </p:nvGrpSpPr>
      <p:grpSpPr>
        <a:xfrm>
          <a:off x="0" y="0"/>
          <a:ext cx="0" cy="0"/>
          <a:chOff x="0" y="0"/>
          <a:chExt cx="0" cy="0"/>
        </a:xfrm>
      </p:grpSpPr>
      <p:graphicFrame>
        <p:nvGraphicFramePr>
          <p:cNvPr id="1017" name="Google Shape;1017;p128"/>
          <p:cNvGraphicFramePr/>
          <p:nvPr/>
        </p:nvGraphicFramePr>
        <p:xfrm>
          <a:off x="125250" y="379175"/>
          <a:ext cx="3000000" cy="3000000"/>
        </p:xfrm>
        <a:graphic>
          <a:graphicData uri="http://schemas.openxmlformats.org/drawingml/2006/table">
            <a:tbl>
              <a:tblPr>
                <a:noFill/>
                <a:tableStyleId>{DA6044C8-6AF9-4656-932B-F92C602FFF82}</a:tableStyleId>
              </a:tblPr>
              <a:tblGrid>
                <a:gridCol w="919375">
                  <a:extLst>
                    <a:ext uri="{9D8B030D-6E8A-4147-A177-3AD203B41FA5}">
                      <a16:colId xmlns:a16="http://schemas.microsoft.com/office/drawing/2014/main" val="20000"/>
                    </a:ext>
                  </a:extLst>
                </a:gridCol>
                <a:gridCol w="919375">
                  <a:extLst>
                    <a:ext uri="{9D8B030D-6E8A-4147-A177-3AD203B41FA5}">
                      <a16:colId xmlns:a16="http://schemas.microsoft.com/office/drawing/2014/main" val="20001"/>
                    </a:ext>
                  </a:extLst>
                </a:gridCol>
                <a:gridCol w="919375">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839425">
                  <a:extLst>
                    <a:ext uri="{9D8B030D-6E8A-4147-A177-3AD203B41FA5}">
                      <a16:colId xmlns:a16="http://schemas.microsoft.com/office/drawing/2014/main" val="20004"/>
                    </a:ext>
                  </a:extLst>
                </a:gridCol>
                <a:gridCol w="466350">
                  <a:extLst>
                    <a:ext uri="{9D8B030D-6E8A-4147-A177-3AD203B41FA5}">
                      <a16:colId xmlns:a16="http://schemas.microsoft.com/office/drawing/2014/main" val="20005"/>
                    </a:ext>
                  </a:extLst>
                </a:gridCol>
                <a:gridCol w="559625">
                  <a:extLst>
                    <a:ext uri="{9D8B030D-6E8A-4147-A177-3AD203B41FA5}">
                      <a16:colId xmlns:a16="http://schemas.microsoft.com/office/drawing/2014/main" val="20006"/>
                    </a:ext>
                  </a:extLst>
                </a:gridCol>
                <a:gridCol w="1025975">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gridCol w="826100">
                  <a:extLst>
                    <a:ext uri="{9D8B030D-6E8A-4147-A177-3AD203B41FA5}">
                      <a16:colId xmlns:a16="http://schemas.microsoft.com/office/drawing/2014/main" val="20009"/>
                    </a:ext>
                  </a:extLst>
                </a:gridCol>
                <a:gridCol w="826100">
                  <a:extLst>
                    <a:ext uri="{9D8B030D-6E8A-4147-A177-3AD203B41FA5}">
                      <a16:colId xmlns:a16="http://schemas.microsoft.com/office/drawing/2014/main" val="20010"/>
                    </a:ext>
                  </a:extLst>
                </a:gridCol>
                <a:gridCol w="826100">
                  <a:extLst>
                    <a:ext uri="{9D8B030D-6E8A-4147-A177-3AD203B41FA5}">
                      <a16:colId xmlns:a16="http://schemas.microsoft.com/office/drawing/2014/main" val="20011"/>
                    </a:ext>
                  </a:extLst>
                </a:gridCol>
              </a:tblGrid>
              <a:tr h="279400">
                <a:tc gridSpan="12">
                  <a:txBody>
                    <a:bodyPr/>
                    <a:lstStyle/>
                    <a:p>
                      <a:pPr marL="0" lvl="0" indent="0" algn="l" rtl="0">
                        <a:spcBef>
                          <a:spcPts val="0"/>
                        </a:spcBef>
                        <a:spcAft>
                          <a:spcPts val="0"/>
                        </a:spcAft>
                        <a:buNone/>
                      </a:pPr>
                      <a:r>
                        <a:rPr lang="en" sz="2200">
                          <a:latin typeface="Times New Roman"/>
                          <a:ea typeface="Times New Roman"/>
                          <a:cs typeface="Times New Roman"/>
                          <a:sym typeface="Times New Roman"/>
                        </a:rPr>
                        <a:t>What does it mean for a business to have sustainable waste disposal? How will your business adapt to have sustainable waste disposal? What are the advantages and disadvantages?</a:t>
                      </a:r>
                      <a:endParaRPr sz="2200">
                        <a:latin typeface="Times New Roman"/>
                        <a:ea typeface="Times New Roman"/>
                        <a:cs typeface="Times New Roman"/>
                        <a:sym typeface="Times New Roman"/>
                      </a:endParaRPr>
                    </a:p>
                  </a:txBody>
                  <a:tcPr marL="63500" marR="63500" marT="63500" marB="6350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9400">
                <a:tc gridSpan="12">
                  <a:txBody>
                    <a:bodyPr/>
                    <a:lstStyle/>
                    <a:p>
                      <a:pPr marL="0" lvl="0" indent="0" algn="l" rtl="0">
                        <a:spcBef>
                          <a:spcPts val="0"/>
                        </a:spcBef>
                        <a:spcAft>
                          <a:spcPts val="0"/>
                        </a:spcAft>
                        <a:buNone/>
                      </a:pPr>
                      <a:r>
                        <a:rPr lang="en" sz="2200">
                          <a:latin typeface="Times New Roman"/>
                          <a:ea typeface="Times New Roman"/>
                          <a:cs typeface="Times New Roman"/>
                          <a:sym typeface="Times New Roman"/>
                        </a:rPr>
                        <a:t>What does it mean for a business to have sustainable recyclable materials? How will your business adapt to have recyclable materials? What are the advantages and disadvantages?</a:t>
                      </a:r>
                      <a:endParaRPr sz="2200">
                        <a:latin typeface="Times New Roman"/>
                        <a:ea typeface="Times New Roman"/>
                        <a:cs typeface="Times New Roman"/>
                        <a:sym typeface="Times New Roman"/>
                      </a:endParaRPr>
                    </a:p>
                  </a:txBody>
                  <a:tcPr marL="63500" marR="63500" marT="63500" marB="6350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79400">
                <a:tc gridSpan="12">
                  <a:txBody>
                    <a:bodyPr/>
                    <a:lstStyle/>
                    <a:p>
                      <a:pPr marL="0" lvl="0" indent="0" algn="l" rtl="0">
                        <a:spcBef>
                          <a:spcPts val="0"/>
                        </a:spcBef>
                        <a:spcAft>
                          <a:spcPts val="0"/>
                        </a:spcAft>
                        <a:buNone/>
                      </a:pPr>
                      <a:r>
                        <a:rPr lang="en" sz="2200">
                          <a:latin typeface="Times New Roman"/>
                          <a:ea typeface="Times New Roman"/>
                          <a:cs typeface="Times New Roman"/>
                          <a:sym typeface="Times New Roman"/>
                        </a:rPr>
                        <a:t>What does it mean for a business to minimize pollution? How will your business adapt to minimize pollution? What are the advantages and disadvantages?</a:t>
                      </a:r>
                      <a:endParaRPr sz="2200">
                        <a:latin typeface="Times New Roman"/>
                        <a:ea typeface="Times New Roman"/>
                        <a:cs typeface="Times New Roman"/>
                        <a:sym typeface="Times New Roman"/>
                      </a:endParaRPr>
                    </a:p>
                  </a:txBody>
                  <a:tcPr marL="63500" marR="63500" marT="63500" marB="6350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9400">
                <a:tc gridSpan="12">
                  <a:txBody>
                    <a:bodyPr/>
                    <a:lstStyle/>
                    <a:p>
                      <a:pPr marL="0" lvl="0" indent="0" algn="l" rtl="0">
                        <a:spcBef>
                          <a:spcPts val="0"/>
                        </a:spcBef>
                        <a:spcAft>
                          <a:spcPts val="0"/>
                        </a:spcAft>
                        <a:buNone/>
                      </a:pPr>
                      <a:r>
                        <a:rPr lang="en" sz="2200">
                          <a:latin typeface="Times New Roman"/>
                          <a:ea typeface="Times New Roman"/>
                          <a:cs typeface="Times New Roman"/>
                          <a:sym typeface="Times New Roman"/>
                        </a:rPr>
                        <a:t>What is the purpose of the United Nations Sustainable Development Goals (UNSDG)? Which UNSDG will your business contribute towards? What are the advantages and disadvantages?</a:t>
                      </a:r>
                      <a:endParaRPr sz="2200">
                        <a:latin typeface="Times New Roman"/>
                        <a:ea typeface="Times New Roman"/>
                        <a:cs typeface="Times New Roman"/>
                        <a:sym typeface="Times New Roman"/>
                      </a:endParaRPr>
                    </a:p>
                  </a:txBody>
                  <a:tcPr marL="63500" marR="63500" marT="63500" marB="6350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1021"/>
        <p:cNvGrpSpPr/>
        <p:nvPr/>
      </p:nvGrpSpPr>
      <p:grpSpPr>
        <a:xfrm>
          <a:off x="0" y="0"/>
          <a:ext cx="0" cy="0"/>
          <a:chOff x="0" y="0"/>
          <a:chExt cx="0" cy="0"/>
        </a:xfrm>
      </p:grpSpPr>
      <p:sp>
        <p:nvSpPr>
          <p:cNvPr id="1022" name="Google Shape;1022;p129"/>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Reflection</a:t>
            </a:r>
            <a:endParaRPr sz="1100"/>
          </a:p>
        </p:txBody>
      </p:sp>
      <p:pic>
        <p:nvPicPr>
          <p:cNvPr id="1023" name="Google Shape;1023;p12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024" name="Google Shape;1024;p129"/>
          <p:cNvSpPr txBox="1"/>
          <p:nvPr/>
        </p:nvSpPr>
        <p:spPr>
          <a:xfrm>
            <a:off x="4709700" y="809800"/>
            <a:ext cx="4379100" cy="3994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u="sng">
                <a:solidFill>
                  <a:srgbClr val="FFFF00"/>
                </a:solidFill>
                <a:latin typeface="Sorts Mill Goudy"/>
                <a:ea typeface="Sorts Mill Goudy"/>
                <a:cs typeface="Sorts Mill Goudy"/>
                <a:sym typeface="Sorts Mill Goudy"/>
              </a:rPr>
              <a:t>Today’s Expectations:</a:t>
            </a:r>
            <a:endParaRPr sz="1700" b="1" u="sng">
              <a:solidFill>
                <a:srgbClr val="FFFF00"/>
              </a:solidFill>
              <a:latin typeface="Sorts Mill Goudy"/>
              <a:ea typeface="Sorts Mill Goudy"/>
              <a:cs typeface="Sorts Mill Goudy"/>
              <a:sym typeface="Sorts Mill Goudy"/>
            </a:endParaRPr>
          </a:p>
          <a:p>
            <a:pPr marL="0" marR="0" lvl="0" indent="0" algn="l" rtl="0">
              <a:spcBef>
                <a:spcPts val="0"/>
              </a:spcBef>
              <a:spcAft>
                <a:spcPts val="0"/>
              </a:spcAft>
              <a:buNone/>
            </a:pPr>
            <a:endParaRPr sz="1700" b="1" u="sng">
              <a:solidFill>
                <a:srgbClr val="FFFF00"/>
              </a:solidFill>
              <a:latin typeface="Sorts Mill Goudy"/>
              <a:ea typeface="Sorts Mill Goudy"/>
              <a:cs typeface="Sorts Mill Goudy"/>
              <a:sym typeface="Sorts Mill Goudy"/>
            </a:endParaRPr>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If you have not presented yet, please go to the breakout room with Ms. Smith.</a:t>
            </a:r>
            <a:endParaRPr sz="1700" b="1">
              <a:solidFill>
                <a:srgbClr val="FFFF00"/>
              </a:solidFill>
              <a:latin typeface="Sorts Mill Goudy"/>
              <a:ea typeface="Sorts Mill Goudy"/>
              <a:cs typeface="Sorts Mill Goudy"/>
              <a:sym typeface="Sorts Mill Goudy"/>
            </a:endParaRPr>
          </a:p>
          <a:p>
            <a:pPr marL="342900" marR="0" lvl="0" indent="0" algn="l" rtl="0">
              <a:spcBef>
                <a:spcPts val="0"/>
              </a:spcBef>
              <a:spcAft>
                <a:spcPts val="0"/>
              </a:spcAft>
              <a:buNone/>
            </a:pPr>
            <a:endParaRPr sz="1700" b="1">
              <a:solidFill>
                <a:srgbClr val="FFFF00"/>
              </a:solidFill>
              <a:latin typeface="Sorts Mill Goudy"/>
              <a:ea typeface="Sorts Mill Goudy"/>
              <a:cs typeface="Sorts Mill Goudy"/>
              <a:sym typeface="Sorts Mill Goudy"/>
            </a:endParaRPr>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If you have not responded to Mr. Larson’s feedback on Toddle, please do that now.</a:t>
            </a:r>
            <a:endParaRPr sz="1700" b="1">
              <a:solidFill>
                <a:srgbClr val="FFFF00"/>
              </a:solidFill>
              <a:latin typeface="Sorts Mill Goudy"/>
              <a:ea typeface="Sorts Mill Goudy"/>
              <a:cs typeface="Sorts Mill Goudy"/>
              <a:sym typeface="Sorts Mill Goudy"/>
            </a:endParaRPr>
          </a:p>
          <a:p>
            <a:pPr marL="342900" marR="0" lvl="0" indent="0" algn="l" rtl="0">
              <a:spcBef>
                <a:spcPts val="0"/>
              </a:spcBef>
              <a:spcAft>
                <a:spcPts val="0"/>
              </a:spcAft>
              <a:buNone/>
            </a:pPr>
            <a:endParaRPr sz="1700" b="1">
              <a:solidFill>
                <a:srgbClr val="FFFF00"/>
              </a:solidFill>
              <a:latin typeface="Sorts Mill Goudy"/>
              <a:ea typeface="Sorts Mill Goudy"/>
              <a:cs typeface="Sorts Mill Goudy"/>
              <a:sym typeface="Sorts Mill Goudy"/>
            </a:endParaRPr>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Once you are finished responding to feedback, please complete the SEED Reflection in your Student Portfolio, the same way you have done for previous reflections.</a:t>
            </a:r>
            <a:endParaRPr sz="1700" b="1">
              <a:solidFill>
                <a:srgbClr val="FFFF00"/>
              </a:solidFill>
              <a:latin typeface="Sorts Mill Goudy"/>
              <a:ea typeface="Sorts Mill Goudy"/>
              <a:cs typeface="Sorts Mill Goudy"/>
              <a:sym typeface="Sorts Mill Goudy"/>
            </a:endParaRPr>
          </a:p>
          <a:p>
            <a:pPr marL="342900" marR="0" lvl="0" indent="0" algn="l" rtl="0">
              <a:spcBef>
                <a:spcPts val="0"/>
              </a:spcBef>
              <a:spcAft>
                <a:spcPts val="0"/>
              </a:spcAft>
              <a:buNone/>
            </a:pPr>
            <a:endParaRPr sz="1700" b="1">
              <a:solidFill>
                <a:srgbClr val="FFFF00"/>
              </a:solidFill>
              <a:latin typeface="Sorts Mill Goudy"/>
              <a:ea typeface="Sorts Mill Goudy"/>
              <a:cs typeface="Sorts Mill Goudy"/>
              <a:sym typeface="Sorts Mill Goudy"/>
            </a:endParaRPr>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Today is the last day for this unit.</a:t>
            </a:r>
            <a:endParaRPr sz="1700" b="1">
              <a:solidFill>
                <a:srgbClr val="FFFF00"/>
              </a:solidFill>
              <a:latin typeface="Sorts Mill Goudy"/>
              <a:ea typeface="Sorts Mill Goudy"/>
              <a:cs typeface="Sorts Mill Goudy"/>
              <a:sym typeface="Sorts Mill Goudy"/>
            </a:endParaRPr>
          </a:p>
        </p:txBody>
      </p:sp>
      <p:pic>
        <p:nvPicPr>
          <p:cNvPr id="1025" name="Google Shape;1025;p129"/>
          <p:cNvPicPr preferRelativeResize="0"/>
          <p:nvPr/>
        </p:nvPicPr>
        <p:blipFill rotWithShape="1">
          <a:blip r:embed="rId4">
            <a:alphaModFix/>
          </a:blip>
          <a:srcRect l="3220" r="37478"/>
          <a:stretch/>
        </p:blipFill>
        <p:spPr>
          <a:xfrm>
            <a:off x="138125" y="766875"/>
            <a:ext cx="4539100" cy="425462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1029"/>
        <p:cNvGrpSpPr/>
        <p:nvPr/>
      </p:nvGrpSpPr>
      <p:grpSpPr>
        <a:xfrm>
          <a:off x="0" y="0"/>
          <a:ext cx="0" cy="0"/>
          <a:chOff x="0" y="0"/>
          <a:chExt cx="0" cy="0"/>
        </a:xfrm>
      </p:grpSpPr>
      <p:pic>
        <p:nvPicPr>
          <p:cNvPr id="1030" name="Google Shape;1030;p130"/>
          <p:cNvPicPr preferRelativeResize="0"/>
          <p:nvPr/>
        </p:nvPicPr>
        <p:blipFill>
          <a:blip r:embed="rId3">
            <a:alphaModFix/>
          </a:blip>
          <a:stretch>
            <a:fillRect/>
          </a:stretch>
        </p:blipFill>
        <p:spPr>
          <a:xfrm>
            <a:off x="0" y="30475"/>
            <a:ext cx="9144000" cy="508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p:nvPr/>
        </p:nvSpPr>
        <p:spPr>
          <a:xfrm>
            <a:off x="138131" y="-64222"/>
            <a:ext cx="90060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a:solidFill>
                  <a:schemeClr val="lt2"/>
                </a:solidFill>
                <a:latin typeface="Sorts Mill Goudy"/>
                <a:ea typeface="Sorts Mill Goudy"/>
                <a:cs typeface="Sorts Mill Goudy"/>
                <a:sym typeface="Sorts Mill Goudy"/>
              </a:rPr>
              <a:t>Presenting your Findings</a:t>
            </a:r>
            <a:endParaRPr sz="1100"/>
          </a:p>
        </p:txBody>
      </p:sp>
      <p:pic>
        <p:nvPicPr>
          <p:cNvPr id="322" name="Google Shape;322;p46"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pic>
        <p:nvPicPr>
          <p:cNvPr id="323" name="Google Shape;323;p46"/>
          <p:cNvPicPr preferRelativeResize="0"/>
          <p:nvPr/>
        </p:nvPicPr>
        <p:blipFill rotWithShape="1">
          <a:blip r:embed="rId4">
            <a:alphaModFix/>
          </a:blip>
          <a:srcRect/>
          <a:stretch/>
        </p:blipFill>
        <p:spPr>
          <a:xfrm>
            <a:off x="518526" y="2152200"/>
            <a:ext cx="1349301" cy="1349301"/>
          </a:xfrm>
          <a:prstGeom prst="rect">
            <a:avLst/>
          </a:prstGeom>
          <a:noFill/>
          <a:ln>
            <a:noFill/>
          </a:ln>
        </p:spPr>
      </p:pic>
      <p:sp>
        <p:nvSpPr>
          <p:cNvPr id="324" name="Google Shape;324;p46"/>
          <p:cNvSpPr txBox="1"/>
          <p:nvPr/>
        </p:nvSpPr>
        <p:spPr>
          <a:xfrm>
            <a:off x="2032029" y="2268850"/>
            <a:ext cx="6731700" cy="11160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u="sng">
                <a:solidFill>
                  <a:schemeClr val="lt1"/>
                </a:solidFill>
                <a:latin typeface="Sorts Mill Goudy"/>
                <a:ea typeface="Sorts Mill Goudy"/>
                <a:cs typeface="Sorts Mill Goudy"/>
                <a:sym typeface="Sorts Mill Goudy"/>
              </a:rPr>
              <a:t>Communication Skills</a:t>
            </a:r>
            <a:endParaRPr sz="1000"/>
          </a:p>
          <a:p>
            <a:pPr marL="0" marR="0" lvl="0" indent="0" algn="l" rtl="0">
              <a:spcBef>
                <a:spcPts val="0"/>
              </a:spcBef>
              <a:spcAft>
                <a:spcPts val="0"/>
              </a:spcAft>
              <a:buNone/>
            </a:pPr>
            <a:r>
              <a:rPr lang="en" sz="1700" b="1">
                <a:solidFill>
                  <a:schemeClr val="lt1"/>
                </a:solidFill>
                <a:latin typeface="Sorts Mill Goudy"/>
                <a:ea typeface="Sorts Mill Goudy"/>
                <a:cs typeface="Sorts Mill Goudy"/>
                <a:sym typeface="Sorts Mill Goudy"/>
              </a:rPr>
              <a:t>In order for us to reflect on the process and results of our investigations, (Criterion B Strand iv) we will need to use our communication skills to organize and depict our information logically. </a:t>
            </a:r>
            <a:endParaRPr sz="1000"/>
          </a:p>
        </p:txBody>
      </p:sp>
      <p:sp>
        <p:nvSpPr>
          <p:cNvPr id="325" name="Google Shape;325;p46"/>
          <p:cNvSpPr txBox="1"/>
          <p:nvPr/>
        </p:nvSpPr>
        <p:spPr>
          <a:xfrm>
            <a:off x="650675" y="3501500"/>
            <a:ext cx="7980900" cy="1639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b="1" u="sng">
                <a:solidFill>
                  <a:srgbClr val="FFFF00"/>
                </a:solidFill>
                <a:latin typeface="Sorts Mill Goudy"/>
                <a:ea typeface="Sorts Mill Goudy"/>
                <a:cs typeface="Sorts Mill Goudy"/>
                <a:sym typeface="Sorts Mill Goudy"/>
              </a:rPr>
              <a:t>Presentation Expectations:</a:t>
            </a:r>
            <a:endParaRPr sz="1000"/>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All group members must present an equal amount of information. </a:t>
            </a:r>
            <a:endParaRPr sz="1000"/>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Stand to the side of the board and present your slide.</a:t>
            </a:r>
            <a:endParaRPr sz="1000"/>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Make eye contact with the audience.</a:t>
            </a:r>
            <a:endParaRPr sz="1000"/>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Speak loud and proud (have confidence).</a:t>
            </a:r>
            <a:endParaRPr sz="1000"/>
          </a:p>
          <a:p>
            <a:pPr marL="381000" marR="0" lvl="0" indent="-374650" algn="l" rtl="0">
              <a:spcBef>
                <a:spcPts val="0"/>
              </a:spcBef>
              <a:spcAft>
                <a:spcPts val="0"/>
              </a:spcAft>
              <a:buClr>
                <a:srgbClr val="FFFF00"/>
              </a:buClr>
              <a:buSzPts val="1700"/>
              <a:buFont typeface="Sorts Mill Goudy"/>
              <a:buAutoNum type="arabicPeriod"/>
            </a:pPr>
            <a:r>
              <a:rPr lang="en" sz="1700" b="1">
                <a:solidFill>
                  <a:srgbClr val="FFFF00"/>
                </a:solidFill>
                <a:latin typeface="Sorts Mill Goudy"/>
                <a:ea typeface="Sorts Mill Goudy"/>
                <a:cs typeface="Sorts Mill Goudy"/>
                <a:sym typeface="Sorts Mill Goudy"/>
              </a:rPr>
              <a:t>If a group member falters, help them out.</a:t>
            </a:r>
            <a:endParaRPr sz="1000"/>
          </a:p>
        </p:txBody>
      </p:sp>
      <p:pic>
        <p:nvPicPr>
          <p:cNvPr id="326" name="Google Shape;326;p46"/>
          <p:cNvPicPr preferRelativeResize="0"/>
          <p:nvPr/>
        </p:nvPicPr>
        <p:blipFill>
          <a:blip r:embed="rId5">
            <a:alphaModFix/>
          </a:blip>
          <a:stretch>
            <a:fillRect/>
          </a:stretch>
        </p:blipFill>
        <p:spPr>
          <a:xfrm>
            <a:off x="518522" y="1180249"/>
            <a:ext cx="8245200" cy="816825"/>
          </a:xfrm>
          <a:prstGeom prst="rect">
            <a:avLst/>
          </a:prstGeom>
          <a:noFill/>
          <a:ln>
            <a:noFill/>
          </a:ln>
        </p:spPr>
      </p:pic>
      <p:pic>
        <p:nvPicPr>
          <p:cNvPr id="327" name="Google Shape;327;p46"/>
          <p:cNvPicPr preferRelativeResize="0"/>
          <p:nvPr/>
        </p:nvPicPr>
        <p:blipFill rotWithShape="1">
          <a:blip r:embed="rId6">
            <a:alphaModFix/>
          </a:blip>
          <a:srcRect b="71764"/>
          <a:stretch/>
        </p:blipFill>
        <p:spPr>
          <a:xfrm>
            <a:off x="518525" y="799475"/>
            <a:ext cx="8245200" cy="3807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1034"/>
        <p:cNvGrpSpPr/>
        <p:nvPr/>
      </p:nvGrpSpPr>
      <p:grpSpPr>
        <a:xfrm>
          <a:off x="0" y="0"/>
          <a:ext cx="0" cy="0"/>
          <a:chOff x="0" y="0"/>
          <a:chExt cx="0" cy="0"/>
        </a:xfrm>
      </p:grpSpPr>
      <p:sp>
        <p:nvSpPr>
          <p:cNvPr id="1035" name="Google Shape;1035;p131"/>
          <p:cNvSpPr txBox="1">
            <a:spLocks noGrp="1"/>
          </p:cNvSpPr>
          <p:nvPr>
            <p:ph type="sldNum" idx="12"/>
          </p:nvPr>
        </p:nvSpPr>
        <p:spPr>
          <a:xfrm>
            <a:off x="7885508" y="4500562"/>
            <a:ext cx="565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90</a:t>
            </a:fld>
            <a:endParaRPr/>
          </a:p>
        </p:txBody>
      </p:sp>
      <p:pic>
        <p:nvPicPr>
          <p:cNvPr id="1036" name="Google Shape;1036;p131"/>
          <p:cNvPicPr preferRelativeResize="0"/>
          <p:nvPr/>
        </p:nvPicPr>
        <p:blipFill rotWithShape="1">
          <a:blip r:embed="rId3">
            <a:alphaModFix/>
          </a:blip>
          <a:srcRect l="882"/>
          <a:stretch/>
        </p:blipFill>
        <p:spPr>
          <a:xfrm>
            <a:off x="9625" y="0"/>
            <a:ext cx="9124750" cy="514349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1040"/>
        <p:cNvGrpSpPr/>
        <p:nvPr/>
      </p:nvGrpSpPr>
      <p:grpSpPr>
        <a:xfrm>
          <a:off x="0" y="0"/>
          <a:ext cx="0" cy="0"/>
          <a:chOff x="0" y="0"/>
          <a:chExt cx="0" cy="0"/>
        </a:xfrm>
      </p:grpSpPr>
      <p:sp>
        <p:nvSpPr>
          <p:cNvPr id="1041" name="Google Shape;1041;p132"/>
          <p:cNvSpPr txBox="1">
            <a:spLocks noGrp="1"/>
          </p:cNvSpPr>
          <p:nvPr>
            <p:ph type="title"/>
          </p:nvPr>
        </p:nvSpPr>
        <p:spPr>
          <a:xfrm>
            <a:off x="245475" y="1597450"/>
            <a:ext cx="2267400" cy="3344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990"/>
              <a:buNone/>
            </a:pPr>
            <a:r>
              <a:rPr lang="en" sz="2750" b="1">
                <a:highlight>
                  <a:srgbClr val="0DAAE9"/>
                </a:highlight>
              </a:rPr>
              <a:t>Step 4: </a:t>
            </a:r>
            <a:endParaRPr sz="2750" b="1">
              <a:highlight>
                <a:srgbClr val="0DAAE9"/>
              </a:highlight>
            </a:endParaRPr>
          </a:p>
          <a:p>
            <a:pPr marL="0" lvl="0" indent="0" algn="ctr" rtl="0">
              <a:spcBef>
                <a:spcPts val="0"/>
              </a:spcBef>
              <a:spcAft>
                <a:spcPts val="0"/>
              </a:spcAft>
              <a:buSzPts val="990"/>
              <a:buNone/>
            </a:pPr>
            <a:r>
              <a:rPr lang="en" sz="2750" b="1"/>
              <a:t>The Student Led conference. </a:t>
            </a:r>
            <a:endParaRPr sz="2750" b="1"/>
          </a:p>
          <a:p>
            <a:pPr marL="0" lvl="0" indent="0" algn="ctr" rtl="0">
              <a:spcBef>
                <a:spcPts val="0"/>
              </a:spcBef>
              <a:spcAft>
                <a:spcPts val="0"/>
              </a:spcAft>
              <a:buSzPts val="990"/>
              <a:buNone/>
            </a:pPr>
            <a:endParaRPr sz="2750" b="1"/>
          </a:p>
          <a:p>
            <a:pPr marL="0" lvl="0" indent="0" algn="ctr" rtl="0">
              <a:spcBef>
                <a:spcPts val="0"/>
              </a:spcBef>
              <a:spcAft>
                <a:spcPts val="0"/>
              </a:spcAft>
              <a:buSzPts val="990"/>
              <a:buNone/>
            </a:pPr>
            <a:r>
              <a:rPr lang="en" sz="2750" b="1"/>
              <a:t>Follow the same process Steps 1 - 3 as for your video</a:t>
            </a:r>
            <a:endParaRPr sz="2750" b="1"/>
          </a:p>
        </p:txBody>
      </p:sp>
      <p:sp>
        <p:nvSpPr>
          <p:cNvPr id="1042" name="Google Shape;1042;p13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91</a:t>
            </a:fld>
            <a:endParaRPr/>
          </a:p>
        </p:txBody>
      </p:sp>
      <p:pic>
        <p:nvPicPr>
          <p:cNvPr id="1043" name="Google Shape;1043;p132"/>
          <p:cNvPicPr preferRelativeResize="0"/>
          <p:nvPr/>
        </p:nvPicPr>
        <p:blipFill>
          <a:blip r:embed="rId3">
            <a:alphaModFix/>
          </a:blip>
          <a:stretch>
            <a:fillRect/>
          </a:stretch>
        </p:blipFill>
        <p:spPr>
          <a:xfrm>
            <a:off x="659025" y="198850"/>
            <a:ext cx="1219200" cy="1219200"/>
          </a:xfrm>
          <a:prstGeom prst="rect">
            <a:avLst/>
          </a:prstGeom>
          <a:noFill/>
          <a:ln>
            <a:noFill/>
          </a:ln>
        </p:spPr>
      </p:pic>
      <p:sp>
        <p:nvSpPr>
          <p:cNvPr id="1044" name="Google Shape;1044;p132"/>
          <p:cNvSpPr txBox="1"/>
          <p:nvPr/>
        </p:nvSpPr>
        <p:spPr>
          <a:xfrm>
            <a:off x="2836775" y="143375"/>
            <a:ext cx="6125100" cy="517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7030A0"/>
                </a:solidFill>
                <a:latin typeface="Raleway"/>
                <a:ea typeface="Raleway"/>
                <a:cs typeface="Raleway"/>
                <a:sym typeface="Raleway"/>
              </a:rPr>
              <a:t>Tips for success </a:t>
            </a:r>
            <a:endParaRPr sz="1700">
              <a:solidFill>
                <a:schemeClr val="dk1"/>
              </a:solidFill>
              <a:latin typeface="Raleway"/>
              <a:ea typeface="Raleway"/>
              <a:cs typeface="Raleway"/>
              <a:sym typeface="Raleway"/>
            </a:endParaRPr>
          </a:p>
          <a:p>
            <a:pPr marL="0" lvl="0" indent="0" algn="l" rtl="0">
              <a:spcBef>
                <a:spcPts val="0"/>
              </a:spcBef>
              <a:spcAft>
                <a:spcPts val="0"/>
              </a:spcAft>
              <a:buNone/>
            </a:pPr>
            <a:endParaRPr sz="1700">
              <a:solidFill>
                <a:schemeClr val="dk1"/>
              </a:solidFill>
              <a:latin typeface="Raleway"/>
              <a:ea typeface="Raleway"/>
              <a:cs typeface="Raleway"/>
              <a:sym typeface="Raleway"/>
            </a:endParaRPr>
          </a:p>
          <a:p>
            <a:pPr marL="457200" lvl="0" indent="-361950" algn="l" rtl="0">
              <a:spcBef>
                <a:spcPts val="0"/>
              </a:spcBef>
              <a:spcAft>
                <a:spcPts val="0"/>
              </a:spcAft>
              <a:buClr>
                <a:schemeClr val="dk1"/>
              </a:buClr>
              <a:buSzPts val="2100"/>
              <a:buFont typeface="Raleway"/>
              <a:buAutoNum type="arabicPeriod"/>
            </a:pPr>
            <a:r>
              <a:rPr lang="en" sz="2100">
                <a:solidFill>
                  <a:schemeClr val="dk1"/>
                </a:solidFill>
                <a:latin typeface="Raleway"/>
                <a:ea typeface="Raleway"/>
                <a:cs typeface="Raleway"/>
                <a:sym typeface="Raleway"/>
              </a:rPr>
              <a:t>Make sure you have EVIDENCE of your task and reflection on your portfolio. </a:t>
            </a:r>
            <a:endParaRPr sz="2100">
              <a:solidFill>
                <a:schemeClr val="dk1"/>
              </a:solidFill>
              <a:latin typeface="Raleway"/>
              <a:ea typeface="Raleway"/>
              <a:cs typeface="Raleway"/>
              <a:sym typeface="Raleway"/>
            </a:endParaRPr>
          </a:p>
          <a:p>
            <a:pPr marL="457200" lvl="0" indent="-361950" algn="l" rtl="0">
              <a:spcBef>
                <a:spcPts val="0"/>
              </a:spcBef>
              <a:spcAft>
                <a:spcPts val="0"/>
              </a:spcAft>
              <a:buClr>
                <a:schemeClr val="dk1"/>
              </a:buClr>
              <a:buSzPts val="2100"/>
              <a:buFont typeface="Raleway"/>
              <a:buAutoNum type="arabicPeriod"/>
            </a:pPr>
            <a:r>
              <a:rPr lang="en" sz="2100">
                <a:solidFill>
                  <a:schemeClr val="dk1"/>
                </a:solidFill>
                <a:latin typeface="Raleway"/>
                <a:ea typeface="Raleway"/>
                <a:cs typeface="Raleway"/>
                <a:sym typeface="Raleway"/>
              </a:rPr>
              <a:t>Embed pictures, task sheet or a video to show your parents what you have been doing. </a:t>
            </a:r>
            <a:endParaRPr sz="2100">
              <a:solidFill>
                <a:schemeClr val="dk1"/>
              </a:solidFill>
              <a:latin typeface="Raleway"/>
              <a:ea typeface="Raleway"/>
              <a:cs typeface="Raleway"/>
              <a:sym typeface="Raleway"/>
            </a:endParaRPr>
          </a:p>
          <a:p>
            <a:pPr marL="457200" lvl="0" indent="-361950" algn="l" rtl="0">
              <a:spcBef>
                <a:spcPts val="0"/>
              </a:spcBef>
              <a:spcAft>
                <a:spcPts val="0"/>
              </a:spcAft>
              <a:buClr>
                <a:schemeClr val="dk1"/>
              </a:buClr>
              <a:buSzPts val="2100"/>
              <a:buFont typeface="Raleway"/>
              <a:buAutoNum type="arabicPeriod"/>
            </a:pPr>
            <a:r>
              <a:rPr lang="en" sz="2100">
                <a:solidFill>
                  <a:schemeClr val="dk1"/>
                </a:solidFill>
                <a:latin typeface="Raleway"/>
                <a:ea typeface="Raleway"/>
                <a:cs typeface="Raleway"/>
                <a:sym typeface="Raleway"/>
              </a:rPr>
              <a:t>Can you read your evidence? </a:t>
            </a:r>
            <a:endParaRPr sz="2100">
              <a:solidFill>
                <a:schemeClr val="dk1"/>
              </a:solidFill>
              <a:latin typeface="Raleway"/>
              <a:ea typeface="Raleway"/>
              <a:cs typeface="Raleway"/>
              <a:sym typeface="Raleway"/>
            </a:endParaRPr>
          </a:p>
          <a:p>
            <a:pPr marL="457200" lvl="0" indent="-361950" algn="l" rtl="0">
              <a:spcBef>
                <a:spcPts val="0"/>
              </a:spcBef>
              <a:spcAft>
                <a:spcPts val="0"/>
              </a:spcAft>
              <a:buClr>
                <a:schemeClr val="dk1"/>
              </a:buClr>
              <a:buSzPts val="2100"/>
              <a:buFont typeface="Raleway"/>
              <a:buAutoNum type="arabicPeriod"/>
            </a:pPr>
            <a:r>
              <a:rPr lang="en" sz="2100">
                <a:solidFill>
                  <a:schemeClr val="dk1"/>
                </a:solidFill>
                <a:latin typeface="Raleway"/>
                <a:ea typeface="Raleway"/>
                <a:cs typeface="Raleway"/>
                <a:sym typeface="Raleway"/>
              </a:rPr>
              <a:t>Be confident - You are an amazing learner and have grown so much. Be proud of yourself and explain who you are as a learner for your parents. </a:t>
            </a:r>
            <a:endParaRPr sz="2100">
              <a:solidFill>
                <a:schemeClr val="dk1"/>
              </a:solidFill>
              <a:latin typeface="Raleway"/>
              <a:ea typeface="Raleway"/>
              <a:cs typeface="Raleway"/>
              <a:sym typeface="Raleway"/>
            </a:endParaRPr>
          </a:p>
          <a:p>
            <a:pPr marL="457200" lvl="0" indent="-361950" algn="l" rtl="0">
              <a:spcBef>
                <a:spcPts val="0"/>
              </a:spcBef>
              <a:spcAft>
                <a:spcPts val="0"/>
              </a:spcAft>
              <a:buClr>
                <a:schemeClr val="dk1"/>
              </a:buClr>
              <a:buSzPts val="2100"/>
              <a:buFont typeface="Raleway"/>
              <a:buAutoNum type="arabicPeriod"/>
            </a:pPr>
            <a:r>
              <a:rPr lang="en" sz="2100">
                <a:solidFill>
                  <a:schemeClr val="dk1"/>
                </a:solidFill>
                <a:latin typeface="Raleway"/>
                <a:ea typeface="Raleway"/>
                <a:cs typeface="Raleway"/>
                <a:sym typeface="Raleway"/>
              </a:rPr>
              <a:t>You have already written clear summary of your task - use this to guide what you are saying.</a:t>
            </a:r>
            <a:endParaRPr sz="2100" b="1">
              <a:solidFill>
                <a:schemeClr val="dk1"/>
              </a:solidFill>
              <a:latin typeface="Raleway"/>
              <a:ea typeface="Raleway"/>
              <a:cs typeface="Raleway"/>
              <a:sym typeface="Raleway"/>
            </a:endParaRPr>
          </a:p>
          <a:p>
            <a:pPr marL="457200" lvl="0" indent="0" algn="l" rtl="0">
              <a:spcBef>
                <a:spcPts val="0"/>
              </a:spcBef>
              <a:spcAft>
                <a:spcPts val="0"/>
              </a:spcAft>
              <a:buNone/>
            </a:pPr>
            <a:endParaRPr sz="1700">
              <a:solidFill>
                <a:schemeClr val="dk1"/>
              </a:solidFill>
              <a:latin typeface="Raleway"/>
              <a:ea typeface="Raleway"/>
              <a:cs typeface="Raleway"/>
              <a:sym typeface="Raleway"/>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1048"/>
        <p:cNvGrpSpPr/>
        <p:nvPr/>
      </p:nvGrpSpPr>
      <p:grpSpPr>
        <a:xfrm>
          <a:off x="0" y="0"/>
          <a:ext cx="0" cy="0"/>
          <a:chOff x="0" y="0"/>
          <a:chExt cx="0" cy="0"/>
        </a:xfrm>
      </p:grpSpPr>
      <p:sp>
        <p:nvSpPr>
          <p:cNvPr id="1049" name="Google Shape;1049;p133"/>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Summative 2: Creating Your Own Business</a:t>
            </a:r>
            <a:endParaRPr sz="3000" b="1"/>
          </a:p>
        </p:txBody>
      </p:sp>
      <p:sp>
        <p:nvSpPr>
          <p:cNvPr id="1050" name="Google Shape;1050;p133"/>
          <p:cNvSpPr txBox="1">
            <a:spLocks noGrp="1"/>
          </p:cNvSpPr>
          <p:nvPr>
            <p:ph type="subTitle" idx="1"/>
          </p:nvPr>
        </p:nvSpPr>
        <p:spPr>
          <a:xfrm>
            <a:off x="1028020" y="4095730"/>
            <a:ext cx="7080000" cy="1047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b="1"/>
              <a:t>Theme: Creating your own Business</a:t>
            </a:r>
            <a:br>
              <a:rPr lang="en" b="1"/>
            </a:br>
            <a:r>
              <a:rPr lang="en" b="1"/>
              <a:t>Unit 3: Local and Global Markets</a:t>
            </a:r>
            <a:br>
              <a:rPr lang="en" b="1"/>
            </a:br>
            <a:r>
              <a:rPr lang="en" b="1"/>
              <a:t>Grade 6: Individuals &amp; Societies</a:t>
            </a:r>
            <a:endParaRPr/>
          </a:p>
        </p:txBody>
      </p:sp>
      <p:pic>
        <p:nvPicPr>
          <p:cNvPr id="1051" name="Google Shape;1051;p133"/>
          <p:cNvPicPr preferRelativeResize="0"/>
          <p:nvPr/>
        </p:nvPicPr>
        <p:blipFill rotWithShape="1">
          <a:blip r:embed="rId3">
            <a:alphaModFix/>
          </a:blip>
          <a:srcRect r="45091"/>
          <a:stretch/>
        </p:blipFill>
        <p:spPr>
          <a:xfrm>
            <a:off x="0" y="648393"/>
            <a:ext cx="9144000" cy="33306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1055"/>
        <p:cNvGrpSpPr/>
        <p:nvPr/>
      </p:nvGrpSpPr>
      <p:grpSpPr>
        <a:xfrm>
          <a:off x="0" y="0"/>
          <a:ext cx="0" cy="0"/>
          <a:chOff x="0" y="0"/>
          <a:chExt cx="0" cy="0"/>
        </a:xfrm>
      </p:grpSpPr>
      <p:sp>
        <p:nvSpPr>
          <p:cNvPr id="1056" name="Google Shape;1056;p134"/>
          <p:cNvSpPr txBox="1">
            <a:spLocks noGrp="1"/>
          </p:cNvSpPr>
          <p:nvPr>
            <p:ph type="body" idx="1"/>
          </p:nvPr>
        </p:nvSpPr>
        <p:spPr>
          <a:xfrm>
            <a:off x="3603624" y="621227"/>
            <a:ext cx="55152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2000"/>
              <a:buNone/>
            </a:pPr>
            <a:r>
              <a:rPr lang="en" sz="2800" b="1">
                <a:solidFill>
                  <a:srgbClr val="FFCCFF"/>
                </a:solidFill>
              </a:rPr>
              <a:t>Learning Targets (By the end of this lesson…):</a:t>
            </a:r>
            <a:endParaRPr/>
          </a:p>
          <a:p>
            <a:pPr marL="254000" lvl="0" indent="-228600" algn="l" rtl="0">
              <a:lnSpc>
                <a:spcPct val="110000"/>
              </a:lnSpc>
              <a:spcBef>
                <a:spcPts val="1000"/>
              </a:spcBef>
              <a:spcAft>
                <a:spcPts val="0"/>
              </a:spcAft>
              <a:buSzPts val="2000"/>
              <a:buFont typeface="Noto Sans Symbols"/>
              <a:buChar char="◆"/>
            </a:pPr>
            <a:r>
              <a:rPr lang="en" sz="2800" b="1">
                <a:solidFill>
                  <a:srgbClr val="FFCCFF"/>
                </a:solidFill>
              </a:rPr>
              <a:t>I can watch a clip of Shark Tank to gain inspiration for my own fictional business.</a:t>
            </a:r>
            <a:endParaRPr/>
          </a:p>
          <a:p>
            <a:pPr marL="254000" lvl="0" indent="-228600" algn="l" rtl="0">
              <a:lnSpc>
                <a:spcPct val="110000"/>
              </a:lnSpc>
              <a:spcBef>
                <a:spcPts val="1000"/>
              </a:spcBef>
              <a:spcAft>
                <a:spcPts val="0"/>
              </a:spcAft>
              <a:buSzPts val="2000"/>
              <a:buFont typeface="Noto Sans Symbols"/>
              <a:buChar char="◆"/>
            </a:pPr>
            <a:r>
              <a:rPr lang="en" sz="2800" b="1">
                <a:solidFill>
                  <a:srgbClr val="FFCCFF"/>
                </a:solidFill>
              </a:rPr>
              <a:t>I can fill in part “A: Starting Your Business” section on my graphic organiser. </a:t>
            </a:r>
            <a:endParaRPr/>
          </a:p>
          <a:p>
            <a:pPr marL="254000" lvl="0" indent="-101600" algn="l" rtl="0">
              <a:lnSpc>
                <a:spcPct val="110000"/>
              </a:lnSpc>
              <a:spcBef>
                <a:spcPts val="1000"/>
              </a:spcBef>
              <a:spcAft>
                <a:spcPts val="0"/>
              </a:spcAft>
              <a:buSzPts val="2000"/>
              <a:buFont typeface="Noto Sans Symbols"/>
              <a:buNone/>
            </a:pPr>
            <a:endParaRPr sz="2800" b="1">
              <a:solidFill>
                <a:srgbClr val="FFCCFF"/>
              </a:solidFill>
            </a:endParaRPr>
          </a:p>
        </p:txBody>
      </p:sp>
      <p:pic>
        <p:nvPicPr>
          <p:cNvPr id="1057" name="Google Shape;1057;p134" descr="Download Free png Chalk Line Png (98+ images in Collection) Page 3 -  DLPNG.com"/>
          <p:cNvPicPr preferRelativeResize="0"/>
          <p:nvPr/>
        </p:nvPicPr>
        <p:blipFill rotWithShape="1">
          <a:blip r:embed="rId3">
            <a:alphaModFix/>
          </a:blip>
          <a:srcRect l="47767" t="42442" b="42732"/>
          <a:stretch/>
        </p:blipFill>
        <p:spPr>
          <a:xfrm rot="5400000">
            <a:off x="1156460" y="2810321"/>
            <a:ext cx="4783840" cy="485775"/>
          </a:xfrm>
          <a:prstGeom prst="rect">
            <a:avLst/>
          </a:prstGeom>
          <a:noFill/>
          <a:ln>
            <a:noFill/>
          </a:ln>
        </p:spPr>
      </p:pic>
      <p:pic>
        <p:nvPicPr>
          <p:cNvPr id="1058" name="Google Shape;1058;p13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059" name="Google Shape;1059;p13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060" name="Google Shape;1060;p134"/>
          <p:cNvSpPr txBox="1"/>
          <p:nvPr/>
        </p:nvSpPr>
        <p:spPr>
          <a:xfrm>
            <a:off x="0" y="643296"/>
            <a:ext cx="34680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2000"/>
              <a:buFont typeface="Noto Sans Symbols"/>
              <a:buNone/>
            </a:pPr>
            <a:r>
              <a:rPr lang="en" sz="2800" b="1" i="0" u="none" strike="noStrike" cap="none">
                <a:solidFill>
                  <a:srgbClr val="FFFF00"/>
                </a:solidFill>
                <a:latin typeface="Sorts Mill Goudy"/>
                <a:ea typeface="Sorts Mill Goudy"/>
                <a:cs typeface="Sorts Mill Goudy"/>
                <a:sym typeface="Sorts Mill Goudy"/>
              </a:rPr>
              <a:t>Inquiry Questions:</a:t>
            </a:r>
            <a:endParaRPr sz="1100"/>
          </a:p>
          <a:p>
            <a:pPr marL="254000" marR="0" lvl="0" indent="-228600" algn="l" rtl="0">
              <a:lnSpc>
                <a:spcPct val="110000"/>
              </a:lnSpc>
              <a:spcBef>
                <a:spcPts val="1000"/>
              </a:spcBef>
              <a:spcAft>
                <a:spcPts val="0"/>
              </a:spcAft>
              <a:buClr>
                <a:schemeClr val="lt2"/>
              </a:buClr>
              <a:buSzPts val="2000"/>
              <a:buFont typeface="Noto Sans Symbols"/>
              <a:buChar char="◈"/>
            </a:pPr>
            <a:r>
              <a:rPr lang="en" sz="2800" b="1" i="0" u="none" strike="noStrike" cap="none">
                <a:solidFill>
                  <a:srgbClr val="FFFF00"/>
                </a:solidFill>
                <a:latin typeface="Sorts Mill Goudy"/>
                <a:ea typeface="Sorts Mill Goudy"/>
                <a:cs typeface="Sorts Mill Goudy"/>
                <a:sym typeface="Sorts Mill Goudy"/>
              </a:rPr>
              <a:t>How can I become inspired to create my own fictional business?</a:t>
            </a:r>
            <a:endParaRPr sz="1100"/>
          </a:p>
          <a:p>
            <a:pPr marL="254000" marR="0" lvl="0" indent="-228600" algn="l" rtl="0">
              <a:lnSpc>
                <a:spcPct val="110000"/>
              </a:lnSpc>
              <a:spcBef>
                <a:spcPts val="1000"/>
              </a:spcBef>
              <a:spcAft>
                <a:spcPts val="0"/>
              </a:spcAft>
              <a:buClr>
                <a:schemeClr val="lt2"/>
              </a:buClr>
              <a:buSzPts val="2000"/>
              <a:buFont typeface="Noto Sans Symbols"/>
              <a:buChar char="◈"/>
            </a:pPr>
            <a:r>
              <a:rPr lang="en" sz="2800" b="1" i="0" u="none" strike="noStrike" cap="none">
                <a:solidFill>
                  <a:srgbClr val="FFFF00"/>
                </a:solidFill>
                <a:latin typeface="Sorts Mill Goudy"/>
                <a:ea typeface="Sorts Mill Goudy"/>
                <a:cs typeface="Sorts Mill Goudy"/>
                <a:sym typeface="Sorts Mill Goudy"/>
              </a:rPr>
              <a:t>How can I </a:t>
            </a:r>
            <a:r>
              <a:rPr lang="en" sz="2800" b="1">
                <a:solidFill>
                  <a:srgbClr val="FFFF00"/>
                </a:solidFill>
                <a:latin typeface="Sorts Mill Goudy"/>
                <a:ea typeface="Sorts Mill Goudy"/>
                <a:cs typeface="Sorts Mill Goudy"/>
                <a:sym typeface="Sorts Mill Goudy"/>
              </a:rPr>
              <a:t>begin to create my own fictional business?</a:t>
            </a:r>
            <a:endParaRPr sz="1100"/>
          </a:p>
          <a:p>
            <a:pPr marL="254000" marR="0" lvl="0" indent="-101600" algn="l" rtl="0">
              <a:lnSpc>
                <a:spcPct val="110000"/>
              </a:lnSpc>
              <a:spcBef>
                <a:spcPts val="1000"/>
              </a:spcBef>
              <a:spcAft>
                <a:spcPts val="0"/>
              </a:spcAft>
              <a:buClr>
                <a:schemeClr val="lt2"/>
              </a:buClr>
              <a:buSzPts val="2000"/>
              <a:buFont typeface="Noto Sans Symbols"/>
              <a:buNone/>
            </a:pPr>
            <a:endParaRPr sz="2800" b="1" i="0" u="none" strike="noStrike" cap="none">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800" b="1" i="0" u="none" strike="noStrike" cap="none">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800" b="1" i="0" u="none" strike="noStrike" cap="none">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800" b="1"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1064"/>
        <p:cNvGrpSpPr/>
        <p:nvPr/>
      </p:nvGrpSpPr>
      <p:grpSpPr>
        <a:xfrm>
          <a:off x="0" y="0"/>
          <a:ext cx="0" cy="0"/>
          <a:chOff x="0" y="0"/>
          <a:chExt cx="0" cy="0"/>
        </a:xfrm>
      </p:grpSpPr>
      <p:pic>
        <p:nvPicPr>
          <p:cNvPr id="1065" name="Google Shape;1065;p135"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066" name="Google Shape;1066;p135"/>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b="1"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067" name="Google Shape;1067;p135"/>
          <p:cNvSpPr txBox="1"/>
          <p:nvPr/>
        </p:nvSpPr>
        <p:spPr>
          <a:xfrm>
            <a:off x="3318932" y="701350"/>
            <a:ext cx="5711700" cy="654900"/>
          </a:xfrm>
          <a:prstGeom prst="rect">
            <a:avLst/>
          </a:prstGeom>
          <a:noFill/>
          <a:ln>
            <a:noFill/>
          </a:ln>
        </p:spPr>
        <p:txBody>
          <a:bodyPr spcFirstLastPara="1" wrap="square" lIns="91425" tIns="91425" rIns="91425" bIns="91425" anchor="t" anchorCtr="0">
            <a:noAutofit/>
          </a:bodyPr>
          <a:lstStyle/>
          <a:p>
            <a:pPr marL="254000" marR="0" lvl="0" indent="-234950" algn="l" rtl="0">
              <a:lnSpc>
                <a:spcPct val="110000"/>
              </a:lnSpc>
              <a:spcBef>
                <a:spcPts val="500"/>
              </a:spcBef>
              <a:spcAft>
                <a:spcPts val="0"/>
              </a:spcAft>
              <a:buClr>
                <a:schemeClr val="lt2"/>
              </a:buClr>
              <a:buSzPts val="1700"/>
              <a:buFont typeface="Noto Sans Symbols"/>
              <a:buChar char="◈"/>
            </a:pPr>
            <a:r>
              <a:rPr lang="en" sz="2400" i="0" u="none" strike="noStrike" cap="none">
                <a:solidFill>
                  <a:srgbClr val="FFFF00"/>
                </a:solidFill>
                <a:latin typeface="Sorts Mill Goudy"/>
                <a:ea typeface="Sorts Mill Goudy"/>
                <a:cs typeface="Sorts Mill Goudy"/>
                <a:sym typeface="Sorts Mill Goudy"/>
              </a:rPr>
              <a:t>Let’s watch these real Shark Tank pitches made by people around your age:</a:t>
            </a:r>
            <a:endParaRPr sz="1200"/>
          </a:p>
          <a:p>
            <a:pPr marL="254000" marR="0" lvl="0" indent="-234950" algn="l" rtl="0">
              <a:lnSpc>
                <a:spcPct val="110000"/>
              </a:lnSpc>
              <a:spcBef>
                <a:spcPts val="900"/>
              </a:spcBef>
              <a:spcAft>
                <a:spcPts val="0"/>
              </a:spcAft>
              <a:buClr>
                <a:schemeClr val="lt2"/>
              </a:buClr>
              <a:buSzPts val="1700"/>
              <a:buFont typeface="Noto Sans Symbols"/>
              <a:buChar char="◈"/>
            </a:pPr>
            <a:r>
              <a:rPr lang="en" sz="2400" u="sng">
                <a:solidFill>
                  <a:schemeClr val="hlink"/>
                </a:solidFill>
                <a:latin typeface="Sorts Mill Goudy"/>
                <a:ea typeface="Sorts Mill Goudy"/>
                <a:cs typeface="Sorts Mill Goudy"/>
                <a:sym typeface="Sorts Mill Goudy"/>
                <a:hlinkClick r:id="rId4"/>
              </a:rPr>
              <a:t>Video 1</a:t>
            </a:r>
            <a:endParaRPr sz="1200"/>
          </a:p>
          <a:p>
            <a:pPr marL="254000" marR="0" lvl="0" indent="-234950" algn="l" rtl="0">
              <a:lnSpc>
                <a:spcPct val="110000"/>
              </a:lnSpc>
              <a:spcBef>
                <a:spcPts val="900"/>
              </a:spcBef>
              <a:spcAft>
                <a:spcPts val="0"/>
              </a:spcAft>
              <a:buClr>
                <a:schemeClr val="lt2"/>
              </a:buClr>
              <a:buSzPts val="1700"/>
              <a:buFont typeface="Noto Sans Symbols"/>
              <a:buChar char="◈"/>
            </a:pPr>
            <a:r>
              <a:rPr lang="en" sz="2400" u="sng">
                <a:solidFill>
                  <a:schemeClr val="hlink"/>
                </a:solidFill>
                <a:latin typeface="Sorts Mill Goudy"/>
                <a:ea typeface="Sorts Mill Goudy"/>
                <a:cs typeface="Sorts Mill Goudy"/>
                <a:sym typeface="Sorts Mill Goudy"/>
                <a:hlinkClick r:id="rId5"/>
              </a:rPr>
              <a:t>Video 2</a:t>
            </a:r>
            <a:endParaRPr sz="2400" i="0" u="none" strike="noStrike" cap="none">
              <a:solidFill>
                <a:srgbClr val="FFFF00"/>
              </a:solidFill>
              <a:latin typeface="Sorts Mill Goudy"/>
              <a:ea typeface="Sorts Mill Goudy"/>
              <a:cs typeface="Sorts Mill Goudy"/>
              <a:sym typeface="Sorts Mill Goudy"/>
            </a:endParaRPr>
          </a:p>
          <a:p>
            <a:pPr marL="254000" marR="0" lvl="0" indent="-234950" algn="l" rtl="0">
              <a:lnSpc>
                <a:spcPct val="110000"/>
              </a:lnSpc>
              <a:spcBef>
                <a:spcPts val="900"/>
              </a:spcBef>
              <a:spcAft>
                <a:spcPts val="0"/>
              </a:spcAft>
              <a:buClr>
                <a:schemeClr val="lt2"/>
              </a:buClr>
              <a:buSzPts val="1700"/>
              <a:buFont typeface="Noto Sans Symbols"/>
              <a:buChar char="◈"/>
            </a:pPr>
            <a:r>
              <a:rPr lang="en" sz="2400">
                <a:solidFill>
                  <a:srgbClr val="FFFF00"/>
                </a:solidFill>
                <a:latin typeface="Sorts Mill Goudy"/>
                <a:ea typeface="Sorts Mill Goudy"/>
                <a:cs typeface="Sorts Mill Goudy"/>
                <a:sym typeface="Sorts Mill Goudy"/>
              </a:rPr>
              <a:t>Fill out part “A: Starting Your Business” on your graphic organiser in Toddle.</a:t>
            </a:r>
            <a:r>
              <a:rPr lang="en" sz="2400" i="0" u="none" strike="noStrike" cap="none">
                <a:solidFill>
                  <a:srgbClr val="FFFF00"/>
                </a:solidFill>
                <a:latin typeface="Sorts Mill Goudy"/>
                <a:ea typeface="Sorts Mill Goudy"/>
                <a:cs typeface="Sorts Mill Goudy"/>
                <a:sym typeface="Sorts Mill Goudy"/>
              </a:rPr>
              <a:t> You can make up your product and decide how local or global your business is.</a:t>
            </a:r>
            <a:endParaRPr sz="2400" i="0" u="none" strike="noStrike" cap="none">
              <a:solidFill>
                <a:srgbClr val="FFFF00"/>
              </a:solidFill>
              <a:latin typeface="Sorts Mill Goudy"/>
              <a:ea typeface="Sorts Mill Goudy"/>
              <a:cs typeface="Sorts Mill Goudy"/>
              <a:sym typeface="Sorts Mill Goudy"/>
            </a:endParaRPr>
          </a:p>
        </p:txBody>
      </p:sp>
      <p:pic>
        <p:nvPicPr>
          <p:cNvPr id="1068" name="Google Shape;1068;p135"/>
          <p:cNvPicPr preferRelativeResize="0"/>
          <p:nvPr/>
        </p:nvPicPr>
        <p:blipFill>
          <a:blip r:embed="rId6">
            <a:alphaModFix/>
          </a:blip>
          <a:stretch>
            <a:fillRect/>
          </a:stretch>
        </p:blipFill>
        <p:spPr>
          <a:xfrm>
            <a:off x="147694" y="841744"/>
            <a:ext cx="3110869" cy="4142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073"/>
        <p:cNvGrpSpPr/>
        <p:nvPr/>
      </p:nvGrpSpPr>
      <p:grpSpPr>
        <a:xfrm>
          <a:off x="0" y="0"/>
          <a:ext cx="0" cy="0"/>
          <a:chOff x="0" y="0"/>
          <a:chExt cx="0" cy="0"/>
        </a:xfrm>
      </p:grpSpPr>
      <p:pic>
        <p:nvPicPr>
          <p:cNvPr id="1074" name="Google Shape;1074;p136"/>
          <p:cNvPicPr preferRelativeResize="0"/>
          <p:nvPr/>
        </p:nvPicPr>
        <p:blipFill rotWithShape="1">
          <a:blip r:embed="rId3">
            <a:alphaModFix/>
          </a:blip>
          <a:srcRect r="2657" b="42426"/>
          <a:stretch/>
        </p:blipFill>
        <p:spPr>
          <a:xfrm>
            <a:off x="938400" y="0"/>
            <a:ext cx="6531246"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079"/>
        <p:cNvGrpSpPr/>
        <p:nvPr/>
      </p:nvGrpSpPr>
      <p:grpSpPr>
        <a:xfrm>
          <a:off x="0" y="0"/>
          <a:ext cx="0" cy="0"/>
          <a:chOff x="0" y="0"/>
          <a:chExt cx="0" cy="0"/>
        </a:xfrm>
      </p:grpSpPr>
      <p:pic>
        <p:nvPicPr>
          <p:cNvPr id="1080" name="Google Shape;1080;p137"/>
          <p:cNvPicPr preferRelativeResize="0"/>
          <p:nvPr/>
        </p:nvPicPr>
        <p:blipFill rotWithShape="1">
          <a:blip r:embed="rId3">
            <a:alphaModFix/>
          </a:blip>
          <a:srcRect t="57397"/>
          <a:stretch/>
        </p:blipFill>
        <p:spPr>
          <a:xfrm>
            <a:off x="509419" y="245963"/>
            <a:ext cx="8378794" cy="475286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38"/>
          <p:cNvSpPr txBox="1">
            <a:spLocks noGrp="1"/>
          </p:cNvSpPr>
          <p:nvPr>
            <p:ph type="ctrTitle"/>
          </p:nvPr>
        </p:nvSpPr>
        <p:spPr>
          <a:xfrm>
            <a:off x="0" y="-137155"/>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3000"/>
              <a:buFont typeface="Sorts Mill Goudy"/>
              <a:buNone/>
            </a:pPr>
            <a:r>
              <a:rPr lang="en" sz="3000" b="1"/>
              <a:t>Supply &amp; Demand</a:t>
            </a:r>
            <a:endParaRPr sz="3000" b="1"/>
          </a:p>
        </p:txBody>
      </p:sp>
      <p:sp>
        <p:nvSpPr>
          <p:cNvPr id="1086" name="Google Shape;1086;p138"/>
          <p:cNvSpPr txBox="1">
            <a:spLocks noGrp="1"/>
          </p:cNvSpPr>
          <p:nvPr>
            <p:ph type="subTitle" idx="1"/>
          </p:nvPr>
        </p:nvSpPr>
        <p:spPr>
          <a:xfrm>
            <a:off x="1031957" y="3915711"/>
            <a:ext cx="7080000" cy="10479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Theme: Creating your own Business</a:t>
            </a:r>
            <a:br>
              <a:rPr lang="en"/>
            </a:br>
            <a:r>
              <a:rPr lang="en"/>
              <a:t>Unit 3: Local and Global Markets</a:t>
            </a:r>
            <a:br>
              <a:rPr lang="en"/>
            </a:br>
            <a:r>
              <a:rPr lang="en"/>
              <a:t>Grade 6: Individuals &amp; Societies</a:t>
            </a:r>
            <a:endParaRPr/>
          </a:p>
        </p:txBody>
      </p:sp>
      <p:pic>
        <p:nvPicPr>
          <p:cNvPr id="1087" name="Google Shape;1087;p138"/>
          <p:cNvPicPr preferRelativeResize="0"/>
          <p:nvPr/>
        </p:nvPicPr>
        <p:blipFill rotWithShape="1">
          <a:blip r:embed="rId3">
            <a:alphaModFix/>
          </a:blip>
          <a:srcRect t="2129" b="-2130"/>
          <a:stretch/>
        </p:blipFill>
        <p:spPr>
          <a:xfrm>
            <a:off x="0" y="625575"/>
            <a:ext cx="9144000" cy="32186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39"/>
          <p:cNvSpPr txBox="1">
            <a:spLocks noGrp="1"/>
          </p:cNvSpPr>
          <p:nvPr>
            <p:ph type="body" idx="1"/>
          </p:nvPr>
        </p:nvSpPr>
        <p:spPr>
          <a:xfrm>
            <a:off x="4217663" y="621225"/>
            <a:ext cx="49008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2000"/>
              <a:buNone/>
            </a:pPr>
            <a:r>
              <a:rPr lang="en" sz="2500">
                <a:solidFill>
                  <a:srgbClr val="FFCCFF"/>
                </a:solidFill>
              </a:rPr>
              <a:t>Learning Targets (By the end of this lesson…):</a:t>
            </a:r>
            <a:endParaRPr sz="1400">
              <a:solidFill>
                <a:srgbClr val="FFCCFF"/>
              </a:solidFill>
            </a:endParaRPr>
          </a:p>
          <a:p>
            <a:pPr marL="254000" lvl="0" indent="-209550" algn="l" rtl="0">
              <a:lnSpc>
                <a:spcPct val="110000"/>
              </a:lnSpc>
              <a:spcBef>
                <a:spcPts val="1000"/>
              </a:spcBef>
              <a:spcAft>
                <a:spcPts val="0"/>
              </a:spcAft>
              <a:buClr>
                <a:srgbClr val="FFCCFF"/>
              </a:buClr>
              <a:buSzPts val="1700"/>
              <a:buChar char="◆"/>
            </a:pPr>
            <a:r>
              <a:rPr lang="en" sz="2500">
                <a:solidFill>
                  <a:srgbClr val="FFCCFF"/>
                </a:solidFill>
              </a:rPr>
              <a:t>I can understand Supply and Demand, Shortages, Surpluses, and Tariffs.</a:t>
            </a:r>
            <a:endParaRPr sz="800">
              <a:solidFill>
                <a:srgbClr val="FFCCFF"/>
              </a:solidFill>
              <a:latin typeface="Arial"/>
              <a:ea typeface="Arial"/>
              <a:cs typeface="Arial"/>
              <a:sym typeface="Arial"/>
            </a:endParaRPr>
          </a:p>
          <a:p>
            <a:pPr marL="254000" lvl="0" indent="-260350" algn="l" rtl="0">
              <a:lnSpc>
                <a:spcPct val="110000"/>
              </a:lnSpc>
              <a:spcBef>
                <a:spcPts val="1000"/>
              </a:spcBef>
              <a:spcAft>
                <a:spcPts val="0"/>
              </a:spcAft>
              <a:buClr>
                <a:srgbClr val="FFCCFF"/>
              </a:buClr>
              <a:buSzPts val="2500"/>
              <a:buChar char="◆"/>
            </a:pPr>
            <a:r>
              <a:rPr lang="en" sz="2500">
                <a:solidFill>
                  <a:srgbClr val="FFCCFF"/>
                </a:solidFill>
              </a:rPr>
              <a:t>I can finish everything in Part A of my own fictional business.</a:t>
            </a:r>
            <a:endParaRPr sz="2500">
              <a:solidFill>
                <a:srgbClr val="FFCCFF"/>
              </a:solidFill>
            </a:endParaRPr>
          </a:p>
          <a:p>
            <a:pPr marL="254000" lvl="0" indent="-101600" algn="l" rtl="0">
              <a:lnSpc>
                <a:spcPct val="110000"/>
              </a:lnSpc>
              <a:spcBef>
                <a:spcPts val="1000"/>
              </a:spcBef>
              <a:spcAft>
                <a:spcPts val="0"/>
              </a:spcAft>
              <a:buSzPts val="2000"/>
              <a:buFont typeface="Noto Sans Symbols"/>
              <a:buNone/>
            </a:pPr>
            <a:endParaRPr sz="2500">
              <a:solidFill>
                <a:srgbClr val="FFCCFF"/>
              </a:solidFill>
            </a:endParaRPr>
          </a:p>
        </p:txBody>
      </p:sp>
      <p:pic>
        <p:nvPicPr>
          <p:cNvPr id="1093" name="Google Shape;1093;p139" descr="Download Free png Chalk Line Png (98+ images in Collection) Page 3 -  DLPNG.com"/>
          <p:cNvPicPr preferRelativeResize="0"/>
          <p:nvPr/>
        </p:nvPicPr>
        <p:blipFill rotWithShape="1">
          <a:blip r:embed="rId3">
            <a:alphaModFix/>
          </a:blip>
          <a:srcRect l="47767" t="42442" b="42732"/>
          <a:stretch/>
        </p:blipFill>
        <p:spPr>
          <a:xfrm rot="5400000">
            <a:off x="1450873" y="2792321"/>
            <a:ext cx="4783840" cy="485775"/>
          </a:xfrm>
          <a:prstGeom prst="rect">
            <a:avLst/>
          </a:prstGeom>
          <a:noFill/>
          <a:ln>
            <a:noFill/>
          </a:ln>
        </p:spPr>
      </p:pic>
      <p:pic>
        <p:nvPicPr>
          <p:cNvPr id="1094" name="Google Shape;1094;p13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095" name="Google Shape;1095;p13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1096" name="Google Shape;1096;p139"/>
          <p:cNvSpPr txBox="1"/>
          <p:nvPr/>
        </p:nvSpPr>
        <p:spPr>
          <a:xfrm>
            <a:off x="0" y="643294"/>
            <a:ext cx="38235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20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800"/>
          </a:p>
          <a:p>
            <a:pPr marL="254000" marR="0" lvl="0" indent="-209550" algn="l" rtl="0">
              <a:lnSpc>
                <a:spcPct val="110000"/>
              </a:lnSpc>
              <a:spcBef>
                <a:spcPts val="1000"/>
              </a:spcBef>
              <a:spcAft>
                <a:spcPts val="0"/>
              </a:spcAft>
              <a:buClr>
                <a:schemeClr val="lt2"/>
              </a:buClr>
              <a:buSzPts val="1700"/>
              <a:buFont typeface="Noto Sans Symbols"/>
              <a:buChar char="◈"/>
            </a:pPr>
            <a:r>
              <a:rPr lang="en" sz="2500" i="0" u="none" strike="noStrike" cap="none">
                <a:solidFill>
                  <a:srgbClr val="FFFF00"/>
                </a:solidFill>
                <a:latin typeface="Sorts Mill Goudy"/>
                <a:ea typeface="Sorts Mill Goudy"/>
                <a:cs typeface="Sorts Mill Goudy"/>
                <a:sym typeface="Sorts Mill Goudy"/>
              </a:rPr>
              <a:t>How </a:t>
            </a:r>
            <a:r>
              <a:rPr lang="en" sz="2500">
                <a:solidFill>
                  <a:srgbClr val="FFFF00"/>
                </a:solidFill>
                <a:latin typeface="Sorts Mill Goudy"/>
                <a:ea typeface="Sorts Mill Goudy"/>
                <a:cs typeface="Sorts Mill Goudy"/>
                <a:sym typeface="Sorts Mill Goudy"/>
              </a:rPr>
              <a:t>can I understand Supply and Demand, Shortages, Surpluses, and Tariffs?</a:t>
            </a:r>
            <a:endParaRPr sz="2500">
              <a:solidFill>
                <a:srgbClr val="FFFF00"/>
              </a:solidFill>
              <a:latin typeface="Sorts Mill Goudy"/>
              <a:ea typeface="Sorts Mill Goudy"/>
              <a:cs typeface="Sorts Mill Goudy"/>
              <a:sym typeface="Sorts Mill Goudy"/>
            </a:endParaRPr>
          </a:p>
          <a:p>
            <a:pPr marL="254000" marR="0" lvl="0" indent="-260350" algn="l" rtl="0">
              <a:lnSpc>
                <a:spcPct val="110000"/>
              </a:lnSpc>
              <a:spcBef>
                <a:spcPts val="1000"/>
              </a:spcBef>
              <a:spcAft>
                <a:spcPts val="0"/>
              </a:spcAft>
              <a:buClr>
                <a:srgbClr val="FFFF00"/>
              </a:buClr>
              <a:buSzPts val="2500"/>
              <a:buFont typeface="Sorts Mill Goudy"/>
              <a:buChar char="◈"/>
            </a:pPr>
            <a:r>
              <a:rPr lang="en" sz="2500">
                <a:solidFill>
                  <a:srgbClr val="FFFF00"/>
                </a:solidFill>
                <a:latin typeface="Sorts Mill Goudy"/>
                <a:ea typeface="Sorts Mill Goudy"/>
                <a:cs typeface="Sorts Mill Goudy"/>
                <a:sym typeface="Sorts Mill Goudy"/>
              </a:rPr>
              <a:t>Can I finish Part A of my own fictional business?</a:t>
            </a:r>
            <a:endParaRPr sz="2500">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500" i="0" u="none" strike="noStrike" cap="none">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500" i="0" u="none" strike="noStrike" cap="none">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500" i="0" u="none" strike="noStrike" cap="none">
              <a:solidFill>
                <a:srgbClr val="FFFF00"/>
              </a:solidFill>
              <a:latin typeface="Sorts Mill Goudy"/>
              <a:ea typeface="Sorts Mill Goudy"/>
              <a:cs typeface="Sorts Mill Goudy"/>
              <a:sym typeface="Sorts Mill Goudy"/>
            </a:endParaRPr>
          </a:p>
          <a:p>
            <a:pPr marL="254000" marR="0" lvl="0" indent="-101600" algn="l" rtl="0">
              <a:lnSpc>
                <a:spcPct val="110000"/>
              </a:lnSpc>
              <a:spcBef>
                <a:spcPts val="1000"/>
              </a:spcBef>
              <a:spcAft>
                <a:spcPts val="0"/>
              </a:spcAft>
              <a:buClr>
                <a:schemeClr val="lt2"/>
              </a:buClr>
              <a:buSzPts val="2000"/>
              <a:buFont typeface="Noto Sans Symbols"/>
              <a:buNone/>
            </a:pPr>
            <a:endParaRPr sz="25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14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1102" name="Google Shape;1102;p140"/>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Supply and Demand</a:t>
            </a:r>
            <a:endParaRPr sz="1100"/>
          </a:p>
        </p:txBody>
      </p:sp>
      <p:sp>
        <p:nvSpPr>
          <p:cNvPr id="1103" name="Google Shape;1103;p140"/>
          <p:cNvSpPr txBox="1"/>
          <p:nvPr/>
        </p:nvSpPr>
        <p:spPr>
          <a:xfrm>
            <a:off x="154313" y="780094"/>
            <a:ext cx="8989800" cy="1526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p:txBody>
      </p:sp>
      <p:sp>
        <p:nvSpPr>
          <p:cNvPr id="1104" name="Google Shape;1104;p140"/>
          <p:cNvSpPr txBox="1"/>
          <p:nvPr/>
        </p:nvSpPr>
        <p:spPr>
          <a:xfrm>
            <a:off x="2966081" y="805819"/>
            <a:ext cx="6103800" cy="420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Please write down the definition of Supply and Demand:</a:t>
            </a:r>
            <a:endParaRPr sz="1700">
              <a:solidFill>
                <a:schemeClr val="lt2"/>
              </a:solidFill>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Supply is the amount of something. </a:t>
            </a:r>
            <a:endParaRPr sz="1700">
              <a:solidFill>
                <a:schemeClr val="dk1"/>
              </a:solidFill>
              <a:highlight>
                <a:srgbClr val="FFFF00"/>
              </a:highlight>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Demand is how much people want it. </a:t>
            </a:r>
            <a:endParaRPr sz="1700">
              <a:solidFill>
                <a:schemeClr val="dk1"/>
              </a:solidFill>
              <a:highlight>
                <a:srgbClr val="FFFF00"/>
              </a:highlight>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When there’s more supply than demand, prices go down. </a:t>
            </a:r>
            <a:endParaRPr sz="1700">
              <a:solidFill>
                <a:schemeClr val="dk1"/>
              </a:solidFill>
              <a:highlight>
                <a:srgbClr val="FFFF00"/>
              </a:highlight>
              <a:latin typeface="Sorts Mill Goudy"/>
              <a:ea typeface="Sorts Mill Goudy"/>
              <a:cs typeface="Sorts Mill Goudy"/>
              <a:sym typeface="Sorts Mill Goudy"/>
            </a:endParaRPr>
          </a:p>
          <a:p>
            <a:pPr marL="342900" lvl="0" indent="-273050" algn="l" rtl="0">
              <a:spcBef>
                <a:spcPts val="0"/>
              </a:spcBef>
              <a:spcAft>
                <a:spcPts val="0"/>
              </a:spcAft>
              <a:buClr>
                <a:schemeClr val="dk1"/>
              </a:buClr>
              <a:buSzPts val="1700"/>
              <a:buFont typeface="Sorts Mill Goudy"/>
              <a:buChar char="●"/>
            </a:pPr>
            <a:r>
              <a:rPr lang="en" sz="1700">
                <a:solidFill>
                  <a:schemeClr val="dk1"/>
                </a:solidFill>
                <a:highlight>
                  <a:srgbClr val="FFFF00"/>
                </a:highlight>
                <a:latin typeface="Sorts Mill Goudy"/>
                <a:ea typeface="Sorts Mill Goudy"/>
                <a:cs typeface="Sorts Mill Goudy"/>
                <a:sym typeface="Sorts Mill Goudy"/>
              </a:rPr>
              <a:t>When there’s more demand than supply, prices go up. </a:t>
            </a:r>
            <a:endParaRPr sz="17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For example, the demand for roses increases on special occasions like Valentine’s Day or Mother’s Day, and the price of roses increases significantly at that time. Similarly, after the holidays the demand for holiday decorations reduces drastically, so they are available at a deep discount.</a:t>
            </a: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dk1"/>
              </a:solidFill>
              <a:highlight>
                <a:srgbClr val="FFFF00"/>
              </a:highlight>
              <a:latin typeface="Sorts Mill Goudy"/>
              <a:ea typeface="Sorts Mill Goudy"/>
              <a:cs typeface="Sorts Mill Goudy"/>
              <a:sym typeface="Sorts Mill Goudy"/>
            </a:endParaRPr>
          </a:p>
        </p:txBody>
      </p:sp>
      <p:pic>
        <p:nvPicPr>
          <p:cNvPr id="1105" name="Google Shape;1105;p140"/>
          <p:cNvPicPr preferRelativeResize="0"/>
          <p:nvPr/>
        </p:nvPicPr>
        <p:blipFill>
          <a:blip r:embed="rId4">
            <a:alphaModFix/>
          </a:blip>
          <a:stretch>
            <a:fillRect/>
          </a:stretch>
        </p:blipFill>
        <p:spPr>
          <a:xfrm>
            <a:off x="154313" y="829903"/>
            <a:ext cx="2737482" cy="1543553"/>
          </a:xfrm>
          <a:prstGeom prst="rect">
            <a:avLst/>
          </a:prstGeom>
          <a:noFill/>
          <a:ln>
            <a:noFill/>
          </a:ln>
        </p:spPr>
      </p:pic>
      <p:pic>
        <p:nvPicPr>
          <p:cNvPr id="1106" name="Google Shape;1106;p140"/>
          <p:cNvPicPr preferRelativeResize="0"/>
          <p:nvPr/>
        </p:nvPicPr>
        <p:blipFill>
          <a:blip r:embed="rId5">
            <a:alphaModFix/>
          </a:blip>
          <a:stretch>
            <a:fillRect/>
          </a:stretch>
        </p:blipFill>
        <p:spPr>
          <a:xfrm>
            <a:off x="154313" y="2501912"/>
            <a:ext cx="2737481" cy="1418885"/>
          </a:xfrm>
          <a:prstGeom prst="rect">
            <a:avLst/>
          </a:prstGeom>
          <a:noFill/>
          <a:ln>
            <a:noFill/>
          </a:ln>
        </p:spPr>
      </p:pic>
      <p:sp>
        <p:nvSpPr>
          <p:cNvPr id="1107" name="Google Shape;1107;p140"/>
          <p:cNvSpPr txBox="1"/>
          <p:nvPr/>
        </p:nvSpPr>
        <p:spPr>
          <a:xfrm>
            <a:off x="154313" y="4049250"/>
            <a:ext cx="8989800" cy="661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700">
                <a:solidFill>
                  <a:schemeClr val="dk1"/>
                </a:solidFill>
                <a:highlight>
                  <a:srgbClr val="FFFF00"/>
                </a:highlight>
                <a:latin typeface="Sorts Mill Goudy"/>
                <a:ea typeface="Sorts Mill Goudy"/>
                <a:cs typeface="Sorts Mill Goudy"/>
                <a:sym typeface="Sorts Mill Goudy"/>
              </a:rPr>
              <a:t>Can you think of another example of a product or service where Supply and Demand changes throughout the year?</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0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VTI">
  <a:themeElements>
    <a:clrScheme name="Coffee">
      <a:dk1>
        <a:srgbClr val="000000"/>
      </a:dk1>
      <a:lt1>
        <a:srgbClr val="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9339</Words>
  <Application>Microsoft Office PowerPoint</Application>
  <PresentationFormat>On-screen Show (16:9)</PresentationFormat>
  <Paragraphs>885</Paragraphs>
  <Slides>160</Slides>
  <Notes>160</Notes>
  <HiddenSlides>95</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160</vt:i4>
      </vt:variant>
    </vt:vector>
  </HeadingPairs>
  <TitlesOfParts>
    <vt:vector size="169" baseType="lpstr">
      <vt:lpstr>Arial</vt:lpstr>
      <vt:lpstr>Roboto</vt:lpstr>
      <vt:lpstr>Times New Roman</vt:lpstr>
      <vt:lpstr>Raleway</vt:lpstr>
      <vt:lpstr>Noto Sans Symbols</vt:lpstr>
      <vt:lpstr>Sorts Mill Goudy</vt:lpstr>
      <vt:lpstr>Calibri</vt:lpstr>
      <vt:lpstr>Simple Light</vt:lpstr>
      <vt:lpstr>SlateVTI</vt:lpstr>
      <vt:lpstr>Summative 1: Investigating a Real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 to formative feedback</vt:lpstr>
      <vt:lpstr>Respond to formative feedback</vt:lpstr>
      <vt:lpstr>Many students can raise their criteria B by simply finishing their Bii dates sections</vt:lpstr>
      <vt:lpstr>PowerPoint Presentation</vt:lpstr>
      <vt:lpstr>Lesson 1: Introduction to Concepts: Scarcity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Introduction to Concepts: Stations</vt:lpstr>
      <vt:lpstr>PowerPoint Presentation</vt:lpstr>
      <vt:lpstr>PowerPoint Presentation</vt:lpstr>
      <vt:lpstr>PowerPoint Presentation</vt:lpstr>
      <vt:lpstr>PowerPoint Presentation</vt:lpstr>
      <vt:lpstr>PowerPoint Presentation</vt:lpstr>
      <vt:lpstr>PowerPoint Presentation</vt:lpstr>
      <vt:lpstr>Interview Practice</vt:lpstr>
      <vt:lpstr>PowerPoint Presentation</vt:lpstr>
      <vt:lpstr>Interviews: Why?</vt:lpstr>
      <vt:lpstr>Interviews: Why?</vt:lpstr>
      <vt:lpstr>Interviews: Typical Style - GIPAT</vt:lpstr>
      <vt:lpstr>Mr. Larson, Structured Interview #1</vt:lpstr>
      <vt:lpstr>Mr. Larson, Structured Interview #2</vt:lpstr>
      <vt:lpstr>Interviews: Scenarios</vt:lpstr>
      <vt:lpstr>Simulated Interview</vt:lpstr>
      <vt:lpstr>Reflection &amp; Tips</vt:lpstr>
      <vt:lpstr>Non-Government Organizations: NGO</vt:lpstr>
      <vt:lpstr>PowerPoint Presentation</vt:lpstr>
      <vt:lpstr>NGOs</vt:lpstr>
      <vt:lpstr>NGO Examples</vt:lpstr>
      <vt:lpstr>PowerPoint Presentation</vt:lpstr>
      <vt:lpstr>NGO Examples</vt:lpstr>
      <vt:lpstr>NGO Mission Match</vt:lpstr>
      <vt:lpstr>NGO Mission Match</vt:lpstr>
      <vt:lpstr>Design an NGO</vt:lpstr>
      <vt:lpstr>Reflection</vt:lpstr>
      <vt:lpstr>Public &amp; Private Sector</vt:lpstr>
      <vt:lpstr>Taxes</vt:lpstr>
      <vt:lpstr>PowerPoint Presentation</vt:lpstr>
      <vt:lpstr>Taxes</vt:lpstr>
      <vt:lpstr>Private &amp; Public</vt:lpstr>
      <vt:lpstr>Wage</vt:lpstr>
      <vt:lpstr>Unions</vt:lpstr>
      <vt:lpstr>Strikes</vt:lpstr>
      <vt:lpstr>Health &amp; Safety Regulations</vt:lpstr>
      <vt:lpstr>PowerPoint Presentation</vt:lpstr>
      <vt:lpstr>WORK DAY</vt:lpstr>
      <vt:lpstr>PowerPoint Presentation</vt:lpstr>
      <vt:lpstr>PowerPoint Presentation</vt:lpstr>
      <vt:lpstr>Goals Today</vt:lpstr>
      <vt:lpstr>PowerPoint Presentation</vt:lpstr>
      <vt:lpstr>SUSTAINABILITY</vt:lpstr>
      <vt:lpstr>PowerPoint Presentation</vt:lpstr>
      <vt:lpstr>What is Sustainability?</vt:lpstr>
      <vt:lpstr>PowerPoint Presentation</vt:lpstr>
      <vt:lpstr>PowerPoint Presentation</vt:lpstr>
      <vt:lpstr>Sustainable Energy Sources?</vt:lpstr>
      <vt:lpstr>Sustainable Energy Sources?</vt:lpstr>
      <vt:lpstr>Sustainable Energy Sources?</vt:lpstr>
      <vt:lpstr>Sustainable Energy Sources?</vt:lpstr>
      <vt:lpstr>PowerPoint Presentation</vt:lpstr>
      <vt:lpstr>Sustainable  Waste  Disposal</vt:lpstr>
      <vt:lpstr>Sustainable Recyclable Materials </vt:lpstr>
      <vt:lpstr>PowerPoint Presentation</vt:lpstr>
      <vt:lpstr>TABLE TALK: Minimize Pollution </vt:lpstr>
      <vt:lpstr>UN SDGs Sustainable Development Goals</vt:lpstr>
      <vt:lpstr>PowerPoint Presentation</vt:lpstr>
      <vt:lpstr>PowerPoint Presentation</vt:lpstr>
      <vt:lpstr>Sustainable Distribution</vt:lpstr>
      <vt:lpstr>Sustainable Distribution</vt:lpstr>
      <vt:lpstr>Sustainable Distribution</vt:lpstr>
      <vt:lpstr>PowerPoint Presentation</vt:lpstr>
      <vt:lpstr>PowerPoint Presentation</vt:lpstr>
      <vt:lpstr>PowerPoint Presentation</vt:lpstr>
      <vt:lpstr>PowerPoint Presentation</vt:lpstr>
      <vt:lpstr>PowerPoint Presentation</vt:lpstr>
      <vt:lpstr>Step 4:  The Student Led conference.   Follow the same process Steps 1 - 3 as for your video</vt:lpstr>
      <vt:lpstr>Summative 2: Creating Your Own Business</vt:lpstr>
      <vt:lpstr>PowerPoint Presentation</vt:lpstr>
      <vt:lpstr>PowerPoint Presentation</vt:lpstr>
      <vt:lpstr>PowerPoint Presentation</vt:lpstr>
      <vt:lpstr>PowerPoint Presentation</vt:lpstr>
      <vt:lpstr>Supply &amp; 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Supply &amp; Demand: Breaking News &amp; Stock Market (part B)</vt:lpstr>
      <vt:lpstr>PowerPoint Presentation</vt:lpstr>
      <vt:lpstr>PowerPoint Presentation</vt:lpstr>
      <vt:lpstr>PowerPoint Presentation</vt:lpstr>
      <vt:lpstr>PowerPoint Presentation</vt:lpstr>
      <vt:lpstr>PowerPoint Presentation</vt:lpstr>
      <vt:lpstr>PowerPoint Presentation</vt:lpstr>
      <vt:lpstr>BELLRINGER ACTIVITY: </vt:lpstr>
      <vt:lpstr>BELLRINGER ACTIVITY: </vt:lpstr>
      <vt:lpstr>Public &amp; Private Sector</vt:lpstr>
      <vt:lpstr>PowerPoint Presentation</vt:lpstr>
      <vt:lpstr>PowerPoint Presentation</vt:lpstr>
      <vt:lpstr>Taxes</vt:lpstr>
      <vt:lpstr>Taxes</vt:lpstr>
      <vt:lpstr>TABLE TALK</vt:lpstr>
      <vt:lpstr>TABLE TALK</vt:lpstr>
      <vt:lpstr>Private &amp; Public</vt:lpstr>
      <vt:lpstr>PowerPoint Presentation</vt:lpstr>
      <vt:lpstr>PowerPoint Presentation</vt:lpstr>
      <vt:lpstr>PowerPoint Presentation</vt:lpstr>
      <vt:lpstr>PowerPoint Presentation</vt:lpstr>
      <vt:lpstr>PowerPoint Presentation</vt:lpstr>
      <vt:lpstr>TABLE TALK</vt:lpstr>
      <vt:lpstr>Wage</vt:lpstr>
      <vt:lpstr>TABLE TALK</vt:lpstr>
      <vt:lpstr>PowerPoint Presentation</vt:lpstr>
      <vt:lpstr>Unions</vt:lpstr>
      <vt:lpstr>TABLE TALK</vt:lpstr>
      <vt:lpstr>Strikes</vt:lpstr>
      <vt:lpstr>TABLE TALK</vt:lpstr>
      <vt:lpstr>Health &amp; Safety Regulations</vt:lpstr>
      <vt:lpstr>TABLE TALK</vt:lpstr>
      <vt:lpstr>PowerPoint Presentation</vt:lpstr>
      <vt:lpstr>PowerPoint Presentation</vt:lpstr>
      <vt:lpstr>TABLE TALK</vt:lpstr>
      <vt:lpstr>PowerPoint Presentation</vt:lpstr>
      <vt:lpstr>TABLE TALK</vt:lpstr>
      <vt:lpstr>Public VS Private: Breaking News &amp; Stock Market (part C)</vt:lpstr>
      <vt:lpstr>PowerPoint Presentation</vt:lpstr>
      <vt:lpstr>PowerPoint Presentation</vt:lpstr>
      <vt:lpstr>PowerPoint Presentation</vt:lpstr>
      <vt:lpstr>PowerPoint Presentation</vt:lpstr>
      <vt:lpstr>PowerPoint Presentation</vt:lpstr>
      <vt:lpstr>Public VS Private: Breaking News &amp; Stock Market (part D)</vt:lpstr>
      <vt:lpstr>PowerPoint Presentation</vt:lpstr>
      <vt:lpstr>PowerPoint Presentation</vt:lpstr>
      <vt:lpstr>PowerPoint Presentation</vt:lpstr>
      <vt:lpstr>PowerPoint Presentation</vt:lpstr>
      <vt:lpstr>PowerPoint Presentation</vt:lpstr>
      <vt:lpstr>Welcome Back!</vt:lpstr>
      <vt:lpstr>Substitute Plan: 18 March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Jiyoung Lee</cp:lastModifiedBy>
  <cp:revision>1</cp:revision>
  <dcterms:modified xsi:type="dcterms:W3CDTF">2025-08-27T00:09:25Z</dcterms:modified>
</cp:coreProperties>
</file>