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Lst>
  <p:sldSz cy="6858000" cx="12192000"/>
  <p:notesSz cx="6858000" cy="9144000"/>
  <p:embeddedFontLst>
    <p:embeddedFont>
      <p:font typeface="Sorts Mill Goudy"/>
      <p:regular r:id="rId94"/>
      <p: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6" roundtripDataSignature="AMtx7mi8u66QU8GFoFUeleeE1I/f77Mr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slide" Target="slides/slide80.xml"/><Relationship Id="rId83" Type="http://schemas.openxmlformats.org/officeDocument/2006/relationships/slide" Target="slides/slide79.xml"/><Relationship Id="rId42" Type="http://schemas.openxmlformats.org/officeDocument/2006/relationships/slide" Target="slides/slide38.xml"/><Relationship Id="rId86" Type="http://schemas.openxmlformats.org/officeDocument/2006/relationships/slide" Target="slides/slide82.xml"/><Relationship Id="rId41" Type="http://schemas.openxmlformats.org/officeDocument/2006/relationships/slide" Target="slides/slide37.xml"/><Relationship Id="rId85" Type="http://schemas.openxmlformats.org/officeDocument/2006/relationships/slide" Target="slides/slide81.xml"/><Relationship Id="rId44" Type="http://schemas.openxmlformats.org/officeDocument/2006/relationships/slide" Target="slides/slide40.xml"/><Relationship Id="rId88" Type="http://schemas.openxmlformats.org/officeDocument/2006/relationships/slide" Target="slides/slide84.xml"/><Relationship Id="rId43" Type="http://schemas.openxmlformats.org/officeDocument/2006/relationships/slide" Target="slides/slide39.xml"/><Relationship Id="rId87" Type="http://schemas.openxmlformats.org/officeDocument/2006/relationships/slide" Target="slides/slide83.xml"/><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95" Type="http://schemas.openxmlformats.org/officeDocument/2006/relationships/font" Target="fonts/SortsMillGoudy-italic.fntdata"/><Relationship Id="rId50" Type="http://schemas.openxmlformats.org/officeDocument/2006/relationships/slide" Target="slides/slide46.xml"/><Relationship Id="rId94" Type="http://schemas.openxmlformats.org/officeDocument/2006/relationships/font" Target="fonts/SortsMillGoudy-regular.fntdata"/><Relationship Id="rId53" Type="http://schemas.openxmlformats.org/officeDocument/2006/relationships/slide" Target="slides/slide49.xml"/><Relationship Id="rId52" Type="http://schemas.openxmlformats.org/officeDocument/2006/relationships/slide" Target="slides/slide48.xml"/><Relationship Id="rId96" Type="http://customschemas.google.com/relationships/presentationmetadata" Target="metadata"/><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b8ffb904b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b8ffb904b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2b8ffb904b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b83b6bdbd5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2b83b6bdbd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d8b9046f7c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d8b9046f7c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d8b9046f7c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83b6bdbd5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b83b6bdbd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b8ffb904b7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b8ffb904b7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2b8ffb904b7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8ffb904b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b8ffb904b7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b8ffb904b7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8ffb904b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b8ffb904b7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2b8ffb904b7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b83b6bdbd5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g2b83b6bdbd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b83b6bdbd5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2b83b6bdbd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f1faf3911b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1f1faf3911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f1faf3911b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1f1faf3911b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f1faf3911b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1f1faf3911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f1faf3911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f1faf3911b_0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f1faf3911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f1faf3911b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f1faf3911b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f1faf3911b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f1faf3911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f1faf3911b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f1faf3911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f1faf3911b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f1faf3911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f1faf3911b_0_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f1faf3911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f1faf3911b_0_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f1faf3911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f1faf3911b_0_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f1faf3911b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f1faf3911b_0_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f1faf3911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f1faf3911b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f1faf3911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f1faf3911b_0_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f1faf3911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f1faf3911b_0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f1faf3911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f1faf3911b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f1faf3911b_0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1f1faf3911b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f1faf3911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f1faf3911b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f1faf3911b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f1faf3911b_0_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f1faf3911b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f1faf3911b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f1faf3911b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f1faf3911b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b8379a516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b8379a516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b8379a516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f1faf3911b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f1faf3911b_0_1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34c4b0a1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34c4b0a1c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g334c4b0a1c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f1faf3911b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f1faf3911b_0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f1faf3911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f1faf3911b_0_1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f1faf3911b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f1faf3911b_0_1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f1faf3911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f1faf3911b_0_1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f1faf3911b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f1faf3911b_0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f1faf3911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f1faf3911b_0_1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371efd368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3371efd368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371efd3681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3371efd368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8b9046f7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d8b9046f7c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2d8b9046f7c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71efd368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371efd3681_0_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8353ca75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38353ca75f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371efd3681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371efd3681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38353ca75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38353ca75f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38353ca75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38353ca75f_0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37ebd9b98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337ebd9b98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337ebd9b98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38353ca75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38353ca75f_0_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371efd368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371efd3681_0_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38353ca75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38353ca75f_0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38353ca75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38353ca75f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83b6bdbd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2b83b6bdbd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371efd368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371efd3681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371efd3681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371efd3681_0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b8ffb9dba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2b8ffb9db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b8ffb9dba3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b8ffb9dba3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b8ffb9dba3_0_3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g2b8ffb9dba3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d8f11cec4c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d8f11cec4c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d8f11cec4c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d8f11cec4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d8f11cec4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d8f11cec4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d8f11cec4c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d8f11cec4c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d8f11cec4c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2db97f57eb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32db97f57eb_0_1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g32db97f57eb_0_1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2db97f57eb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2db97f57eb_0_1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g32db97f57eb_0_1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b83b6bdbd5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b83b6bdbd5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32db97f57eb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32db97f57eb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32db97f57eb_0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2db97f57eb_0_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32db97f57eb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2db97f57eb_0_2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32db97f57eb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2db97f57eb_0_1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32db97f57eb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2db97f57eb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2db97f57eb_0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g32db97f57eb_0_1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2db97f57eb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2db97f57eb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g32db97f57eb_0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2db97f57eb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2db97f57eb_0_2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32db97f57eb_0_2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2db97f57eb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2db97f57eb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32db97f57eb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d8f11cec4c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d8f11cec4c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2d8f11cec4c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2db97f57eb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2db97f57eb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32db97f57eb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b83b6bdbd5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b83b6bdbd5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2db97f57eb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2db97f57eb_0_1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32db97f57eb_0_1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2db97f57eb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32db97f57eb_0_1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g32db97f57eb_0_1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2db97f57eb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32db97f57eb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32db97f57eb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34732bf63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34732bf63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334732bf63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34732bf63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34732bf639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g334732bf639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2db97f57eb_0_1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1" name="Google Shape;761;g32db97f57eb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2db97f57eb_0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32db97f57eb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2db97f57eb_0_1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g32db97f57eb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2db97f57eb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2db97f57eb_0_2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g32db97f57eb_0_2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32db97f57eb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32db97f57eb_0_2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g32db97f57eb_0_2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8ffb904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b8ffb904b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b8ffb904b7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0"/>
          <p:cNvSpPr txBox="1"/>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90000"/>
              </a:lnSpc>
              <a:spcBef>
                <a:spcPts val="0"/>
              </a:spcBef>
              <a:spcAft>
                <a:spcPts val="0"/>
              </a:spcAft>
              <a:buClr>
                <a:schemeClr val="lt2"/>
              </a:buClr>
              <a:buSzPts val="5400"/>
              <a:buFont typeface="Sorts Mill Goudy"/>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0"/>
          <p:cNvSpPr txBox="1"/>
          <p:nvPr>
            <p:ph idx="1" type="subTitle"/>
          </p:nvPr>
        </p:nvSpPr>
        <p:spPr>
          <a:xfrm>
            <a:off x="1370693" y="3773489"/>
            <a:ext cx="9440034" cy="104986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lvl="0" algn="ctr">
              <a:lnSpc>
                <a:spcPct val="110000"/>
              </a:lnSpc>
              <a:spcBef>
                <a:spcPts val="460"/>
              </a:spcBef>
              <a:spcAft>
                <a:spcPts val="0"/>
              </a:spcAft>
              <a:buSzPts val="1610"/>
              <a:buNone/>
              <a:defRPr>
                <a:solidFill>
                  <a:schemeClr val="lt1"/>
                </a:solidFill>
              </a:defRPr>
            </a:lvl1pPr>
            <a:lvl2pPr lvl="1" algn="ctr">
              <a:spcBef>
                <a:spcPts val="600"/>
              </a:spcBef>
              <a:spcAft>
                <a:spcPts val="0"/>
              </a:spcAft>
              <a:buSzPts val="1470"/>
              <a:buNone/>
              <a:defRPr>
                <a:solidFill>
                  <a:schemeClr val="lt1"/>
                </a:solidFill>
              </a:defRPr>
            </a:lvl2pPr>
            <a:lvl3pPr lvl="2" algn="ctr">
              <a:spcBef>
                <a:spcPts val="600"/>
              </a:spcBef>
              <a:spcAft>
                <a:spcPts val="0"/>
              </a:spcAft>
              <a:buSzPts val="126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980"/>
              <a:buNone/>
              <a:defRPr>
                <a:solidFill>
                  <a:schemeClr val="lt1"/>
                </a:solidFill>
              </a:defRPr>
            </a:lvl6pPr>
            <a:lvl7pPr lvl="6" algn="ctr">
              <a:spcBef>
                <a:spcPts val="600"/>
              </a:spcBef>
              <a:spcAft>
                <a:spcPts val="0"/>
              </a:spcAft>
              <a:buSzPts val="980"/>
              <a:buNone/>
              <a:defRPr>
                <a:solidFill>
                  <a:schemeClr val="lt1"/>
                </a:solidFill>
              </a:defRPr>
            </a:lvl7pPr>
            <a:lvl8pPr lvl="7" algn="ctr">
              <a:spcBef>
                <a:spcPts val="600"/>
              </a:spcBef>
              <a:spcAft>
                <a:spcPts val="0"/>
              </a:spcAft>
              <a:buSzPts val="980"/>
              <a:buNone/>
              <a:defRPr>
                <a:solidFill>
                  <a:schemeClr val="lt1"/>
                </a:solidFill>
              </a:defRPr>
            </a:lvl8pPr>
            <a:lvl9pPr lvl="8" algn="ctr">
              <a:spcBef>
                <a:spcPts val="600"/>
              </a:spcBef>
              <a:spcAft>
                <a:spcPts val="600"/>
              </a:spcAft>
              <a:buSzPts val="980"/>
              <a:buNone/>
              <a:defRPr>
                <a:solidFill>
                  <a:schemeClr val="lt1"/>
                </a:solidFill>
              </a:defRPr>
            </a:lvl9pPr>
          </a:lstStyle>
          <a:p/>
        </p:txBody>
      </p:sp>
      <p:sp>
        <p:nvSpPr>
          <p:cNvPr id="18" name="Google Shape;18;p10"/>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0"/>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0"/>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75" name="Shape 75"/>
        <p:cNvGrpSpPr/>
        <p:nvPr/>
      </p:nvGrpSpPr>
      <p:grpSpPr>
        <a:xfrm>
          <a:off x="0" y="0"/>
          <a:ext cx="0" cy="0"/>
          <a:chOff x="0" y="0"/>
          <a:chExt cx="0" cy="0"/>
        </a:xfrm>
      </p:grpSpPr>
      <p:pic>
        <p:nvPicPr>
          <p:cNvPr descr="Slate-V2-HD-panoPhotoInset.png" id="76" name="Google Shape;76;p19"/>
          <p:cNvPicPr preferRelativeResize="0"/>
          <p:nvPr/>
        </p:nvPicPr>
        <p:blipFill rotWithShape="1">
          <a:blip r:embed="rId2">
            <a:alphaModFix/>
          </a:blip>
          <a:srcRect b="0" l="0" r="0" t="0"/>
          <a:stretch/>
        </p:blipFill>
        <p:spPr>
          <a:xfrm>
            <a:off x="1013883" y="547807"/>
            <a:ext cx="10141799" cy="3816806"/>
          </a:xfrm>
          <a:prstGeom prst="rect">
            <a:avLst/>
          </a:prstGeom>
          <a:noFill/>
          <a:ln>
            <a:noFill/>
          </a:ln>
        </p:spPr>
      </p:pic>
      <p:sp>
        <p:nvSpPr>
          <p:cNvPr id="77" name="Google Shape;77;p19"/>
          <p:cNvSpPr txBox="1"/>
          <p:nvPr>
            <p:ph type="title"/>
          </p:nvPr>
        </p:nvSpPr>
        <p:spPr>
          <a:xfrm>
            <a:off x="913806" y="4565255"/>
            <a:ext cx="10355326" cy="54347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90000"/>
              </a:lnSpc>
              <a:spcBef>
                <a:spcPts val="0"/>
              </a:spcBef>
              <a:spcAft>
                <a:spcPts val="0"/>
              </a:spcAft>
              <a:buClr>
                <a:schemeClr val="lt2"/>
              </a:buClr>
              <a:buSzPts val="2800"/>
              <a:buFont typeface="Sorts Mill Goudy"/>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9"/>
          <p:cNvSpPr/>
          <p:nvPr>
            <p:ph idx="2" type="pic"/>
          </p:nvPr>
        </p:nvSpPr>
        <p:spPr>
          <a:xfrm>
            <a:off x="1169349" y="695009"/>
            <a:ext cx="9845346" cy="3525671"/>
          </a:xfrm>
          <a:prstGeom prst="rect">
            <a:avLst/>
          </a:prstGeom>
          <a:noFill/>
          <a:ln>
            <a:noFill/>
          </a:ln>
          <a:effectLst>
            <a:outerShdw blurRad="38100" dir="4440000" dist="25400">
              <a:srgbClr val="000000">
                <a:alpha val="35686"/>
              </a:srgbClr>
            </a:outerShdw>
          </a:effectLst>
        </p:spPr>
      </p:sp>
      <p:sp>
        <p:nvSpPr>
          <p:cNvPr id="79" name="Google Shape;79;p19"/>
          <p:cNvSpPr txBox="1"/>
          <p:nvPr>
            <p:ph idx="1" type="body"/>
          </p:nvPr>
        </p:nvSpPr>
        <p:spPr>
          <a:xfrm>
            <a:off x="913795" y="5247728"/>
            <a:ext cx="10353762" cy="5434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0" name="Google Shape;80;p19"/>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9"/>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9"/>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83" name="Shape 83"/>
        <p:cNvGrpSpPr/>
        <p:nvPr/>
      </p:nvGrpSpPr>
      <p:grpSpPr>
        <a:xfrm>
          <a:off x="0" y="0"/>
          <a:ext cx="0" cy="0"/>
          <a:chOff x="0" y="0"/>
          <a:chExt cx="0" cy="0"/>
        </a:xfrm>
      </p:grpSpPr>
      <p:sp>
        <p:nvSpPr>
          <p:cNvPr id="84" name="Google Shape;84;p20"/>
          <p:cNvSpPr txBox="1"/>
          <p:nvPr>
            <p:ph type="title"/>
          </p:nvPr>
        </p:nvSpPr>
        <p:spPr>
          <a:xfrm>
            <a:off x="913795" y="608437"/>
            <a:ext cx="10353762" cy="353434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4000"/>
              <a:buFont typeface="Sorts Mill Goudy"/>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0"/>
          <p:cNvSpPr txBox="1"/>
          <p:nvPr>
            <p:ph idx="1" type="body"/>
          </p:nvPr>
        </p:nvSpPr>
        <p:spPr>
          <a:xfrm>
            <a:off x="913794" y="4295180"/>
            <a:ext cx="10353763" cy="150182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lnSpc>
                <a:spcPct val="110000"/>
              </a:lnSpc>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86" name="Google Shape;86;p20"/>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0"/>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0"/>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89" name="Shape 89"/>
        <p:cNvGrpSpPr/>
        <p:nvPr/>
      </p:nvGrpSpPr>
      <p:grpSpPr>
        <a:xfrm>
          <a:off x="0" y="0"/>
          <a:ext cx="0" cy="0"/>
          <a:chOff x="0" y="0"/>
          <a:chExt cx="0" cy="0"/>
        </a:xfrm>
      </p:grpSpPr>
      <p:sp>
        <p:nvSpPr>
          <p:cNvPr id="90" name="Google Shape;90;p21"/>
          <p:cNvSpPr txBox="1"/>
          <p:nvPr>
            <p:ph type="title"/>
          </p:nvPr>
        </p:nvSpPr>
        <p:spPr>
          <a:xfrm>
            <a:off x="1446212" y="609600"/>
            <a:ext cx="9302752" cy="2992904"/>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3600"/>
              <a:buFont typeface="Sorts Mill Goudy"/>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1"/>
          <p:cNvSpPr txBox="1"/>
          <p:nvPr>
            <p:ph idx="1" type="body"/>
          </p:nvPr>
        </p:nvSpPr>
        <p:spPr>
          <a:xfrm>
            <a:off x="1720644" y="3610032"/>
            <a:ext cx="8752299" cy="532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r">
              <a:lnSpc>
                <a:spcPct val="110000"/>
              </a:lnSpc>
              <a:spcBef>
                <a:spcPts val="280"/>
              </a:spcBef>
              <a:spcAft>
                <a:spcPts val="0"/>
              </a:spcAft>
              <a:buSzPts val="980"/>
              <a:buNone/>
              <a:defRPr sz="14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2" name="Google Shape;92;p21"/>
          <p:cNvSpPr txBox="1"/>
          <p:nvPr>
            <p:ph idx="2" type="body"/>
          </p:nvPr>
        </p:nvSpPr>
        <p:spPr>
          <a:xfrm>
            <a:off x="913794" y="4304353"/>
            <a:ext cx="10353763" cy="1489496"/>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indent="-228600" lvl="0" marL="457200" algn="ctr">
              <a:lnSpc>
                <a:spcPct val="110000"/>
              </a:lnSpc>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93" name="Google Shape;93;p21"/>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1"/>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1"/>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96" name="Google Shape;96;p21"/>
          <p:cNvSpPr txBox="1"/>
          <p:nvPr/>
        </p:nvSpPr>
        <p:spPr>
          <a:xfrm>
            <a:off x="990600" y="88479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Sorts Mill Goudy"/>
              <a:buNone/>
            </a:pPr>
            <a:r>
              <a:rPr b="0" lang="en-US" sz="8000" cap="none">
                <a:solidFill>
                  <a:schemeClr val="lt1"/>
                </a:solidFill>
                <a:latin typeface="Sorts Mill Goudy"/>
                <a:ea typeface="Sorts Mill Goudy"/>
                <a:cs typeface="Sorts Mill Goudy"/>
                <a:sym typeface="Sorts Mill Goudy"/>
              </a:rPr>
              <a:t>“</a:t>
            </a:r>
            <a:endParaRPr/>
          </a:p>
        </p:txBody>
      </p:sp>
      <p:sp>
        <p:nvSpPr>
          <p:cNvPr id="97" name="Google Shape;97;p21"/>
          <p:cNvSpPr txBox="1"/>
          <p:nvPr/>
        </p:nvSpPr>
        <p:spPr>
          <a:xfrm>
            <a:off x="10504716" y="2928258"/>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Sorts Mill Goudy"/>
              <a:buNone/>
            </a:pPr>
            <a:r>
              <a:rPr b="0" lang="en-US" sz="8000" cap="none">
                <a:solidFill>
                  <a:schemeClr val="lt1"/>
                </a:solidFill>
                <a:latin typeface="Sorts Mill Goudy"/>
                <a:ea typeface="Sorts Mill Goudy"/>
                <a:cs typeface="Sorts Mill Goudy"/>
                <a:sym typeface="Sorts Mill Goudy"/>
              </a:rPr>
              <a:t>”</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8" name="Shape 98"/>
        <p:cNvGrpSpPr/>
        <p:nvPr/>
      </p:nvGrpSpPr>
      <p:grpSpPr>
        <a:xfrm>
          <a:off x="0" y="0"/>
          <a:ext cx="0" cy="0"/>
          <a:chOff x="0" y="0"/>
          <a:chExt cx="0" cy="0"/>
        </a:xfrm>
      </p:grpSpPr>
      <p:sp>
        <p:nvSpPr>
          <p:cNvPr id="99" name="Google Shape;99;p22"/>
          <p:cNvSpPr txBox="1"/>
          <p:nvPr>
            <p:ph type="title"/>
          </p:nvPr>
        </p:nvSpPr>
        <p:spPr>
          <a:xfrm>
            <a:off x="913794" y="2126942"/>
            <a:ext cx="10353763" cy="2511835"/>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90000"/>
              </a:lnSpc>
              <a:spcBef>
                <a:spcPts val="0"/>
              </a:spcBef>
              <a:spcAft>
                <a:spcPts val="0"/>
              </a:spcAft>
              <a:buClr>
                <a:schemeClr val="lt2"/>
              </a:buClr>
              <a:buSzPts val="3200"/>
              <a:buFont typeface="Sorts Mill Goudy"/>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2"/>
          <p:cNvSpPr txBox="1"/>
          <p:nvPr>
            <p:ph idx="1" type="body"/>
          </p:nvPr>
        </p:nvSpPr>
        <p:spPr>
          <a:xfrm>
            <a:off x="913784" y="4650556"/>
            <a:ext cx="10352199" cy="114064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320"/>
              </a:spcBef>
              <a:spcAft>
                <a:spcPts val="0"/>
              </a:spcAft>
              <a:buSzPts val="1120"/>
              <a:buNone/>
              <a:defRPr sz="1600"/>
            </a:lvl1pPr>
            <a:lvl2pPr indent="-228600" lvl="1" marL="914400" algn="l">
              <a:spcBef>
                <a:spcPts val="600"/>
              </a:spcBef>
              <a:spcAft>
                <a:spcPts val="0"/>
              </a:spcAft>
              <a:buSzPts val="980"/>
              <a:buNone/>
              <a:defRPr sz="1400"/>
            </a:lvl2pPr>
            <a:lvl3pPr indent="-228600" lvl="2" marL="1371600" algn="l">
              <a:spcBef>
                <a:spcPts val="600"/>
              </a:spcBef>
              <a:spcAft>
                <a:spcPts val="0"/>
              </a:spcAft>
              <a:buSzPts val="840"/>
              <a:buNone/>
              <a:defRPr sz="1200"/>
            </a:lvl3pPr>
            <a:lvl4pPr indent="-228600" lvl="3" marL="1828800" algn="l">
              <a:spcBef>
                <a:spcPts val="600"/>
              </a:spcBef>
              <a:spcAft>
                <a:spcPts val="0"/>
              </a:spcAft>
              <a:buSzPts val="700"/>
              <a:buNone/>
              <a:defRPr sz="1000"/>
            </a:lvl4pPr>
            <a:lvl5pPr indent="-228600" lvl="4" marL="2286000" algn="l">
              <a:spcBef>
                <a:spcPts val="600"/>
              </a:spcBef>
              <a:spcAft>
                <a:spcPts val="0"/>
              </a:spcAft>
              <a:buSzPts val="700"/>
              <a:buNone/>
              <a:defRPr sz="1000"/>
            </a:lvl5pPr>
            <a:lvl6pPr indent="-228600" lvl="5" marL="2743200" algn="l">
              <a:spcBef>
                <a:spcPts val="600"/>
              </a:spcBef>
              <a:spcAft>
                <a:spcPts val="0"/>
              </a:spcAft>
              <a:buSzPts val="700"/>
              <a:buNone/>
              <a:defRPr sz="1000"/>
            </a:lvl6pPr>
            <a:lvl7pPr indent="-228600" lvl="6" marL="3200400" algn="l">
              <a:spcBef>
                <a:spcPts val="600"/>
              </a:spcBef>
              <a:spcAft>
                <a:spcPts val="0"/>
              </a:spcAft>
              <a:buSzPts val="700"/>
              <a:buNone/>
              <a:defRPr sz="1000"/>
            </a:lvl7pPr>
            <a:lvl8pPr indent="-228600" lvl="7" marL="3657600" algn="l">
              <a:spcBef>
                <a:spcPts val="600"/>
              </a:spcBef>
              <a:spcAft>
                <a:spcPts val="0"/>
              </a:spcAft>
              <a:buSzPts val="700"/>
              <a:buNone/>
              <a:defRPr sz="1000"/>
            </a:lvl8pPr>
            <a:lvl9pPr indent="-228600" lvl="8" marL="4114800" algn="l">
              <a:spcBef>
                <a:spcPts val="600"/>
              </a:spcBef>
              <a:spcAft>
                <a:spcPts val="600"/>
              </a:spcAft>
              <a:buSzPts val="700"/>
              <a:buNone/>
              <a:defRPr sz="1000"/>
            </a:lvl9pPr>
          </a:lstStyle>
          <a:p/>
        </p:txBody>
      </p:sp>
      <p:sp>
        <p:nvSpPr>
          <p:cNvPr id="101" name="Google Shape;101;p22"/>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2"/>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2"/>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04" name="Shape 104"/>
        <p:cNvGrpSpPr/>
        <p:nvPr/>
      </p:nvGrpSpPr>
      <p:grpSpPr>
        <a:xfrm>
          <a:off x="0" y="0"/>
          <a:ext cx="0" cy="0"/>
          <a:chOff x="0" y="0"/>
          <a:chExt cx="0" cy="0"/>
        </a:xfrm>
      </p:grpSpPr>
      <p:sp>
        <p:nvSpPr>
          <p:cNvPr id="105" name="Google Shape;105;p23"/>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3"/>
          <p:cNvSpPr txBox="1"/>
          <p:nvPr>
            <p:ph idx="1" type="body"/>
          </p:nvPr>
        </p:nvSpPr>
        <p:spPr>
          <a:xfrm>
            <a:off x="913795" y="1885950"/>
            <a:ext cx="3300984" cy="76478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40"/>
              </a:spcBef>
              <a:spcAft>
                <a:spcPts val="0"/>
              </a:spcAft>
              <a:buSzPts val="1540"/>
              <a:buNone/>
              <a:defRPr b="0" sz="22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7" name="Google Shape;107;p23"/>
          <p:cNvSpPr txBox="1"/>
          <p:nvPr>
            <p:ph idx="2" type="body"/>
          </p:nvPr>
        </p:nvSpPr>
        <p:spPr>
          <a:xfrm>
            <a:off x="913795" y="2768112"/>
            <a:ext cx="3300984" cy="302308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08" name="Google Shape;108;p23"/>
          <p:cNvSpPr txBox="1"/>
          <p:nvPr>
            <p:ph idx="3" type="body"/>
          </p:nvPr>
        </p:nvSpPr>
        <p:spPr>
          <a:xfrm>
            <a:off x="4446711" y="1885949"/>
            <a:ext cx="3300984" cy="76478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40"/>
              </a:spcBef>
              <a:spcAft>
                <a:spcPts val="0"/>
              </a:spcAft>
              <a:buSzPts val="1540"/>
              <a:buNone/>
              <a:defRPr b="0" sz="22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09" name="Google Shape;109;p23"/>
          <p:cNvSpPr txBox="1"/>
          <p:nvPr>
            <p:ph idx="4" type="body"/>
          </p:nvPr>
        </p:nvSpPr>
        <p:spPr>
          <a:xfrm>
            <a:off x="4441435" y="2768112"/>
            <a:ext cx="3300984" cy="302308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0" name="Google Shape;110;p23"/>
          <p:cNvSpPr txBox="1"/>
          <p:nvPr>
            <p:ph idx="5" type="body"/>
          </p:nvPr>
        </p:nvSpPr>
        <p:spPr>
          <a:xfrm>
            <a:off x="7966572" y="1885950"/>
            <a:ext cx="3300984" cy="76478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40"/>
              </a:spcBef>
              <a:spcAft>
                <a:spcPts val="0"/>
              </a:spcAft>
              <a:buSzPts val="1540"/>
              <a:buNone/>
              <a:defRPr b="0" sz="22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11" name="Google Shape;111;p23"/>
          <p:cNvSpPr txBox="1"/>
          <p:nvPr>
            <p:ph idx="6" type="body"/>
          </p:nvPr>
        </p:nvSpPr>
        <p:spPr>
          <a:xfrm>
            <a:off x="7966572" y="2768110"/>
            <a:ext cx="3300984" cy="302308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12" name="Google Shape;112;p23"/>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3"/>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3"/>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15" name="Shape 115"/>
        <p:cNvGrpSpPr/>
        <p:nvPr/>
      </p:nvGrpSpPr>
      <p:grpSpPr>
        <a:xfrm>
          <a:off x="0" y="0"/>
          <a:ext cx="0" cy="0"/>
          <a:chOff x="0" y="0"/>
          <a:chExt cx="0" cy="0"/>
        </a:xfrm>
      </p:grpSpPr>
      <p:pic>
        <p:nvPicPr>
          <p:cNvPr descr="Slate-V2-HD-3colPhotoInset.png" id="116" name="Google Shape;116;p24"/>
          <p:cNvPicPr preferRelativeResize="0"/>
          <p:nvPr/>
        </p:nvPicPr>
        <p:blipFill rotWithShape="1">
          <a:blip r:embed="rId2">
            <a:alphaModFix/>
          </a:blip>
          <a:srcRect b="0" l="0" r="0" t="0"/>
          <a:stretch/>
        </p:blipFill>
        <p:spPr>
          <a:xfrm>
            <a:off x="897962" y="1818214"/>
            <a:ext cx="3339972" cy="1847851"/>
          </a:xfrm>
          <a:prstGeom prst="rect">
            <a:avLst/>
          </a:prstGeom>
          <a:noFill/>
          <a:ln>
            <a:noFill/>
          </a:ln>
        </p:spPr>
      </p:pic>
      <p:pic>
        <p:nvPicPr>
          <p:cNvPr descr="Slate-V2-HD-3colPhotoInset.png" id="117" name="Google Shape;117;p24"/>
          <p:cNvPicPr preferRelativeResize="0"/>
          <p:nvPr/>
        </p:nvPicPr>
        <p:blipFill rotWithShape="1">
          <a:blip r:embed="rId2">
            <a:alphaModFix/>
          </a:blip>
          <a:srcRect b="0" l="0" r="0" t="0"/>
          <a:stretch/>
        </p:blipFill>
        <p:spPr>
          <a:xfrm>
            <a:off x="4403800" y="1818214"/>
            <a:ext cx="3339972" cy="1847851"/>
          </a:xfrm>
          <a:prstGeom prst="rect">
            <a:avLst/>
          </a:prstGeom>
          <a:noFill/>
          <a:ln>
            <a:noFill/>
          </a:ln>
        </p:spPr>
      </p:pic>
      <p:pic>
        <p:nvPicPr>
          <p:cNvPr descr="Slate-V2-HD-3colPhotoInset.png" id="118" name="Google Shape;118;p24"/>
          <p:cNvPicPr preferRelativeResize="0"/>
          <p:nvPr/>
        </p:nvPicPr>
        <p:blipFill rotWithShape="1">
          <a:blip r:embed="rId2">
            <a:alphaModFix/>
          </a:blip>
          <a:srcRect b="0" l="0" r="0" t="0"/>
          <a:stretch/>
        </p:blipFill>
        <p:spPr>
          <a:xfrm>
            <a:off x="7936051" y="1818214"/>
            <a:ext cx="3339972" cy="1847851"/>
          </a:xfrm>
          <a:prstGeom prst="rect">
            <a:avLst/>
          </a:prstGeom>
          <a:noFill/>
          <a:ln>
            <a:noFill/>
          </a:ln>
        </p:spPr>
      </p:pic>
      <p:sp>
        <p:nvSpPr>
          <p:cNvPr id="119" name="Google Shape;119;p24"/>
          <p:cNvSpPr txBox="1"/>
          <p:nvPr>
            <p:ph type="title"/>
          </p:nvPr>
        </p:nvSpPr>
        <p:spPr>
          <a:xfrm>
            <a:off x="913794" y="609600"/>
            <a:ext cx="10353763"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4"/>
          <p:cNvSpPr txBox="1"/>
          <p:nvPr>
            <p:ph idx="1" type="body"/>
          </p:nvPr>
        </p:nvSpPr>
        <p:spPr>
          <a:xfrm>
            <a:off x="913795"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1" name="Google Shape;121;p24"/>
          <p:cNvSpPr/>
          <p:nvPr>
            <p:ph idx="2" type="pic"/>
          </p:nvPr>
        </p:nvSpPr>
        <p:spPr>
          <a:xfrm>
            <a:off x="1018102" y="1938918"/>
            <a:ext cx="3092368" cy="1602954"/>
          </a:xfrm>
          <a:prstGeom prst="roundRect">
            <a:avLst>
              <a:gd fmla="val 1858" name="adj"/>
            </a:avLst>
          </a:prstGeom>
          <a:noFill/>
          <a:ln>
            <a:noFill/>
          </a:ln>
          <a:effectLst>
            <a:outerShdw blurRad="38100" dir="4440000" dist="25400">
              <a:srgbClr val="000000">
                <a:alpha val="35686"/>
              </a:srgbClr>
            </a:outerShdw>
          </a:effectLst>
        </p:spPr>
      </p:sp>
      <p:sp>
        <p:nvSpPr>
          <p:cNvPr id="122" name="Google Shape;122;p24"/>
          <p:cNvSpPr txBox="1"/>
          <p:nvPr>
            <p:ph idx="3" type="body"/>
          </p:nvPr>
        </p:nvSpPr>
        <p:spPr>
          <a:xfrm>
            <a:off x="913795" y="4572443"/>
            <a:ext cx="3300984" cy="121875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3" name="Google Shape;123;p24"/>
          <p:cNvSpPr txBox="1"/>
          <p:nvPr>
            <p:ph idx="4" type="body"/>
          </p:nvPr>
        </p:nvSpPr>
        <p:spPr>
          <a:xfrm>
            <a:off x="4442788"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4" name="Google Shape;124;p24"/>
          <p:cNvSpPr/>
          <p:nvPr>
            <p:ph idx="5" type="pic"/>
          </p:nvPr>
        </p:nvSpPr>
        <p:spPr>
          <a:xfrm>
            <a:off x="4545743" y="1939094"/>
            <a:ext cx="3092368" cy="1608164"/>
          </a:xfrm>
          <a:prstGeom prst="roundRect">
            <a:avLst>
              <a:gd fmla="val 1858" name="adj"/>
            </a:avLst>
          </a:prstGeom>
          <a:noFill/>
          <a:ln>
            <a:noFill/>
          </a:ln>
          <a:effectLst>
            <a:outerShdw blurRad="38100" dir="4440000" dist="25400">
              <a:srgbClr val="000000">
                <a:alpha val="35686"/>
              </a:srgbClr>
            </a:outerShdw>
          </a:effectLst>
        </p:spPr>
      </p:sp>
      <p:sp>
        <p:nvSpPr>
          <p:cNvPr id="125" name="Google Shape;125;p24"/>
          <p:cNvSpPr txBox="1"/>
          <p:nvPr>
            <p:ph idx="6" type="body"/>
          </p:nvPr>
        </p:nvSpPr>
        <p:spPr>
          <a:xfrm>
            <a:off x="4441435" y="4572442"/>
            <a:ext cx="3300984" cy="121875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6" name="Google Shape;126;p24"/>
          <p:cNvSpPr txBox="1"/>
          <p:nvPr>
            <p:ph idx="7" type="body"/>
          </p:nvPr>
        </p:nvSpPr>
        <p:spPr>
          <a:xfrm>
            <a:off x="7966697" y="3904106"/>
            <a:ext cx="3300984" cy="576262"/>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00"/>
              </a:spcBef>
              <a:spcAft>
                <a:spcPts val="0"/>
              </a:spcAft>
              <a:buSzPts val="1400"/>
              <a:buNone/>
              <a:defRPr b="0" sz="2000">
                <a:solidFill>
                  <a:schemeClr val="lt1"/>
                </a:solidFill>
              </a:defRPr>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127" name="Google Shape;127;p24"/>
          <p:cNvSpPr/>
          <p:nvPr>
            <p:ph idx="8" type="pic"/>
          </p:nvPr>
        </p:nvSpPr>
        <p:spPr>
          <a:xfrm>
            <a:off x="8075698" y="1934432"/>
            <a:ext cx="3092368" cy="1607294"/>
          </a:xfrm>
          <a:prstGeom prst="roundRect">
            <a:avLst>
              <a:gd fmla="val 1858" name="adj"/>
            </a:avLst>
          </a:prstGeom>
          <a:noFill/>
          <a:ln>
            <a:noFill/>
          </a:ln>
          <a:effectLst>
            <a:outerShdw blurRad="38100" dir="4440000" dist="25400">
              <a:srgbClr val="000000">
                <a:alpha val="35686"/>
              </a:srgbClr>
            </a:outerShdw>
          </a:effectLst>
        </p:spPr>
      </p:sp>
      <p:sp>
        <p:nvSpPr>
          <p:cNvPr id="128" name="Google Shape;128;p24"/>
          <p:cNvSpPr txBox="1"/>
          <p:nvPr>
            <p:ph idx="9" type="body"/>
          </p:nvPr>
        </p:nvSpPr>
        <p:spPr>
          <a:xfrm>
            <a:off x="7966572" y="4572442"/>
            <a:ext cx="3300984" cy="1218758"/>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280"/>
              </a:spcBef>
              <a:spcAft>
                <a:spcPts val="0"/>
              </a:spcAft>
              <a:buSzPts val="980"/>
              <a:buNone/>
              <a:defRPr sz="14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129" name="Google Shape;129;p24"/>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4"/>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24"/>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2" name="Shape 132"/>
        <p:cNvGrpSpPr/>
        <p:nvPr/>
      </p:nvGrpSpPr>
      <p:grpSpPr>
        <a:xfrm>
          <a:off x="0" y="0"/>
          <a:ext cx="0" cy="0"/>
          <a:chOff x="0" y="0"/>
          <a:chExt cx="0" cy="0"/>
        </a:xfrm>
      </p:grpSpPr>
      <p:sp>
        <p:nvSpPr>
          <p:cNvPr id="133" name="Google Shape;133;p25"/>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5"/>
          <p:cNvSpPr txBox="1"/>
          <p:nvPr>
            <p:ph idx="1" type="body"/>
          </p:nvPr>
        </p:nvSpPr>
        <p:spPr>
          <a:xfrm rot="5400000">
            <a:off x="4233302" y="-1243057"/>
            <a:ext cx="3714749" cy="1035376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35" name="Google Shape;135;p25"/>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5"/>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5"/>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8" name="Shape 138"/>
        <p:cNvGrpSpPr/>
        <p:nvPr/>
      </p:nvGrpSpPr>
      <p:grpSpPr>
        <a:xfrm>
          <a:off x="0" y="0"/>
          <a:ext cx="0" cy="0"/>
          <a:chOff x="0" y="0"/>
          <a:chExt cx="0" cy="0"/>
        </a:xfrm>
      </p:grpSpPr>
      <p:sp>
        <p:nvSpPr>
          <p:cNvPr id="139" name="Google Shape;139;p26"/>
          <p:cNvSpPr txBox="1"/>
          <p:nvPr>
            <p:ph type="title"/>
          </p:nvPr>
        </p:nvSpPr>
        <p:spPr>
          <a:xfrm rot="5400000">
            <a:off x="7534511" y="2058156"/>
            <a:ext cx="5181601" cy="2284487"/>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l">
              <a:lnSpc>
                <a:spcPct val="90000"/>
              </a:lnSpc>
              <a:spcBef>
                <a:spcPts val="0"/>
              </a:spcBef>
              <a:spcAft>
                <a:spcPts val="0"/>
              </a:spcAft>
              <a:buClr>
                <a:schemeClr val="lt2"/>
              </a:buClr>
              <a:buSzPts val="4600"/>
              <a:buFont typeface="Sorts Mill Goudy"/>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6"/>
          <p:cNvSpPr txBox="1"/>
          <p:nvPr>
            <p:ph idx="1" type="body"/>
          </p:nvPr>
        </p:nvSpPr>
        <p:spPr>
          <a:xfrm rot="5400000">
            <a:off x="2281431" y="-758036"/>
            <a:ext cx="5181601" cy="79168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141" name="Google Shape;141;p26"/>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6"/>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6"/>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1"/>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1"/>
          <p:cNvSpPr txBox="1"/>
          <p:nvPr>
            <p:ph idx="1" type="body"/>
          </p:nvPr>
        </p:nvSpPr>
        <p:spPr>
          <a:xfrm>
            <a:off x="913795" y="2076450"/>
            <a:ext cx="10353762" cy="3714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24" name="Google Shape;24;p11"/>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1"/>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1"/>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2"/>
          <p:cNvSpPr txBox="1"/>
          <p:nvPr>
            <p:ph type="title"/>
          </p:nvPr>
        </p:nvSpPr>
        <p:spPr>
          <a:xfrm>
            <a:off x="1295401" y="1761067"/>
            <a:ext cx="9590550" cy="1828813"/>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90000"/>
              </a:lnSpc>
              <a:spcBef>
                <a:spcPts val="0"/>
              </a:spcBef>
              <a:spcAft>
                <a:spcPts val="0"/>
              </a:spcAft>
              <a:buClr>
                <a:schemeClr val="lt2"/>
              </a:buClr>
              <a:buSzPts val="4000"/>
              <a:buFont typeface="Sorts Mill Goudy"/>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2"/>
          <p:cNvSpPr txBox="1"/>
          <p:nvPr>
            <p:ph idx="1" type="body"/>
          </p:nvPr>
        </p:nvSpPr>
        <p:spPr>
          <a:xfrm>
            <a:off x="1295401" y="3763439"/>
            <a:ext cx="9590550" cy="1333494"/>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400"/>
              </a:spcBef>
              <a:spcAft>
                <a:spcPts val="0"/>
              </a:spcAft>
              <a:buSzPts val="1400"/>
              <a:buNone/>
              <a:defRPr sz="2000">
                <a:solidFill>
                  <a:schemeClr val="lt1"/>
                </a:solidFill>
              </a:defRPr>
            </a:lvl1pPr>
            <a:lvl2pPr indent="-228600" lvl="1" marL="914400" algn="l">
              <a:spcBef>
                <a:spcPts val="600"/>
              </a:spcBef>
              <a:spcAft>
                <a:spcPts val="0"/>
              </a:spcAft>
              <a:buSzPts val="1260"/>
              <a:buNone/>
              <a:defRPr sz="1800">
                <a:solidFill>
                  <a:schemeClr val="lt1"/>
                </a:solidFill>
              </a:defRPr>
            </a:lvl2pPr>
            <a:lvl3pPr indent="-228600" lvl="2" marL="1371600" algn="l">
              <a:spcBef>
                <a:spcPts val="600"/>
              </a:spcBef>
              <a:spcAft>
                <a:spcPts val="0"/>
              </a:spcAft>
              <a:buSzPts val="1120"/>
              <a:buNone/>
              <a:defRPr sz="1600">
                <a:solidFill>
                  <a:schemeClr val="lt1"/>
                </a:solidFill>
              </a:defRPr>
            </a:lvl3pPr>
            <a:lvl4pPr indent="-228600" lvl="3" marL="1828800" algn="l">
              <a:spcBef>
                <a:spcPts val="600"/>
              </a:spcBef>
              <a:spcAft>
                <a:spcPts val="0"/>
              </a:spcAft>
              <a:buSzPts val="980"/>
              <a:buNone/>
              <a:defRPr sz="1400">
                <a:solidFill>
                  <a:schemeClr val="lt1"/>
                </a:solidFill>
              </a:defRPr>
            </a:lvl4pPr>
            <a:lvl5pPr indent="-228600" lvl="4" marL="2286000" algn="l">
              <a:spcBef>
                <a:spcPts val="600"/>
              </a:spcBef>
              <a:spcAft>
                <a:spcPts val="0"/>
              </a:spcAft>
              <a:buSzPts val="980"/>
              <a:buNone/>
              <a:defRPr sz="1400">
                <a:solidFill>
                  <a:schemeClr val="lt1"/>
                </a:solidFill>
              </a:defRPr>
            </a:lvl5pPr>
            <a:lvl6pPr indent="-228600" lvl="5" marL="2743200" algn="l">
              <a:spcBef>
                <a:spcPts val="600"/>
              </a:spcBef>
              <a:spcAft>
                <a:spcPts val="0"/>
              </a:spcAft>
              <a:buSzPts val="980"/>
              <a:buNone/>
              <a:defRPr sz="1400">
                <a:solidFill>
                  <a:schemeClr val="lt1"/>
                </a:solidFill>
              </a:defRPr>
            </a:lvl6pPr>
            <a:lvl7pPr indent="-228600" lvl="6" marL="3200400" algn="l">
              <a:spcBef>
                <a:spcPts val="600"/>
              </a:spcBef>
              <a:spcAft>
                <a:spcPts val="0"/>
              </a:spcAft>
              <a:buSzPts val="980"/>
              <a:buNone/>
              <a:defRPr sz="1400">
                <a:solidFill>
                  <a:schemeClr val="lt1"/>
                </a:solidFill>
              </a:defRPr>
            </a:lvl7pPr>
            <a:lvl8pPr indent="-228600" lvl="7" marL="3657600" algn="l">
              <a:spcBef>
                <a:spcPts val="600"/>
              </a:spcBef>
              <a:spcAft>
                <a:spcPts val="0"/>
              </a:spcAft>
              <a:buSzPts val="980"/>
              <a:buNone/>
              <a:defRPr sz="1400">
                <a:solidFill>
                  <a:schemeClr val="lt1"/>
                </a:solidFill>
              </a:defRPr>
            </a:lvl8pPr>
            <a:lvl9pPr indent="-228600" lvl="8" marL="4114800" algn="l">
              <a:spcBef>
                <a:spcPts val="600"/>
              </a:spcBef>
              <a:spcAft>
                <a:spcPts val="600"/>
              </a:spcAft>
              <a:buSzPts val="980"/>
              <a:buNone/>
              <a:defRPr sz="1400">
                <a:solidFill>
                  <a:schemeClr val="lt1"/>
                </a:solidFill>
              </a:defRPr>
            </a:lvl9pPr>
          </a:lstStyle>
          <a:p/>
        </p:txBody>
      </p:sp>
      <p:sp>
        <p:nvSpPr>
          <p:cNvPr id="30" name="Google Shape;30;p12"/>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2"/>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2"/>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3"/>
          <p:cNvSpPr txBox="1"/>
          <p:nvPr>
            <p:ph type="title"/>
          </p:nvPr>
        </p:nvSpPr>
        <p:spPr>
          <a:xfrm>
            <a:off x="913795" y="609600"/>
            <a:ext cx="10353762" cy="1261872"/>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3"/>
          <p:cNvSpPr txBox="1"/>
          <p:nvPr>
            <p:ph idx="1" type="body"/>
          </p:nvPr>
        </p:nvSpPr>
        <p:spPr>
          <a:xfrm>
            <a:off x="913795" y="2076450"/>
            <a:ext cx="4856841" cy="362267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36" name="Google Shape;36;p13"/>
          <p:cNvSpPr txBox="1"/>
          <p:nvPr>
            <p:ph idx="2" type="body"/>
          </p:nvPr>
        </p:nvSpPr>
        <p:spPr>
          <a:xfrm>
            <a:off x="6410716" y="2076451"/>
            <a:ext cx="4856841" cy="3622672"/>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37" name="Google Shape;37;p13"/>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3"/>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3"/>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pic>
        <p:nvPicPr>
          <p:cNvPr descr="Slate-V2-HD-compPhotoInset.png" id="41" name="Google Shape;41;p14"/>
          <p:cNvPicPr preferRelativeResize="0"/>
          <p:nvPr/>
        </p:nvPicPr>
        <p:blipFill rotWithShape="1">
          <a:blip r:embed="rId2">
            <a:alphaModFix/>
          </a:blip>
          <a:srcRect b="0" l="0" r="0" t="0"/>
          <a:stretch/>
        </p:blipFill>
        <p:spPr>
          <a:xfrm>
            <a:off x="913795" y="1734506"/>
            <a:ext cx="5029200" cy="4099959"/>
          </a:xfrm>
          <a:prstGeom prst="rect">
            <a:avLst/>
          </a:prstGeom>
          <a:noFill/>
          <a:ln>
            <a:noFill/>
          </a:ln>
        </p:spPr>
      </p:pic>
      <p:pic>
        <p:nvPicPr>
          <p:cNvPr descr="Slate-V2-HD-compPhotoInset.png" id="42" name="Google Shape;42;p14"/>
          <p:cNvPicPr preferRelativeResize="0"/>
          <p:nvPr/>
        </p:nvPicPr>
        <p:blipFill rotWithShape="1">
          <a:blip r:embed="rId2">
            <a:alphaModFix/>
          </a:blip>
          <a:srcRect b="0" l="0" r="0" t="0"/>
          <a:stretch/>
        </p:blipFill>
        <p:spPr>
          <a:xfrm>
            <a:off x="6238357" y="1734506"/>
            <a:ext cx="5029200" cy="4099959"/>
          </a:xfrm>
          <a:prstGeom prst="rect">
            <a:avLst/>
          </a:prstGeom>
          <a:noFill/>
          <a:ln>
            <a:noFill/>
          </a:ln>
        </p:spPr>
      </p:pic>
      <p:sp>
        <p:nvSpPr>
          <p:cNvPr id="43" name="Google Shape;43;p14"/>
          <p:cNvSpPr txBox="1"/>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4600"/>
              <a:buFont typeface="Sorts Mill Goudy"/>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4"/>
          <p:cNvSpPr txBox="1"/>
          <p:nvPr>
            <p:ph idx="1" type="body"/>
          </p:nvPr>
        </p:nvSpPr>
        <p:spPr>
          <a:xfrm>
            <a:off x="1046013" y="1855153"/>
            <a:ext cx="4764764" cy="692494"/>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80"/>
              </a:spcBef>
              <a:spcAft>
                <a:spcPts val="0"/>
              </a:spcAft>
              <a:buSzPts val="1680"/>
              <a:buNone/>
              <a:defRPr b="0" sz="2400"/>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45" name="Google Shape;45;p14"/>
          <p:cNvSpPr txBox="1"/>
          <p:nvPr>
            <p:ph idx="2" type="body"/>
          </p:nvPr>
        </p:nvSpPr>
        <p:spPr>
          <a:xfrm>
            <a:off x="1046013" y="2702103"/>
            <a:ext cx="4764764" cy="30435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sz="1800"/>
            </a:lvl1pPr>
            <a:lvl2pPr indent="-299719" lvl="1" marL="914400" algn="l">
              <a:spcBef>
                <a:spcPts val="600"/>
              </a:spcBef>
              <a:spcAft>
                <a:spcPts val="0"/>
              </a:spcAft>
              <a:buSzPts val="1120"/>
              <a:buChar char="🞚"/>
              <a:defRPr sz="1600"/>
            </a:lvl2pPr>
            <a:lvl3pPr indent="-290830" lvl="2" marL="1371600" algn="l">
              <a:spcBef>
                <a:spcPts val="600"/>
              </a:spcBef>
              <a:spcAft>
                <a:spcPts val="0"/>
              </a:spcAft>
              <a:buSzPts val="980"/>
              <a:buChar char="◈"/>
              <a:defRPr sz="1400"/>
            </a:lvl3pPr>
            <a:lvl4pPr indent="-281939" lvl="3" marL="1828800" algn="l">
              <a:spcBef>
                <a:spcPts val="600"/>
              </a:spcBef>
              <a:spcAft>
                <a:spcPts val="0"/>
              </a:spcAft>
              <a:buSzPts val="840"/>
              <a:buChar char="🞚"/>
              <a:defRPr sz="1200"/>
            </a:lvl4pPr>
            <a:lvl5pPr indent="-281939" lvl="4" marL="2286000" algn="l">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6" name="Google Shape;46;p14"/>
          <p:cNvSpPr txBox="1"/>
          <p:nvPr>
            <p:ph idx="3" type="body"/>
          </p:nvPr>
        </p:nvSpPr>
        <p:spPr>
          <a:xfrm>
            <a:off x="6363166" y="1855152"/>
            <a:ext cx="4779582" cy="692495"/>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indent="-228600" lvl="0" marL="457200" algn="ctr">
              <a:lnSpc>
                <a:spcPct val="110000"/>
              </a:lnSpc>
              <a:spcBef>
                <a:spcPts val="480"/>
              </a:spcBef>
              <a:spcAft>
                <a:spcPts val="0"/>
              </a:spcAft>
              <a:buSzPts val="1680"/>
              <a:buNone/>
              <a:defRPr b="0" sz="2400"/>
            </a:lvl1pPr>
            <a:lvl2pPr indent="-228600" lvl="1" marL="914400" algn="l">
              <a:spcBef>
                <a:spcPts val="600"/>
              </a:spcBef>
              <a:spcAft>
                <a:spcPts val="0"/>
              </a:spcAft>
              <a:buSzPts val="1400"/>
              <a:buNone/>
              <a:defRPr b="1" sz="2000"/>
            </a:lvl2pPr>
            <a:lvl3pPr indent="-228600" lvl="2" marL="1371600" algn="l">
              <a:spcBef>
                <a:spcPts val="600"/>
              </a:spcBef>
              <a:spcAft>
                <a:spcPts val="0"/>
              </a:spcAft>
              <a:buSzPts val="1260"/>
              <a:buNone/>
              <a:defRPr b="1" sz="1800"/>
            </a:lvl3pPr>
            <a:lvl4pPr indent="-228600" lvl="3" marL="1828800" algn="l">
              <a:spcBef>
                <a:spcPts val="600"/>
              </a:spcBef>
              <a:spcAft>
                <a:spcPts val="0"/>
              </a:spcAft>
              <a:buSzPts val="1120"/>
              <a:buNone/>
              <a:defRPr b="1" sz="1600"/>
            </a:lvl4pPr>
            <a:lvl5pPr indent="-228600" lvl="4" marL="2286000" algn="l">
              <a:spcBef>
                <a:spcPts val="600"/>
              </a:spcBef>
              <a:spcAft>
                <a:spcPts val="0"/>
              </a:spcAft>
              <a:buSzPts val="1120"/>
              <a:buNone/>
              <a:defRPr b="1" sz="1600"/>
            </a:lvl5pPr>
            <a:lvl6pPr indent="-228600" lvl="5" marL="2743200" algn="l">
              <a:spcBef>
                <a:spcPts val="600"/>
              </a:spcBef>
              <a:spcAft>
                <a:spcPts val="0"/>
              </a:spcAft>
              <a:buSzPts val="1120"/>
              <a:buNone/>
              <a:defRPr b="1" sz="1600"/>
            </a:lvl6pPr>
            <a:lvl7pPr indent="-228600" lvl="6" marL="3200400" algn="l">
              <a:spcBef>
                <a:spcPts val="600"/>
              </a:spcBef>
              <a:spcAft>
                <a:spcPts val="0"/>
              </a:spcAft>
              <a:buSzPts val="1120"/>
              <a:buNone/>
              <a:defRPr b="1" sz="1600"/>
            </a:lvl7pPr>
            <a:lvl8pPr indent="-228600" lvl="7" marL="3657600" algn="l">
              <a:spcBef>
                <a:spcPts val="600"/>
              </a:spcBef>
              <a:spcAft>
                <a:spcPts val="0"/>
              </a:spcAft>
              <a:buSzPts val="1120"/>
              <a:buNone/>
              <a:defRPr b="1" sz="1600"/>
            </a:lvl8pPr>
            <a:lvl9pPr indent="-228600" lvl="8" marL="4114800" algn="l">
              <a:spcBef>
                <a:spcPts val="600"/>
              </a:spcBef>
              <a:spcAft>
                <a:spcPts val="600"/>
              </a:spcAft>
              <a:buSzPts val="1120"/>
              <a:buNone/>
              <a:defRPr b="1" sz="1600"/>
            </a:lvl9pPr>
          </a:lstStyle>
          <a:p/>
        </p:txBody>
      </p:sp>
      <p:sp>
        <p:nvSpPr>
          <p:cNvPr id="47" name="Google Shape;47;p14"/>
          <p:cNvSpPr txBox="1"/>
          <p:nvPr>
            <p:ph idx="4" type="body"/>
          </p:nvPr>
        </p:nvSpPr>
        <p:spPr>
          <a:xfrm>
            <a:off x="6363167" y="2702103"/>
            <a:ext cx="4779581" cy="3043533"/>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sz="1800"/>
            </a:lvl1pPr>
            <a:lvl2pPr indent="-299719" lvl="1" marL="914400" algn="l">
              <a:spcBef>
                <a:spcPts val="600"/>
              </a:spcBef>
              <a:spcAft>
                <a:spcPts val="0"/>
              </a:spcAft>
              <a:buSzPts val="1120"/>
              <a:buChar char="🞚"/>
              <a:defRPr sz="1600"/>
            </a:lvl2pPr>
            <a:lvl3pPr indent="-290830" lvl="2" marL="1371600" algn="l">
              <a:spcBef>
                <a:spcPts val="600"/>
              </a:spcBef>
              <a:spcAft>
                <a:spcPts val="0"/>
              </a:spcAft>
              <a:buSzPts val="980"/>
              <a:buChar char="◈"/>
              <a:defRPr sz="1400"/>
            </a:lvl3pPr>
            <a:lvl4pPr indent="-281939" lvl="3" marL="1828800" algn="l">
              <a:spcBef>
                <a:spcPts val="600"/>
              </a:spcBef>
              <a:spcAft>
                <a:spcPts val="0"/>
              </a:spcAft>
              <a:buSzPts val="840"/>
              <a:buChar char="🞚"/>
              <a:defRPr sz="1200"/>
            </a:lvl4pPr>
            <a:lvl5pPr indent="-281939" lvl="4" marL="2286000" algn="l">
              <a:spcBef>
                <a:spcPts val="600"/>
              </a:spcBef>
              <a:spcAft>
                <a:spcPts val="0"/>
              </a:spcAft>
              <a:buSzPts val="840"/>
              <a:buChar char="◈"/>
              <a:defRPr sz="1200"/>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48" name="Google Shape;48;p14"/>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4"/>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4"/>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15"/>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algn="ctr">
              <a:lnSpc>
                <a:spcPct val="90000"/>
              </a:lnSpc>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5"/>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5"/>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5"/>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6"/>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6"/>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6"/>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17"/>
          <p:cNvSpPr txBox="1"/>
          <p:nvPr>
            <p:ph type="title"/>
          </p:nvPr>
        </p:nvSpPr>
        <p:spPr>
          <a:xfrm>
            <a:off x="913795" y="609600"/>
            <a:ext cx="3706889" cy="1821918"/>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rmAutofit/>
          </a:bodyPr>
          <a:lstStyle>
            <a:lvl1pPr lvl="0" algn="ctr">
              <a:lnSpc>
                <a:spcPct val="90000"/>
              </a:lnSpc>
              <a:spcBef>
                <a:spcPts val="0"/>
              </a:spcBef>
              <a:spcAft>
                <a:spcPts val="0"/>
              </a:spcAft>
              <a:buClr>
                <a:schemeClr val="lt2"/>
              </a:buClr>
              <a:buSzPts val="2800"/>
              <a:buFont typeface="Sorts Mill Goudy"/>
              <a:buNone/>
              <a:defRPr b="0"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7"/>
          <p:cNvSpPr txBox="1"/>
          <p:nvPr>
            <p:ph idx="1" type="body"/>
          </p:nvPr>
        </p:nvSpPr>
        <p:spPr>
          <a:xfrm>
            <a:off x="4855633" y="609600"/>
            <a:ext cx="6411924" cy="508000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08610" lvl="0" marL="457200" algn="l">
              <a:lnSpc>
                <a:spcPct val="110000"/>
              </a:lnSpc>
              <a:spcBef>
                <a:spcPts val="360"/>
              </a:spcBef>
              <a:spcAft>
                <a:spcPts val="0"/>
              </a:spcAft>
              <a:buSzPts val="1260"/>
              <a:buChar char="◈"/>
              <a:defRPr/>
            </a:lvl1pPr>
            <a:lvl2pPr indent="-308610" lvl="1" marL="914400" algn="l">
              <a:spcBef>
                <a:spcPts val="600"/>
              </a:spcBef>
              <a:spcAft>
                <a:spcPts val="0"/>
              </a:spcAft>
              <a:buSzPts val="1260"/>
              <a:buChar char="🞚"/>
              <a:defRPr/>
            </a:lvl2pPr>
            <a:lvl3pPr indent="-308610" lvl="2" marL="1371600" algn="l">
              <a:spcBef>
                <a:spcPts val="600"/>
              </a:spcBef>
              <a:spcAft>
                <a:spcPts val="0"/>
              </a:spcAft>
              <a:buSzPts val="1260"/>
              <a:buChar char="◈"/>
              <a:defRPr/>
            </a:lvl3pPr>
            <a:lvl4pPr indent="-308610" lvl="3" marL="1828800" algn="l">
              <a:spcBef>
                <a:spcPts val="600"/>
              </a:spcBef>
              <a:spcAft>
                <a:spcPts val="0"/>
              </a:spcAft>
              <a:buSzPts val="1260"/>
              <a:buChar char="🞚"/>
              <a:defRPr/>
            </a:lvl4pPr>
            <a:lvl5pPr indent="-308610" lvl="4" marL="2286000" algn="l">
              <a:spcBef>
                <a:spcPts val="600"/>
              </a:spcBef>
              <a:spcAft>
                <a:spcPts val="0"/>
              </a:spcAft>
              <a:buSzPts val="1260"/>
              <a:buChar char="◈"/>
              <a:defRPr/>
            </a:lvl5pPr>
            <a:lvl6pPr indent="-308610" lvl="5" marL="2743200" algn="l">
              <a:spcBef>
                <a:spcPts val="600"/>
              </a:spcBef>
              <a:spcAft>
                <a:spcPts val="0"/>
              </a:spcAft>
              <a:buSzPts val="1260"/>
              <a:buChar char="◈"/>
              <a:defRPr/>
            </a:lvl6pPr>
            <a:lvl7pPr indent="-308610" lvl="6" marL="3200400" algn="l">
              <a:spcBef>
                <a:spcPts val="600"/>
              </a:spcBef>
              <a:spcAft>
                <a:spcPts val="0"/>
              </a:spcAft>
              <a:buSzPts val="1260"/>
              <a:buChar char="◈"/>
              <a:defRPr/>
            </a:lvl7pPr>
            <a:lvl8pPr indent="-308609" lvl="7" marL="3657600" algn="l">
              <a:spcBef>
                <a:spcPts val="600"/>
              </a:spcBef>
              <a:spcAft>
                <a:spcPts val="0"/>
              </a:spcAft>
              <a:buSzPts val="1260"/>
              <a:buChar char="◈"/>
              <a:defRPr/>
            </a:lvl8pPr>
            <a:lvl9pPr indent="-308609" lvl="8" marL="4114800" algn="l">
              <a:spcBef>
                <a:spcPts val="600"/>
              </a:spcBef>
              <a:spcAft>
                <a:spcPts val="600"/>
              </a:spcAft>
              <a:buSzPts val="1260"/>
              <a:buChar char="◈"/>
              <a:defRPr/>
            </a:lvl9pPr>
          </a:lstStyle>
          <a:p/>
        </p:txBody>
      </p:sp>
      <p:sp>
        <p:nvSpPr>
          <p:cNvPr id="63" name="Google Shape;63;p17"/>
          <p:cNvSpPr txBox="1"/>
          <p:nvPr>
            <p:ph idx="2" type="body"/>
          </p:nvPr>
        </p:nvSpPr>
        <p:spPr>
          <a:xfrm>
            <a:off x="913795" y="2673351"/>
            <a:ext cx="3706889" cy="3016250"/>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320"/>
              </a:spcBef>
              <a:spcAft>
                <a:spcPts val="0"/>
              </a:spcAft>
              <a:buSzPts val="1120"/>
              <a:buNone/>
              <a:defRPr sz="16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64" name="Google Shape;64;p17"/>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7"/>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7"/>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pic>
        <p:nvPicPr>
          <p:cNvPr descr="Slate-V2-HD-vertPhotoInset.png" id="68" name="Google Shape;68;p18"/>
          <p:cNvPicPr preferRelativeResize="0"/>
          <p:nvPr/>
        </p:nvPicPr>
        <p:blipFill rotWithShape="1">
          <a:blip r:embed="rId2">
            <a:alphaModFix/>
          </a:blip>
          <a:srcRect b="0" l="0" r="0" t="0"/>
          <a:stretch/>
        </p:blipFill>
        <p:spPr>
          <a:xfrm>
            <a:off x="7293665" y="609600"/>
            <a:ext cx="3584166" cy="5204832"/>
          </a:xfrm>
          <a:prstGeom prst="rect">
            <a:avLst/>
          </a:prstGeom>
          <a:noFill/>
          <a:ln>
            <a:noFill/>
          </a:ln>
        </p:spPr>
      </p:pic>
      <p:sp>
        <p:nvSpPr>
          <p:cNvPr id="69" name="Google Shape;69;p18"/>
          <p:cNvSpPr txBox="1"/>
          <p:nvPr>
            <p:ph type="title"/>
          </p:nvPr>
        </p:nvSpPr>
        <p:spPr>
          <a:xfrm>
            <a:off x="913795" y="763701"/>
            <a:ext cx="5707899" cy="1675559"/>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lvl1pPr lvl="0" algn="ctr">
              <a:lnSpc>
                <a:spcPct val="90000"/>
              </a:lnSpc>
              <a:spcBef>
                <a:spcPts val="0"/>
              </a:spcBef>
              <a:spcAft>
                <a:spcPts val="0"/>
              </a:spcAft>
              <a:buClr>
                <a:schemeClr val="lt2"/>
              </a:buClr>
              <a:buSzPts val="3200"/>
              <a:buFont typeface="Sorts Mill Goudy"/>
              <a:buNone/>
              <a:defRPr b="0"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8"/>
          <p:cNvSpPr/>
          <p:nvPr>
            <p:ph idx="2" type="pic"/>
          </p:nvPr>
        </p:nvSpPr>
        <p:spPr>
          <a:xfrm>
            <a:off x="7442551" y="763702"/>
            <a:ext cx="3275751" cy="4912822"/>
          </a:xfrm>
          <a:prstGeom prst="rect">
            <a:avLst/>
          </a:prstGeom>
          <a:noFill/>
          <a:ln>
            <a:noFill/>
          </a:ln>
          <a:effectLst>
            <a:outerShdw blurRad="38100" dir="4440000" dist="25400">
              <a:srgbClr val="000000">
                <a:alpha val="35686"/>
              </a:srgbClr>
            </a:outerShdw>
          </a:effectLst>
        </p:spPr>
      </p:sp>
      <p:sp>
        <p:nvSpPr>
          <p:cNvPr id="71" name="Google Shape;71;p18"/>
          <p:cNvSpPr txBox="1"/>
          <p:nvPr>
            <p:ph idx="1" type="body"/>
          </p:nvPr>
        </p:nvSpPr>
        <p:spPr>
          <a:xfrm>
            <a:off x="1473698" y="2679699"/>
            <a:ext cx="4588094" cy="3135695"/>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228600" lvl="0" marL="457200" algn="ctr">
              <a:lnSpc>
                <a:spcPct val="110000"/>
              </a:lnSpc>
              <a:spcBef>
                <a:spcPts val="320"/>
              </a:spcBef>
              <a:spcAft>
                <a:spcPts val="0"/>
              </a:spcAft>
              <a:buSzPts val="1120"/>
              <a:buNone/>
              <a:defRPr sz="1600"/>
            </a:lvl1pPr>
            <a:lvl2pPr indent="-228600" lvl="1" marL="914400" algn="l">
              <a:spcBef>
                <a:spcPts val="600"/>
              </a:spcBef>
              <a:spcAft>
                <a:spcPts val="0"/>
              </a:spcAft>
              <a:buSzPts val="840"/>
              <a:buNone/>
              <a:defRPr sz="1200"/>
            </a:lvl2pPr>
            <a:lvl3pPr indent="-228600" lvl="2" marL="1371600" algn="l">
              <a:spcBef>
                <a:spcPts val="600"/>
              </a:spcBef>
              <a:spcAft>
                <a:spcPts val="0"/>
              </a:spcAft>
              <a:buSzPts val="700"/>
              <a:buNone/>
              <a:defRPr sz="1000"/>
            </a:lvl3pPr>
            <a:lvl4pPr indent="-228600" lvl="3" marL="1828800" algn="l">
              <a:spcBef>
                <a:spcPts val="600"/>
              </a:spcBef>
              <a:spcAft>
                <a:spcPts val="0"/>
              </a:spcAft>
              <a:buSzPts val="630"/>
              <a:buNone/>
              <a:defRPr sz="900"/>
            </a:lvl4pPr>
            <a:lvl5pPr indent="-228600" lvl="4" marL="2286000" algn="l">
              <a:spcBef>
                <a:spcPts val="600"/>
              </a:spcBef>
              <a:spcAft>
                <a:spcPts val="0"/>
              </a:spcAft>
              <a:buSzPts val="630"/>
              <a:buNone/>
              <a:defRPr sz="900"/>
            </a:lvl5pPr>
            <a:lvl6pPr indent="-228600" lvl="5" marL="2743200" algn="l">
              <a:spcBef>
                <a:spcPts val="600"/>
              </a:spcBef>
              <a:spcAft>
                <a:spcPts val="0"/>
              </a:spcAft>
              <a:buSzPts val="630"/>
              <a:buNone/>
              <a:defRPr sz="900"/>
            </a:lvl6pPr>
            <a:lvl7pPr indent="-228600" lvl="6" marL="3200400" algn="l">
              <a:spcBef>
                <a:spcPts val="600"/>
              </a:spcBef>
              <a:spcAft>
                <a:spcPts val="0"/>
              </a:spcAft>
              <a:buSzPts val="630"/>
              <a:buNone/>
              <a:defRPr sz="900"/>
            </a:lvl7pPr>
            <a:lvl8pPr indent="-228600" lvl="7" marL="3657600" algn="l">
              <a:spcBef>
                <a:spcPts val="600"/>
              </a:spcBef>
              <a:spcAft>
                <a:spcPts val="0"/>
              </a:spcAft>
              <a:buSzPts val="630"/>
              <a:buNone/>
              <a:defRPr sz="900"/>
            </a:lvl8pPr>
            <a:lvl9pPr indent="-228600" lvl="8" marL="4114800" algn="l">
              <a:spcBef>
                <a:spcPts val="600"/>
              </a:spcBef>
              <a:spcAft>
                <a:spcPts val="600"/>
              </a:spcAft>
              <a:buSzPts val="630"/>
              <a:buNone/>
              <a:defRPr sz="900"/>
            </a:lvl9pPr>
          </a:lstStyle>
          <a:p/>
        </p:txBody>
      </p:sp>
      <p:sp>
        <p:nvSpPr>
          <p:cNvPr id="72" name="Google Shape;72;p18"/>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8"/>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8"/>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913795" y="609600"/>
            <a:ext cx="10353762" cy="12573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2"/>
              </a:buClr>
              <a:buSzPts val="4600"/>
              <a:buFont typeface="Sorts Mill Goudy"/>
              <a:buNone/>
              <a:defRPr b="0" i="0" sz="4600" u="none" cap="none" strike="noStrike">
                <a:solidFill>
                  <a:schemeClr val="lt2"/>
                </a:solidFill>
                <a:latin typeface="Sorts Mill Goudy"/>
                <a:ea typeface="Sorts Mill Goudy"/>
                <a:cs typeface="Sorts Mill Goudy"/>
                <a:sym typeface="Sorts Mill Goudy"/>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1" name="Google Shape;11;p9"/>
          <p:cNvSpPr txBox="1"/>
          <p:nvPr>
            <p:ph idx="1" type="body"/>
          </p:nvPr>
        </p:nvSpPr>
        <p:spPr>
          <a:xfrm>
            <a:off x="913795" y="2076450"/>
            <a:ext cx="10353762" cy="3714749"/>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lvl1pPr indent="-330835" lvl="0" marL="457200" marR="0" rtl="0" algn="l">
              <a:lnSpc>
                <a:spcPct val="110000"/>
              </a:lnSpc>
              <a:spcBef>
                <a:spcPts val="460"/>
              </a:spcBef>
              <a:spcAft>
                <a:spcPts val="0"/>
              </a:spcAft>
              <a:buClr>
                <a:schemeClr val="lt2"/>
              </a:buClr>
              <a:buSzPts val="1610"/>
              <a:buFont typeface="Noto Sans Symbols"/>
              <a:buChar char="◈"/>
              <a:defRPr b="0" i="0" sz="2300" u="none" cap="none" strike="noStrike">
                <a:solidFill>
                  <a:schemeClr val="lt2"/>
                </a:solidFill>
                <a:latin typeface="Sorts Mill Goudy"/>
                <a:ea typeface="Sorts Mill Goudy"/>
                <a:cs typeface="Sorts Mill Goudy"/>
                <a:sym typeface="Sorts Mill Goudy"/>
              </a:defRPr>
            </a:lvl1pPr>
            <a:lvl2pPr indent="-321944" lvl="1" marL="914400" marR="0" rtl="0" algn="l">
              <a:spcBef>
                <a:spcPts val="600"/>
              </a:spcBef>
              <a:spcAft>
                <a:spcPts val="0"/>
              </a:spcAft>
              <a:buClr>
                <a:schemeClr val="lt2"/>
              </a:buClr>
              <a:buSzPts val="1470"/>
              <a:buFont typeface="Noto Sans Symbols"/>
              <a:buChar char="🞚"/>
              <a:defRPr b="0" i="0" sz="2100" u="none" cap="none" strike="noStrike">
                <a:solidFill>
                  <a:schemeClr val="lt2"/>
                </a:solidFill>
                <a:latin typeface="Sorts Mill Goudy"/>
                <a:ea typeface="Sorts Mill Goudy"/>
                <a:cs typeface="Sorts Mill Goudy"/>
                <a:sym typeface="Sorts Mill Goudy"/>
              </a:defRPr>
            </a:lvl2pPr>
            <a:lvl3pPr indent="-308610" lvl="2" marL="1371600" marR="0" rtl="0" algn="l">
              <a:spcBef>
                <a:spcPts val="600"/>
              </a:spcBef>
              <a:spcAft>
                <a:spcPts val="0"/>
              </a:spcAft>
              <a:buClr>
                <a:schemeClr val="lt2"/>
              </a:buClr>
              <a:buSzPts val="1260"/>
              <a:buFont typeface="Noto Sans Symbols"/>
              <a:buChar char="◈"/>
              <a:defRPr b="0" i="0" sz="1800" u="none" cap="none" strike="noStrike">
                <a:solidFill>
                  <a:schemeClr val="lt2"/>
                </a:solidFill>
                <a:latin typeface="Sorts Mill Goudy"/>
                <a:ea typeface="Sorts Mill Goudy"/>
                <a:cs typeface="Sorts Mill Goudy"/>
                <a:sym typeface="Sorts Mill Goudy"/>
              </a:defRPr>
            </a:lvl3pPr>
            <a:lvl4pPr indent="-299719" lvl="3" marL="1828800" marR="0" rtl="0" algn="l">
              <a:spcBef>
                <a:spcPts val="600"/>
              </a:spcBef>
              <a:spcAft>
                <a:spcPts val="0"/>
              </a:spcAft>
              <a:buClr>
                <a:schemeClr val="lt2"/>
              </a:buClr>
              <a:buSzPts val="1120"/>
              <a:buFont typeface="Noto Sans Symbols"/>
              <a:buChar char="🞚"/>
              <a:defRPr b="0" i="0" sz="1600" u="none" cap="none" strike="noStrike">
                <a:solidFill>
                  <a:schemeClr val="lt2"/>
                </a:solidFill>
                <a:latin typeface="Sorts Mill Goudy"/>
                <a:ea typeface="Sorts Mill Goudy"/>
                <a:cs typeface="Sorts Mill Goudy"/>
                <a:sym typeface="Sorts Mill Goudy"/>
              </a:defRPr>
            </a:lvl4pPr>
            <a:lvl5pPr indent="-299720" lvl="4" marL="2286000" marR="0" rtl="0" algn="l">
              <a:spcBef>
                <a:spcPts val="600"/>
              </a:spcBef>
              <a:spcAft>
                <a:spcPts val="0"/>
              </a:spcAft>
              <a:buClr>
                <a:schemeClr val="lt2"/>
              </a:buClr>
              <a:buSzPts val="1120"/>
              <a:buFont typeface="Noto Sans Symbols"/>
              <a:buChar char="◈"/>
              <a:defRPr b="0" i="0" sz="1600" u="none" cap="none" strike="noStrike">
                <a:solidFill>
                  <a:schemeClr val="lt2"/>
                </a:solidFill>
                <a:latin typeface="Sorts Mill Goudy"/>
                <a:ea typeface="Sorts Mill Goudy"/>
                <a:cs typeface="Sorts Mill Goudy"/>
                <a:sym typeface="Sorts Mill Goudy"/>
              </a:defRPr>
            </a:lvl5pPr>
            <a:lvl6pPr indent="-290829" lvl="5" marL="27432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Sorts Mill Goudy"/>
                <a:ea typeface="Sorts Mill Goudy"/>
                <a:cs typeface="Sorts Mill Goudy"/>
                <a:sym typeface="Sorts Mill Goudy"/>
              </a:defRPr>
            </a:lvl6pPr>
            <a:lvl7pPr indent="-290829" lvl="6" marL="32004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Sorts Mill Goudy"/>
                <a:ea typeface="Sorts Mill Goudy"/>
                <a:cs typeface="Sorts Mill Goudy"/>
                <a:sym typeface="Sorts Mill Goudy"/>
              </a:defRPr>
            </a:lvl7pPr>
            <a:lvl8pPr indent="-290829" lvl="7" marL="3657600" marR="0" rtl="0" algn="l">
              <a:spcBef>
                <a:spcPts val="600"/>
              </a:spcBef>
              <a:spcAft>
                <a:spcPts val="0"/>
              </a:spcAft>
              <a:buClr>
                <a:schemeClr val="lt2"/>
              </a:buClr>
              <a:buSzPts val="980"/>
              <a:buFont typeface="Noto Sans Symbols"/>
              <a:buChar char="◈"/>
              <a:defRPr b="0" i="0" sz="1400" u="none" cap="none" strike="noStrike">
                <a:solidFill>
                  <a:schemeClr val="lt2"/>
                </a:solidFill>
                <a:latin typeface="Sorts Mill Goudy"/>
                <a:ea typeface="Sorts Mill Goudy"/>
                <a:cs typeface="Sorts Mill Goudy"/>
                <a:sym typeface="Sorts Mill Goudy"/>
              </a:defRPr>
            </a:lvl8pPr>
            <a:lvl9pPr indent="-290829" lvl="8" marL="4114800" marR="0" rtl="0" algn="l">
              <a:spcBef>
                <a:spcPts val="600"/>
              </a:spcBef>
              <a:spcAft>
                <a:spcPts val="600"/>
              </a:spcAft>
              <a:buClr>
                <a:schemeClr val="lt2"/>
              </a:buClr>
              <a:buSzPts val="980"/>
              <a:buFont typeface="Noto Sans Symbols"/>
              <a:buChar char="◈"/>
              <a:defRPr b="0" i="0" sz="1400" u="none" cap="none" strike="noStrike">
                <a:solidFill>
                  <a:schemeClr val="lt2"/>
                </a:solidFill>
                <a:latin typeface="Sorts Mill Goudy"/>
                <a:ea typeface="Sorts Mill Goudy"/>
                <a:cs typeface="Sorts Mill Goudy"/>
                <a:sym typeface="Sorts Mill Goudy"/>
              </a:defRPr>
            </a:lvl9pPr>
          </a:lstStyle>
          <a:p/>
        </p:txBody>
      </p:sp>
      <p:sp>
        <p:nvSpPr>
          <p:cNvPr id="12" name="Google Shape;12;p9"/>
          <p:cNvSpPr txBox="1"/>
          <p:nvPr>
            <p:ph idx="10" type="dt"/>
          </p:nvPr>
        </p:nvSpPr>
        <p:spPr>
          <a:xfrm>
            <a:off x="7678736" y="6000749"/>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rgbClr val="F2F2F2"/>
                </a:solidFill>
                <a:latin typeface="Sorts Mill Goudy"/>
                <a:ea typeface="Sorts Mill Goudy"/>
                <a:cs typeface="Sorts Mill Goudy"/>
                <a:sym typeface="Sorts Mill Goudy"/>
              </a:defRPr>
            </a:lvl1pPr>
            <a:lvl2pPr lvl="1"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2pPr>
            <a:lvl3pPr lvl="2"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3pPr>
            <a:lvl4pPr lvl="3"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4pPr>
            <a:lvl5pPr lvl="4"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5pPr>
            <a:lvl6pPr lvl="5"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6pPr>
            <a:lvl7pPr lvl="6"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7pPr>
            <a:lvl8pPr lvl="7"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8pPr>
            <a:lvl9pPr lvl="8"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9pPr>
          </a:lstStyle>
          <a:p/>
        </p:txBody>
      </p:sp>
      <p:sp>
        <p:nvSpPr>
          <p:cNvPr id="13" name="Google Shape;13;p9"/>
          <p:cNvSpPr txBox="1"/>
          <p:nvPr>
            <p:ph idx="11" type="ftr"/>
          </p:nvPr>
        </p:nvSpPr>
        <p:spPr>
          <a:xfrm>
            <a:off x="913795" y="6000749"/>
            <a:ext cx="667286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rgbClr val="F2F2F2"/>
                </a:solidFill>
                <a:latin typeface="Sorts Mill Goudy"/>
                <a:ea typeface="Sorts Mill Goudy"/>
                <a:cs typeface="Sorts Mill Goudy"/>
                <a:sym typeface="Sorts Mill Goudy"/>
              </a:defRPr>
            </a:lvl1pPr>
            <a:lvl2pPr lvl="1"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2pPr>
            <a:lvl3pPr lvl="2"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3pPr>
            <a:lvl4pPr lvl="3"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4pPr>
            <a:lvl5pPr lvl="4"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5pPr>
            <a:lvl6pPr lvl="5"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6pPr>
            <a:lvl7pPr lvl="6"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7pPr>
            <a:lvl8pPr lvl="7"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8pPr>
            <a:lvl9pPr lvl="8" marR="0" rtl="0" algn="l">
              <a:spcBef>
                <a:spcPts val="0"/>
              </a:spcBef>
              <a:spcAft>
                <a:spcPts val="0"/>
              </a:spcAft>
              <a:buSzPts val="1400"/>
              <a:buNone/>
              <a:defRPr b="0" i="0" sz="1800" u="none" cap="none" strike="noStrike">
                <a:solidFill>
                  <a:schemeClr val="lt1"/>
                </a:solidFill>
                <a:latin typeface="Sorts Mill Goudy"/>
                <a:ea typeface="Sorts Mill Goudy"/>
                <a:cs typeface="Sorts Mill Goudy"/>
                <a:sym typeface="Sorts Mill Goudy"/>
              </a:defRPr>
            </a:lvl9pPr>
          </a:lstStyle>
          <a:p/>
        </p:txBody>
      </p:sp>
      <p:sp>
        <p:nvSpPr>
          <p:cNvPr id="14" name="Google Shape;14;p9"/>
          <p:cNvSpPr txBox="1"/>
          <p:nvPr>
            <p:ph idx="12" type="sldNum"/>
          </p:nvPr>
        </p:nvSpPr>
        <p:spPr>
          <a:xfrm>
            <a:off x="10514011" y="6000749"/>
            <a:ext cx="75354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1pPr>
            <a:lvl2pPr indent="0" lvl="1"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2pPr>
            <a:lvl3pPr indent="0" lvl="2"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3pPr>
            <a:lvl4pPr indent="0" lvl="3"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4pPr>
            <a:lvl5pPr indent="0" lvl="4"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5pPr>
            <a:lvl6pPr indent="0" lvl="5"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6pPr>
            <a:lvl7pPr indent="0" lvl="6"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7pPr>
            <a:lvl8pPr indent="0" lvl="7"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8pPr>
            <a:lvl9pPr indent="0" lvl="8" marL="0" marR="0" rtl="0" algn="r">
              <a:spcBef>
                <a:spcPts val="0"/>
              </a:spcBef>
              <a:buNone/>
              <a:defRPr b="0" i="0" sz="1100" u="none" cap="none" strike="noStrike">
                <a:solidFill>
                  <a:srgbClr val="F2F2F2"/>
                </a:solidFill>
                <a:latin typeface="Sorts Mill Goudy"/>
                <a:ea typeface="Sorts Mill Goudy"/>
                <a:cs typeface="Sorts Mill Goudy"/>
                <a:sym typeface="Sorts Mill Goud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hyperlink" Target="https://www.youtube.com/watch?v=hoQ7RHyG-EA&amp;ab_channel=ThePanamaCanal" TargetMode="External"/><Relationship Id="rId5" Type="http://schemas.openxmlformats.org/officeDocument/2006/relationships/hyperlink" Target="https://www.youtube.com/watch?v=C06Q4Mft0yQ&amp;ab_channel=BBCNews" TargetMode="External"/><Relationship Id="rId6" Type="http://schemas.openxmlformats.org/officeDocument/2006/relationships/image" Target="../media/image14.png"/><Relationship Id="rId7"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52.png"/><Relationship Id="rId7" Type="http://schemas.openxmlformats.org/officeDocument/2006/relationships/image" Target="../media/image25.png"/><Relationship Id="rId8"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s://www.youtube.com/watch?v=uGqOFKtqT7w&amp;ab_channel=SonyPicturesTelevision" TargetMode="External"/><Relationship Id="rId5" Type="http://schemas.openxmlformats.org/officeDocument/2006/relationships/hyperlink" Target="https://www.youtube.com/watch?v=nbidOLT0N5s&amp;ab_channel=SharkTankGlobal" TargetMode="External"/><Relationship Id="rId6" Type="http://schemas.openxmlformats.org/officeDocument/2006/relationships/image" Target="../media/image4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youtube.com/watch?v=uwO2Ggfwdhk" TargetMode="Externa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hyperlink" Target="http://www.youtube.com/watch?v=iHdviZkM7S4" TargetMode="External"/><Relationship Id="rId5"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youtube.com/watch?v=OuukM9OY-is" TargetMode="Externa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hyperlink" Target="http://www.youtube.com/watch?v=xvgRDdEqzoE" TargetMode="External"/><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hyperlink" Target="http://www.youtube.com/watch?v=dSZuXgXyUI4" TargetMode="Externa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hyperlink" Target="http://www.youtube.com/watch?v=dJiOSuG9gZ4" TargetMode="External"/><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45.png"/><Relationship Id="rId4" Type="http://schemas.openxmlformats.org/officeDocument/2006/relationships/hyperlink" Target="http://www.youtube.com/watch?v=u_BcMXgws6Y" TargetMode="External"/><Relationship Id="rId5" Type="http://schemas.openxmlformats.org/officeDocument/2006/relationships/image" Target="../media/image2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www.youtube.com/watch?v=1kbPohN59t4" TargetMode="External"/><Relationship Id="rId4" Type="http://schemas.openxmlformats.org/officeDocument/2006/relationships/hyperlink" Target="https://www.youtube.com/watch?v=pVbLlnmxIbY" TargetMode="External"/><Relationship Id="rId5" Type="http://schemas.openxmlformats.org/officeDocument/2006/relationships/hyperlink" Target="https://www.youtube.com/watch?v=eB1vfga9Y_c" TargetMode="External"/><Relationship Id="rId6" Type="http://schemas.openxmlformats.org/officeDocument/2006/relationships/hyperlink" Target="https://www.youtube.com/watch?v=HEYbgyL5n1g" TargetMode="External"/><Relationship Id="rId7" Type="http://schemas.openxmlformats.org/officeDocument/2006/relationships/image" Target="../media/image48.png"/><Relationship Id="rId8"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8.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www.youtube.com/watch?v=M-iJM02m_Hg" TargetMode="External"/><Relationship Id="rId4" Type="http://schemas.openxmlformats.org/officeDocument/2006/relationships/image" Target="../media/image4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www.youtube.com/watch?v=M-iJM02m_Hg" TargetMode="External"/><Relationship Id="rId4" Type="http://schemas.openxmlformats.org/officeDocument/2006/relationships/image" Target="../media/image4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youtube.com/watch?v=Nk3gwFsb9eo" TargetMode="External"/><Relationship Id="rId4" Type="http://schemas.openxmlformats.org/officeDocument/2006/relationships/hyperlink" Target="https://www.youtube.com/watch?v=WcLlpWmEpQ8&amp;ab_channel=TED-Ed" TargetMode="External"/><Relationship Id="rId5"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www.youtube.com/watch?v=ZoKihFLCY0s" TargetMode="External"/><Relationship Id="rId4" Type="http://schemas.openxmlformats.org/officeDocument/2006/relationships/image" Target="../media/image5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4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hyperlink" Target="https://www.stockmarketgam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hyperlink" Target="https://www.stockmarketgame.or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6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hyperlink" Target="https://www.stockmarketgame.org/"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hyperlink" Target="https://www.stockmarketgame.or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4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png"/><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6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
          <p:cNvSpPr txBox="1"/>
          <p:nvPr>
            <p:ph type="ctrTitle"/>
          </p:nvPr>
        </p:nvSpPr>
        <p:spPr>
          <a:xfrm>
            <a:off x="0" y="1"/>
            <a:ext cx="12191999" cy="864524"/>
          </a:xfrm>
          <a:prstGeom prst="rect">
            <a:avLst/>
          </a:prstGeom>
          <a:noFill/>
          <a:ln>
            <a:noFill/>
          </a:ln>
          <a:effectLst>
            <a:outerShdw blurRad="25400">
              <a:srgbClr val="000000">
                <a:alpha val="45882"/>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4000"/>
              <a:t>Summative 2</a:t>
            </a:r>
            <a:r>
              <a:rPr b="1" lang="en-US" sz="4000"/>
              <a:t>: Creating Your Own Business</a:t>
            </a:r>
            <a:endParaRPr b="1" sz="4000"/>
          </a:p>
        </p:txBody>
      </p:sp>
      <p:sp>
        <p:nvSpPr>
          <p:cNvPr id="149" name="Google Shape;149;p1"/>
          <p:cNvSpPr txBox="1"/>
          <p:nvPr>
            <p:ph idx="1" type="subTitle"/>
          </p:nvPr>
        </p:nvSpPr>
        <p:spPr>
          <a:xfrm>
            <a:off x="1370693" y="5460973"/>
            <a:ext cx="9440034" cy="1397027"/>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610"/>
              <a:buNone/>
            </a:pPr>
            <a:r>
              <a:rPr b="1" lang="en-US"/>
              <a:t>Theme: Creating your own Business</a:t>
            </a:r>
            <a:br>
              <a:rPr b="1" lang="en-US"/>
            </a:br>
            <a:r>
              <a:rPr b="1" lang="en-US"/>
              <a:t>Unit 3: Local and Global Markets</a:t>
            </a:r>
            <a:br>
              <a:rPr b="1" lang="en-US"/>
            </a:br>
            <a:r>
              <a:rPr b="1" lang="en-US"/>
              <a:t>Grade 6: Individuals &amp; Societies</a:t>
            </a:r>
            <a:endParaRPr/>
          </a:p>
        </p:txBody>
      </p:sp>
      <p:pic>
        <p:nvPicPr>
          <p:cNvPr id="150" name="Google Shape;150;p1"/>
          <p:cNvPicPr preferRelativeResize="0"/>
          <p:nvPr/>
        </p:nvPicPr>
        <p:blipFill rotWithShape="1">
          <a:blip r:embed="rId3">
            <a:alphaModFix/>
          </a:blip>
          <a:srcRect b="0" l="0" r="45092" t="0"/>
          <a:stretch/>
        </p:blipFill>
        <p:spPr>
          <a:xfrm>
            <a:off x="0" y="864524"/>
            <a:ext cx="12191999" cy="44409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b8ffb904b7_0_7"/>
          <p:cNvSpPr/>
          <p:nvPr/>
        </p:nvSpPr>
        <p:spPr>
          <a:xfrm>
            <a:off x="4157213" y="2068950"/>
            <a:ext cx="3703800" cy="2720100"/>
          </a:xfrm>
          <a:prstGeom prst="up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600">
                <a:latin typeface="Sorts Mill Goudy"/>
                <a:ea typeface="Sorts Mill Goudy"/>
                <a:cs typeface="Sorts Mill Goudy"/>
                <a:sym typeface="Sorts Mill Goudy"/>
              </a:rPr>
              <a:t>DEMAND</a:t>
            </a:r>
            <a:endParaRPr b="1" sz="2600">
              <a:latin typeface="Sorts Mill Goudy"/>
              <a:ea typeface="Sorts Mill Goudy"/>
              <a:cs typeface="Sorts Mill Goudy"/>
              <a:sym typeface="Sorts Mill Goudy"/>
            </a:endParaRPr>
          </a:p>
        </p:txBody>
      </p:sp>
      <p:sp>
        <p:nvSpPr>
          <p:cNvPr id="223" name="Google Shape;223;g2b8ffb904b7_0_7"/>
          <p:cNvSpPr/>
          <p:nvPr/>
        </p:nvSpPr>
        <p:spPr>
          <a:xfrm>
            <a:off x="356875" y="2787625"/>
            <a:ext cx="3964200" cy="3337500"/>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Sorts Mill Goudy"/>
                <a:ea typeface="Sorts Mill Goudy"/>
                <a:cs typeface="Sorts Mill Goudy"/>
                <a:sym typeface="Sorts Mill Goudy"/>
              </a:rPr>
              <a:t>SUPPLY</a:t>
            </a:r>
            <a:endParaRPr b="1" sz="2400">
              <a:latin typeface="Sorts Mill Goudy"/>
              <a:ea typeface="Sorts Mill Goudy"/>
              <a:cs typeface="Sorts Mill Goudy"/>
              <a:sym typeface="Sorts Mill Goudy"/>
            </a:endParaRPr>
          </a:p>
        </p:txBody>
      </p:sp>
      <p:sp>
        <p:nvSpPr>
          <p:cNvPr id="224" name="Google Shape;224;g2b8ffb904b7_0_7"/>
          <p:cNvSpPr/>
          <p:nvPr/>
        </p:nvSpPr>
        <p:spPr>
          <a:xfrm>
            <a:off x="8061763" y="2068950"/>
            <a:ext cx="3703800" cy="2720100"/>
          </a:xfrm>
          <a:prstGeom prst="upArrow">
            <a:avLst>
              <a:gd fmla="val 50000" name="adj1"/>
              <a:gd fmla="val 500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600">
                <a:latin typeface="Sorts Mill Goudy"/>
                <a:ea typeface="Sorts Mill Goudy"/>
                <a:cs typeface="Sorts Mill Goudy"/>
                <a:sym typeface="Sorts Mill Goudy"/>
              </a:rPr>
              <a:t>PRICES</a:t>
            </a:r>
            <a:endParaRPr b="1" sz="2600">
              <a:latin typeface="Sorts Mill Goudy"/>
              <a:ea typeface="Sorts Mill Goudy"/>
              <a:cs typeface="Sorts Mill Goudy"/>
              <a:sym typeface="Sorts Mill Goud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Download Free png Chalk Line Png (98+ images in Collection) Page 3 -  DLPNG.com" id="229" name="Google Shape;229;g2b83b6bdbd5_0_25"/>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230" name="Google Shape;230;g2b83b6bdbd5_0_25"/>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lang="en-US" sz="4600">
                <a:solidFill>
                  <a:schemeClr val="lt2"/>
                </a:solidFill>
                <a:latin typeface="Sorts Mill Goudy"/>
                <a:ea typeface="Sorts Mill Goudy"/>
                <a:cs typeface="Sorts Mill Goudy"/>
                <a:sym typeface="Sorts Mill Goudy"/>
              </a:rPr>
              <a:t>Shortage</a:t>
            </a:r>
            <a:endParaRPr/>
          </a:p>
        </p:txBody>
      </p:sp>
      <p:sp>
        <p:nvSpPr>
          <p:cNvPr id="231" name="Google Shape;231;g2b83b6bdbd5_0_25"/>
          <p:cNvSpPr txBox="1"/>
          <p:nvPr/>
        </p:nvSpPr>
        <p:spPr>
          <a:xfrm>
            <a:off x="3954775" y="1074425"/>
            <a:ext cx="8237100" cy="56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Please write down the definition of a shortage:</a:t>
            </a:r>
            <a:endParaRPr sz="2200">
              <a:solidFill>
                <a:schemeClr val="lt2"/>
              </a:solidFill>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highlight>
                  <a:srgbClr val="FFFF00"/>
                </a:highlight>
                <a:latin typeface="Sorts Mill Goudy"/>
                <a:ea typeface="Sorts Mill Goudy"/>
                <a:cs typeface="Sorts Mill Goudy"/>
                <a:sym typeface="Sorts Mill Goudy"/>
              </a:rPr>
              <a:t>A shortage results when there is more demand than supply (there is too little of something). </a:t>
            </a:r>
            <a:endParaRPr sz="2200">
              <a:solidFill>
                <a:schemeClr val="dk1"/>
              </a:solidFill>
              <a:highlight>
                <a:srgbClr val="FFFF00"/>
              </a:highlight>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highlight>
                  <a:srgbClr val="FFFF00"/>
                </a:highlight>
                <a:latin typeface="Sorts Mill Goudy"/>
                <a:ea typeface="Sorts Mill Goudy"/>
                <a:cs typeface="Sorts Mill Goudy"/>
                <a:sym typeface="Sorts Mill Goudy"/>
              </a:rPr>
              <a:t>When there is a shortage of something, the price will probably increase.</a:t>
            </a:r>
            <a:endParaRPr sz="2200">
              <a:solidFill>
                <a:schemeClr val="dk1"/>
              </a:solidFill>
              <a:highlight>
                <a:srgbClr val="FFFF00"/>
              </a:highlight>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A shortage can happen if the supply of a product is drastically reduced. For example, there is a shortage of wheat because Ukraine is no longer able to sell wheat due to the Russian invasion.</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A shortage can happen if the demand for a product is</a:t>
            </a:r>
            <a:r>
              <a:rPr lang="en-US" sz="2200">
                <a:solidFill>
                  <a:schemeClr val="lt2"/>
                </a:solidFill>
                <a:latin typeface="Sorts Mill Goudy"/>
                <a:ea typeface="Sorts Mill Goudy"/>
                <a:cs typeface="Sorts Mill Goudy"/>
                <a:sym typeface="Sorts Mill Goudy"/>
              </a:rPr>
              <a:t> drastically increased. For example, there was a shortage of toilet paper in the US during Covid because everybody panicked due to the lockdown.</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Clr>
                <a:schemeClr val="dk1"/>
              </a:buClr>
              <a:buSzPts val="1100"/>
              <a:buFont typeface="Arial"/>
              <a:buNone/>
            </a:pPr>
            <a:r>
              <a:rPr lang="en-US" sz="2200">
                <a:solidFill>
                  <a:schemeClr val="dk1"/>
                </a:solidFill>
                <a:highlight>
                  <a:srgbClr val="FFFF00"/>
                </a:highlight>
                <a:latin typeface="Sorts Mill Goudy"/>
                <a:ea typeface="Sorts Mill Goudy"/>
                <a:cs typeface="Sorts Mill Goudy"/>
                <a:sym typeface="Sorts Mill Goudy"/>
              </a:rPr>
              <a:t>Can you think of another example of a product that has a shortage?</a:t>
            </a:r>
            <a:endParaRPr sz="2200">
              <a:solidFill>
                <a:schemeClr val="dk1"/>
              </a:solidFill>
              <a:highlight>
                <a:srgbClr val="FFFF00"/>
              </a:highlight>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dk1"/>
              </a:solidFill>
              <a:highlight>
                <a:srgbClr val="FFFF00"/>
              </a:highlight>
              <a:latin typeface="Sorts Mill Goudy"/>
              <a:ea typeface="Sorts Mill Goudy"/>
              <a:cs typeface="Sorts Mill Goudy"/>
              <a:sym typeface="Sorts Mill Goudy"/>
            </a:endParaRPr>
          </a:p>
        </p:txBody>
      </p:sp>
      <p:pic>
        <p:nvPicPr>
          <p:cNvPr id="232" name="Google Shape;232;g2b83b6bdbd5_0_25"/>
          <p:cNvPicPr preferRelativeResize="0"/>
          <p:nvPr/>
        </p:nvPicPr>
        <p:blipFill>
          <a:blip r:embed="rId4">
            <a:alphaModFix/>
          </a:blip>
          <a:stretch>
            <a:fillRect/>
          </a:stretch>
        </p:blipFill>
        <p:spPr>
          <a:xfrm>
            <a:off x="152400" y="1087671"/>
            <a:ext cx="3649975" cy="2838310"/>
          </a:xfrm>
          <a:prstGeom prst="rect">
            <a:avLst/>
          </a:prstGeom>
          <a:noFill/>
          <a:ln>
            <a:noFill/>
          </a:ln>
        </p:spPr>
      </p:pic>
      <p:pic>
        <p:nvPicPr>
          <p:cNvPr id="233" name="Google Shape;233;g2b83b6bdbd5_0_25"/>
          <p:cNvPicPr preferRelativeResize="0"/>
          <p:nvPr/>
        </p:nvPicPr>
        <p:blipFill>
          <a:blip r:embed="rId5">
            <a:alphaModFix/>
          </a:blip>
          <a:stretch>
            <a:fillRect/>
          </a:stretch>
        </p:blipFill>
        <p:spPr>
          <a:xfrm>
            <a:off x="152400" y="4078375"/>
            <a:ext cx="3649975" cy="25967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d8b9046f7c_0_8"/>
          <p:cNvSpPr/>
          <p:nvPr/>
        </p:nvSpPr>
        <p:spPr>
          <a:xfrm>
            <a:off x="4157225" y="174475"/>
            <a:ext cx="3703800" cy="4614600"/>
          </a:xfrm>
          <a:prstGeom prst="up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600">
                <a:latin typeface="Sorts Mill Goudy"/>
                <a:ea typeface="Sorts Mill Goudy"/>
                <a:cs typeface="Sorts Mill Goudy"/>
                <a:sym typeface="Sorts Mill Goudy"/>
              </a:rPr>
              <a:t>DEMAND</a:t>
            </a:r>
            <a:endParaRPr b="1" sz="2600">
              <a:latin typeface="Sorts Mill Goudy"/>
              <a:ea typeface="Sorts Mill Goudy"/>
              <a:cs typeface="Sorts Mill Goudy"/>
              <a:sym typeface="Sorts Mill Goudy"/>
            </a:endParaRPr>
          </a:p>
        </p:txBody>
      </p:sp>
      <p:sp>
        <p:nvSpPr>
          <p:cNvPr id="240" name="Google Shape;240;g2d8b9046f7c_0_8"/>
          <p:cNvSpPr/>
          <p:nvPr/>
        </p:nvSpPr>
        <p:spPr>
          <a:xfrm>
            <a:off x="356875" y="2787625"/>
            <a:ext cx="3964200" cy="3600600"/>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Sorts Mill Goudy"/>
                <a:ea typeface="Sorts Mill Goudy"/>
                <a:cs typeface="Sorts Mill Goudy"/>
                <a:sym typeface="Sorts Mill Goudy"/>
              </a:rPr>
              <a:t>SUPPLY</a:t>
            </a:r>
            <a:endParaRPr b="1" sz="2400">
              <a:latin typeface="Sorts Mill Goudy"/>
              <a:ea typeface="Sorts Mill Goudy"/>
              <a:cs typeface="Sorts Mill Goudy"/>
              <a:sym typeface="Sorts Mill Goudy"/>
            </a:endParaRPr>
          </a:p>
        </p:txBody>
      </p:sp>
      <p:sp>
        <p:nvSpPr>
          <p:cNvPr id="241" name="Google Shape;241;g2d8b9046f7c_0_8"/>
          <p:cNvSpPr/>
          <p:nvPr/>
        </p:nvSpPr>
        <p:spPr>
          <a:xfrm>
            <a:off x="8061775" y="174450"/>
            <a:ext cx="3703800" cy="4614600"/>
          </a:xfrm>
          <a:prstGeom prst="upArrow">
            <a:avLst>
              <a:gd fmla="val 50000" name="adj1"/>
              <a:gd fmla="val 500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600">
                <a:latin typeface="Sorts Mill Goudy"/>
                <a:ea typeface="Sorts Mill Goudy"/>
                <a:cs typeface="Sorts Mill Goudy"/>
                <a:sym typeface="Sorts Mill Goudy"/>
              </a:rPr>
              <a:t>PRICES</a:t>
            </a:r>
            <a:endParaRPr b="1" sz="2600">
              <a:latin typeface="Sorts Mill Goudy"/>
              <a:ea typeface="Sorts Mill Goudy"/>
              <a:cs typeface="Sorts Mill Goudy"/>
              <a:sym typeface="Sorts Mill Goudy"/>
            </a:endParaRPr>
          </a:p>
        </p:txBody>
      </p:sp>
      <p:sp>
        <p:nvSpPr>
          <p:cNvPr id="242" name="Google Shape;242;g2d8b9046f7c_0_8"/>
          <p:cNvSpPr/>
          <p:nvPr/>
        </p:nvSpPr>
        <p:spPr>
          <a:xfrm>
            <a:off x="8911350" y="5542825"/>
            <a:ext cx="2764800" cy="8454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latin typeface="Sorts Mill Goudy"/>
                <a:ea typeface="Sorts Mill Goudy"/>
                <a:cs typeface="Sorts Mill Goudy"/>
                <a:sym typeface="Sorts Mill Goudy"/>
              </a:rPr>
              <a:t>SHORTAGE!</a:t>
            </a:r>
            <a:endParaRPr b="1" sz="2900">
              <a:latin typeface="Sorts Mill Goudy"/>
              <a:ea typeface="Sorts Mill Goudy"/>
              <a:cs typeface="Sorts Mill Goudy"/>
              <a:sym typeface="Sorts Mill Goud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Download Free png Chalk Line Png (98+ images in Collection) Page 3 -  DLPNG.com" id="247" name="Google Shape;247;g2b83b6bdbd5_0_30"/>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248" name="Google Shape;248;g2b83b6bdbd5_0_30"/>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lang="en-US" sz="4600">
                <a:solidFill>
                  <a:schemeClr val="lt2"/>
                </a:solidFill>
                <a:latin typeface="Sorts Mill Goudy"/>
                <a:ea typeface="Sorts Mill Goudy"/>
                <a:cs typeface="Sorts Mill Goudy"/>
                <a:sym typeface="Sorts Mill Goudy"/>
              </a:rPr>
              <a:t>Surplus</a:t>
            </a:r>
            <a:endParaRPr/>
          </a:p>
        </p:txBody>
      </p:sp>
      <p:sp>
        <p:nvSpPr>
          <p:cNvPr id="249" name="Google Shape;249;g2b83b6bdbd5_0_30"/>
          <p:cNvSpPr txBox="1"/>
          <p:nvPr/>
        </p:nvSpPr>
        <p:spPr>
          <a:xfrm>
            <a:off x="4053600" y="1051575"/>
            <a:ext cx="8138400" cy="56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Please write down the definition of a surplus:</a:t>
            </a:r>
            <a:endParaRPr sz="2200">
              <a:solidFill>
                <a:schemeClr val="lt2"/>
              </a:solidFill>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highlight>
                  <a:srgbClr val="FFFF00"/>
                </a:highlight>
                <a:latin typeface="Sorts Mill Goudy"/>
                <a:ea typeface="Sorts Mill Goudy"/>
                <a:cs typeface="Sorts Mill Goudy"/>
                <a:sym typeface="Sorts Mill Goudy"/>
              </a:rPr>
              <a:t>A surplus occurs when there is more supply than demand (there is too much of something). </a:t>
            </a:r>
            <a:r>
              <a:rPr lang="en-US" sz="2200">
                <a:solidFill>
                  <a:schemeClr val="dk1"/>
                </a:solidFill>
                <a:highlight>
                  <a:srgbClr val="FFFF00"/>
                </a:highlight>
                <a:latin typeface="Sorts Mill Goudy"/>
                <a:ea typeface="Sorts Mill Goudy"/>
                <a:cs typeface="Sorts Mill Goudy"/>
                <a:sym typeface="Sorts Mill Goudy"/>
              </a:rPr>
              <a:t> </a:t>
            </a:r>
            <a:endParaRPr sz="2200">
              <a:solidFill>
                <a:schemeClr val="dk1"/>
              </a:solidFill>
              <a:highlight>
                <a:srgbClr val="FFFF00"/>
              </a:highlight>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highlight>
                  <a:srgbClr val="FFFF00"/>
                </a:highlight>
                <a:latin typeface="Sorts Mill Goudy"/>
                <a:ea typeface="Sorts Mill Goudy"/>
                <a:cs typeface="Sorts Mill Goudy"/>
                <a:sym typeface="Sorts Mill Goudy"/>
              </a:rPr>
              <a:t>When there is a surplus of something, the price will probably decrease. </a:t>
            </a:r>
            <a:endParaRPr sz="2200">
              <a:solidFill>
                <a:schemeClr val="dk1"/>
              </a:solidFill>
              <a:highlight>
                <a:srgbClr val="FFFF00"/>
              </a:highlight>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A surplus can happen due to a massive increase ins </a:t>
            </a:r>
            <a:r>
              <a:rPr lang="en-US" sz="2200">
                <a:solidFill>
                  <a:schemeClr val="lt2"/>
                </a:solidFill>
                <a:latin typeface="Sorts Mill Goudy"/>
                <a:ea typeface="Sorts Mill Goudy"/>
                <a:cs typeface="Sorts Mill Goudy"/>
                <a:sym typeface="Sorts Mill Goudy"/>
              </a:rPr>
              <a:t>supply. For example, in 1956, two Americans bought so many onion companies and sold more far more onions that people needed that the onions in the bag were worth less than the bag itself.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A surplus can also happen due to a massive decrease in demand. For example, in some parts of rural Italy, people are leaving because of a lack of jobs. Some houses are selling for only 1 Euro (60 Birr).</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200">
                <a:solidFill>
                  <a:schemeClr val="dk1"/>
                </a:solidFill>
                <a:highlight>
                  <a:srgbClr val="FFFF00"/>
                </a:highlight>
                <a:latin typeface="Sorts Mill Goudy"/>
                <a:ea typeface="Sorts Mill Goudy"/>
                <a:cs typeface="Sorts Mill Goudy"/>
                <a:sym typeface="Sorts Mill Goudy"/>
              </a:rPr>
              <a:t>Can you think of another example of a product that has a surplus?</a:t>
            </a:r>
            <a:endParaRPr sz="2200">
              <a:solidFill>
                <a:schemeClr val="dk1"/>
              </a:solidFill>
              <a:highlight>
                <a:srgbClr val="FFFF00"/>
              </a:highlight>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dk1"/>
              </a:solidFill>
              <a:highlight>
                <a:srgbClr val="FFFF00"/>
              </a:highlight>
              <a:latin typeface="Sorts Mill Goudy"/>
              <a:ea typeface="Sorts Mill Goudy"/>
              <a:cs typeface="Sorts Mill Goudy"/>
              <a:sym typeface="Sorts Mill Goudy"/>
            </a:endParaRPr>
          </a:p>
        </p:txBody>
      </p:sp>
      <p:pic>
        <p:nvPicPr>
          <p:cNvPr id="250" name="Google Shape;250;g2b83b6bdbd5_0_30"/>
          <p:cNvPicPr preferRelativeResize="0"/>
          <p:nvPr/>
        </p:nvPicPr>
        <p:blipFill>
          <a:blip r:embed="rId4">
            <a:alphaModFix/>
          </a:blip>
          <a:stretch>
            <a:fillRect/>
          </a:stretch>
        </p:blipFill>
        <p:spPr>
          <a:xfrm>
            <a:off x="152400" y="3426875"/>
            <a:ext cx="3748800" cy="3278725"/>
          </a:xfrm>
          <a:prstGeom prst="rect">
            <a:avLst/>
          </a:prstGeom>
          <a:noFill/>
          <a:ln>
            <a:noFill/>
          </a:ln>
        </p:spPr>
      </p:pic>
      <p:pic>
        <p:nvPicPr>
          <p:cNvPr id="251" name="Google Shape;251;g2b83b6bdbd5_0_30"/>
          <p:cNvPicPr preferRelativeResize="0"/>
          <p:nvPr/>
        </p:nvPicPr>
        <p:blipFill>
          <a:blip r:embed="rId5">
            <a:alphaModFix/>
          </a:blip>
          <a:stretch>
            <a:fillRect/>
          </a:stretch>
        </p:blipFill>
        <p:spPr>
          <a:xfrm>
            <a:off x="152400" y="1087671"/>
            <a:ext cx="3748800" cy="210839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b8ffb904b7_0_15"/>
          <p:cNvSpPr/>
          <p:nvPr/>
        </p:nvSpPr>
        <p:spPr>
          <a:xfrm>
            <a:off x="135050" y="93950"/>
            <a:ext cx="3703800" cy="4697100"/>
          </a:xfrm>
          <a:prstGeom prst="up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latin typeface="Sorts Mill Goudy"/>
                <a:ea typeface="Sorts Mill Goudy"/>
                <a:cs typeface="Sorts Mill Goudy"/>
                <a:sym typeface="Sorts Mill Goudy"/>
              </a:rPr>
              <a:t>SUPPLY</a:t>
            </a:r>
            <a:endParaRPr b="1" sz="2900">
              <a:latin typeface="Sorts Mill Goudy"/>
              <a:ea typeface="Sorts Mill Goudy"/>
              <a:cs typeface="Sorts Mill Goudy"/>
              <a:sym typeface="Sorts Mill Goudy"/>
            </a:endParaRPr>
          </a:p>
        </p:txBody>
      </p:sp>
      <p:sp>
        <p:nvSpPr>
          <p:cNvPr id="258" name="Google Shape;258;g2b8ffb904b7_0_15"/>
          <p:cNvSpPr/>
          <p:nvPr/>
        </p:nvSpPr>
        <p:spPr>
          <a:xfrm>
            <a:off x="3887150" y="2556100"/>
            <a:ext cx="3964200" cy="3337500"/>
          </a:xfrm>
          <a:prstGeom prst="down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Sorts Mill Goudy"/>
                <a:ea typeface="Sorts Mill Goudy"/>
                <a:cs typeface="Sorts Mill Goudy"/>
                <a:sym typeface="Sorts Mill Goudy"/>
              </a:rPr>
              <a:t>DEMAND</a:t>
            </a:r>
            <a:endParaRPr b="1" sz="2400">
              <a:latin typeface="Sorts Mill Goudy"/>
              <a:ea typeface="Sorts Mill Goudy"/>
              <a:cs typeface="Sorts Mill Goudy"/>
              <a:sym typeface="Sorts Mill Goudy"/>
            </a:endParaRPr>
          </a:p>
        </p:txBody>
      </p:sp>
      <p:sp>
        <p:nvSpPr>
          <p:cNvPr id="259" name="Google Shape;259;g2b8ffb904b7_0_15"/>
          <p:cNvSpPr/>
          <p:nvPr/>
        </p:nvSpPr>
        <p:spPr>
          <a:xfrm>
            <a:off x="8372350" y="3125175"/>
            <a:ext cx="3356700" cy="3732900"/>
          </a:xfrm>
          <a:prstGeom prst="downArrow">
            <a:avLst>
              <a:gd fmla="val 50000" name="adj1"/>
              <a:gd fmla="val 500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Sorts Mill Goudy"/>
                <a:ea typeface="Sorts Mill Goudy"/>
                <a:cs typeface="Sorts Mill Goudy"/>
                <a:sym typeface="Sorts Mill Goudy"/>
              </a:rPr>
              <a:t>PRICES</a:t>
            </a:r>
            <a:endParaRPr b="1" sz="2400">
              <a:latin typeface="Sorts Mill Goudy"/>
              <a:ea typeface="Sorts Mill Goudy"/>
              <a:cs typeface="Sorts Mill Goudy"/>
              <a:sym typeface="Sorts Mill Goudy"/>
            </a:endParaRPr>
          </a:p>
        </p:txBody>
      </p:sp>
      <p:sp>
        <p:nvSpPr>
          <p:cNvPr id="260" name="Google Shape;260;g2b8ffb904b7_0_15"/>
          <p:cNvSpPr/>
          <p:nvPr/>
        </p:nvSpPr>
        <p:spPr>
          <a:xfrm>
            <a:off x="8965050" y="711300"/>
            <a:ext cx="2764800" cy="845400"/>
          </a:xfrm>
          <a:prstGeom prst="snip2DiagRect">
            <a:avLst>
              <a:gd fmla="val 0" name="adj1"/>
              <a:gd fmla="val 1666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latin typeface="Sorts Mill Goudy"/>
                <a:ea typeface="Sorts Mill Goudy"/>
                <a:cs typeface="Sorts Mill Goudy"/>
                <a:sym typeface="Sorts Mill Goudy"/>
              </a:rPr>
              <a:t>SURPLUS!</a:t>
            </a:r>
            <a:endParaRPr b="1" sz="2900">
              <a:latin typeface="Sorts Mill Goudy"/>
              <a:ea typeface="Sorts Mill Goudy"/>
              <a:cs typeface="Sorts Mill Goudy"/>
              <a:sym typeface="Sorts Mill Goud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2b8ffb904b7_0_34"/>
          <p:cNvPicPr preferRelativeResize="0"/>
          <p:nvPr/>
        </p:nvPicPr>
        <p:blipFill>
          <a:blip r:embed="rId3">
            <a:alphaModFix/>
          </a:blip>
          <a:stretch>
            <a:fillRect/>
          </a:stretch>
        </p:blipFill>
        <p:spPr>
          <a:xfrm>
            <a:off x="-21275" y="612487"/>
            <a:ext cx="12234550" cy="563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g2b8ffb904b7_0_30"/>
          <p:cNvPicPr preferRelativeResize="0"/>
          <p:nvPr/>
        </p:nvPicPr>
        <p:blipFill rotWithShape="1">
          <a:blip r:embed="rId3">
            <a:alphaModFix/>
          </a:blip>
          <a:srcRect b="0" l="-8362" r="15347" t="0"/>
          <a:stretch/>
        </p:blipFill>
        <p:spPr>
          <a:xfrm>
            <a:off x="1533046" y="0"/>
            <a:ext cx="9125905"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Download Free png Chalk Line Png (98+ images in Collection) Page 3 -  DLPNG.com" id="277" name="Google Shape;277;g2b83b6bdbd5_0_35"/>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278" name="Google Shape;278;g2b83b6bdbd5_0_35"/>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lang="en-US" sz="4600">
                <a:solidFill>
                  <a:schemeClr val="lt2"/>
                </a:solidFill>
                <a:latin typeface="Sorts Mill Goudy"/>
                <a:ea typeface="Sorts Mill Goudy"/>
                <a:cs typeface="Sorts Mill Goudy"/>
                <a:sym typeface="Sorts Mill Goudy"/>
              </a:rPr>
              <a:t>Tariff</a:t>
            </a:r>
            <a:endParaRPr/>
          </a:p>
        </p:txBody>
      </p:sp>
      <p:sp>
        <p:nvSpPr>
          <p:cNvPr id="279" name="Google Shape;279;g2b83b6bdbd5_0_35"/>
          <p:cNvSpPr txBox="1"/>
          <p:nvPr/>
        </p:nvSpPr>
        <p:spPr>
          <a:xfrm>
            <a:off x="3300" y="1051575"/>
            <a:ext cx="12188700" cy="56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Please write down the definition of a tariff:</a:t>
            </a:r>
            <a:endParaRPr sz="2200">
              <a:solidFill>
                <a:schemeClr val="lt2"/>
              </a:solidFill>
              <a:latin typeface="Sorts Mill Goudy"/>
              <a:ea typeface="Sorts Mill Goudy"/>
              <a:cs typeface="Sorts Mill Goudy"/>
              <a:sym typeface="Sorts Mill Goudy"/>
            </a:endParaRPr>
          </a:p>
          <a:p>
            <a:pPr indent="-368300" lvl="0" marL="457200" rtl="0" algn="l">
              <a:spcBef>
                <a:spcPts val="0"/>
              </a:spcBef>
              <a:spcAft>
                <a:spcPts val="0"/>
              </a:spcAft>
              <a:buClr>
                <a:schemeClr val="dk1"/>
              </a:buClr>
              <a:buSzPts val="2200"/>
              <a:buFont typeface="Sorts Mill Goudy"/>
              <a:buChar char="●"/>
            </a:pPr>
            <a:r>
              <a:rPr lang="en-US" sz="2200">
                <a:solidFill>
                  <a:schemeClr val="dk1"/>
                </a:solidFill>
                <a:highlight>
                  <a:srgbClr val="FFFF00"/>
                </a:highlight>
                <a:latin typeface="Sorts Mill Goudy"/>
                <a:ea typeface="Sorts Mill Goudy"/>
                <a:cs typeface="Sorts Mill Goudy"/>
                <a:sym typeface="Sorts Mill Goudy"/>
              </a:rPr>
              <a:t>A tariff is a tax  (making something more expensive by  giving the government some money) on products that go in and out of a country.  </a:t>
            </a:r>
            <a:endParaRPr sz="2200">
              <a:solidFill>
                <a:schemeClr val="dk1"/>
              </a:solidFill>
              <a:highlight>
                <a:srgbClr val="FFFF00"/>
              </a:highlight>
              <a:latin typeface="Sorts Mill Goudy"/>
              <a:ea typeface="Sorts Mill Goudy"/>
              <a:cs typeface="Sorts Mill Goudy"/>
              <a:sym typeface="Sorts Mill Goudy"/>
            </a:endParaRPr>
          </a:p>
          <a:p>
            <a:pPr indent="0" lvl="0" marL="0" rtl="0" algn="l">
              <a:spcBef>
                <a:spcPts val="0"/>
              </a:spcBef>
              <a:spcAft>
                <a:spcPts val="0"/>
              </a:spcAft>
              <a:buNone/>
            </a:pPr>
            <a:r>
              <a:t/>
            </a:r>
            <a:endParaRPr sz="22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200">
                <a:solidFill>
                  <a:schemeClr val="lt2"/>
                </a:solidFill>
                <a:latin typeface="Sorts Mill Goudy"/>
                <a:ea typeface="Sorts Mill Goudy"/>
                <a:cs typeface="Sorts Mill Goudy"/>
                <a:sym typeface="Sorts Mill Goudy"/>
              </a:rPr>
              <a:t>For example, the Suez Canal in Egypt and Panama Canal in Panama, charge a tariff for all ships that pass through their waters. </a:t>
            </a:r>
            <a:r>
              <a:rPr lang="en-US" sz="2200" u="sng">
                <a:solidFill>
                  <a:schemeClr val="hlink"/>
                </a:solidFill>
                <a:latin typeface="Sorts Mill Goudy"/>
                <a:ea typeface="Sorts Mill Goudy"/>
                <a:cs typeface="Sorts Mill Goudy"/>
                <a:sym typeface="Sorts Mill Goudy"/>
                <a:hlinkClick r:id="rId4"/>
              </a:rPr>
              <a:t>Panama Canal Video.</a:t>
            </a:r>
            <a:r>
              <a:rPr lang="en-US"/>
              <a:t> </a:t>
            </a:r>
            <a:r>
              <a:rPr lang="en-US" sz="2200" u="sng">
                <a:solidFill>
                  <a:schemeClr val="hlink"/>
                </a:solidFill>
                <a:latin typeface="Sorts Mill Goudy"/>
                <a:ea typeface="Sorts Mill Goudy"/>
                <a:cs typeface="Sorts Mill Goudy"/>
                <a:sym typeface="Sorts Mill Goudy"/>
                <a:hlinkClick r:id="rId5"/>
              </a:rPr>
              <a:t>Suez Canal Video.</a:t>
            </a:r>
            <a:endParaRPr sz="2200">
              <a:solidFill>
                <a:schemeClr val="dk1"/>
              </a:solidFill>
              <a:highlight>
                <a:srgbClr val="FFFF00"/>
              </a:highlight>
              <a:latin typeface="Sorts Mill Goudy"/>
              <a:ea typeface="Sorts Mill Goudy"/>
              <a:cs typeface="Sorts Mill Goudy"/>
              <a:sym typeface="Sorts Mill Goudy"/>
            </a:endParaRPr>
          </a:p>
        </p:txBody>
      </p:sp>
      <p:pic>
        <p:nvPicPr>
          <p:cNvPr id="280" name="Google Shape;280;g2b83b6bdbd5_0_35"/>
          <p:cNvPicPr preferRelativeResize="0"/>
          <p:nvPr/>
        </p:nvPicPr>
        <p:blipFill rotWithShape="1">
          <a:blip r:embed="rId6">
            <a:alphaModFix/>
          </a:blip>
          <a:srcRect b="0" l="0" r="0" t="0"/>
          <a:stretch/>
        </p:blipFill>
        <p:spPr>
          <a:xfrm>
            <a:off x="0" y="3252250"/>
            <a:ext cx="7831449" cy="3605750"/>
          </a:xfrm>
          <a:prstGeom prst="rect">
            <a:avLst/>
          </a:prstGeom>
          <a:noFill/>
          <a:ln>
            <a:noFill/>
          </a:ln>
        </p:spPr>
      </p:pic>
      <p:pic>
        <p:nvPicPr>
          <p:cNvPr id="281" name="Google Shape;281;g2b83b6bdbd5_0_35"/>
          <p:cNvPicPr preferRelativeResize="0"/>
          <p:nvPr/>
        </p:nvPicPr>
        <p:blipFill rotWithShape="1">
          <a:blip r:embed="rId7">
            <a:alphaModFix/>
          </a:blip>
          <a:srcRect b="0" l="-8362" r="15347" t="0"/>
          <a:stretch/>
        </p:blipFill>
        <p:spPr>
          <a:xfrm>
            <a:off x="7400900" y="3254900"/>
            <a:ext cx="4791099" cy="36004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Download Free png Chalk Line Png (98+ images in Collection) Page 3 -  DLPNG.com" id="286" name="Google Shape;286;g2b83b6bdbd5_0_46"/>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287" name="Google Shape;287;g2b83b6bdbd5_0_46"/>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lang="en-US" sz="4600">
                <a:solidFill>
                  <a:schemeClr val="lt2"/>
                </a:solidFill>
                <a:latin typeface="Sorts Mill Goudy"/>
                <a:ea typeface="Sorts Mill Goudy"/>
                <a:cs typeface="Sorts Mill Goudy"/>
                <a:sym typeface="Sorts Mill Goudy"/>
              </a:rPr>
              <a:t>Please use the </a:t>
            </a:r>
            <a:r>
              <a:rPr lang="en-US" sz="4600">
                <a:solidFill>
                  <a:schemeClr val="lt2"/>
                </a:solidFill>
                <a:latin typeface="Sorts Mill Goudy"/>
                <a:ea typeface="Sorts Mill Goudy"/>
                <a:cs typeface="Sorts Mill Goudy"/>
                <a:sym typeface="Sorts Mill Goudy"/>
              </a:rPr>
              <a:t>remaining</a:t>
            </a:r>
            <a:r>
              <a:rPr lang="en-US" sz="4600">
                <a:solidFill>
                  <a:schemeClr val="lt2"/>
                </a:solidFill>
                <a:latin typeface="Sorts Mill Goudy"/>
                <a:ea typeface="Sorts Mill Goudy"/>
                <a:cs typeface="Sorts Mill Goudy"/>
                <a:sym typeface="Sorts Mill Goudy"/>
              </a:rPr>
              <a:t> time to finish Part A!</a:t>
            </a:r>
            <a:endParaRPr/>
          </a:p>
        </p:txBody>
      </p:sp>
      <p:sp>
        <p:nvSpPr>
          <p:cNvPr id="288" name="Google Shape;288;g2b83b6bdbd5_0_46"/>
          <p:cNvSpPr txBox="1"/>
          <p:nvPr/>
        </p:nvSpPr>
        <p:spPr>
          <a:xfrm>
            <a:off x="4425242" y="935133"/>
            <a:ext cx="7615500" cy="873300"/>
          </a:xfrm>
          <a:prstGeom prst="rect">
            <a:avLst/>
          </a:prstGeom>
          <a:noFill/>
          <a:ln>
            <a:noFill/>
          </a:ln>
        </p:spPr>
        <p:txBody>
          <a:bodyPr anchorCtr="0" anchor="t" bIns="121900" lIns="121900" spcFirstLastPara="1" rIns="121900" wrap="square" tIns="121900">
            <a:noAutofit/>
          </a:bodyPr>
          <a:lstStyle/>
          <a:p>
            <a:pPr indent="-318700" lvl="0" marL="342900" marR="0" rtl="0" algn="l">
              <a:lnSpc>
                <a:spcPct val="110000"/>
              </a:lnSpc>
              <a:spcBef>
                <a:spcPts val="1200"/>
              </a:spcBef>
              <a:spcAft>
                <a:spcPts val="0"/>
              </a:spcAft>
              <a:buClr>
                <a:schemeClr val="lt2"/>
              </a:buClr>
              <a:buSzPts val="2300"/>
              <a:buFont typeface="Noto Sans Symbols"/>
              <a:buChar char="◈"/>
            </a:pPr>
            <a:r>
              <a:rPr lang="en-US" sz="3200">
                <a:solidFill>
                  <a:srgbClr val="FFFF00"/>
                </a:solidFill>
                <a:latin typeface="Sorts Mill Goudy"/>
                <a:ea typeface="Sorts Mill Goudy"/>
                <a:cs typeface="Sorts Mill Goudy"/>
                <a:sym typeface="Sorts Mill Goudy"/>
              </a:rPr>
              <a:t>Fill out part “A: Starting Your Business” on your graphic organiser in Toddle.</a:t>
            </a:r>
            <a:r>
              <a:rPr i="0" lang="en-US" sz="3200" u="none" cap="none" strike="noStrike">
                <a:solidFill>
                  <a:srgbClr val="FFFF00"/>
                </a:solidFill>
                <a:latin typeface="Sorts Mill Goudy"/>
                <a:ea typeface="Sorts Mill Goudy"/>
                <a:cs typeface="Sorts Mill Goudy"/>
                <a:sym typeface="Sorts Mill Goudy"/>
              </a:rPr>
              <a:t> You can make up your product and decide how local or global your business is.</a:t>
            </a:r>
            <a:endParaRPr i="0" sz="3200" u="none" cap="none" strike="noStrike">
              <a:solidFill>
                <a:srgbClr val="FFFF00"/>
              </a:solidFill>
              <a:latin typeface="Sorts Mill Goudy"/>
              <a:ea typeface="Sorts Mill Goudy"/>
              <a:cs typeface="Sorts Mill Goudy"/>
              <a:sym typeface="Sorts Mill Goudy"/>
            </a:endParaRPr>
          </a:p>
          <a:p>
            <a:pPr indent="-375850" lvl="0" marL="342900" marR="0" rtl="0" algn="l">
              <a:lnSpc>
                <a:spcPct val="110000"/>
              </a:lnSpc>
              <a:spcBef>
                <a:spcPts val="1200"/>
              </a:spcBef>
              <a:spcAft>
                <a:spcPts val="0"/>
              </a:spcAft>
              <a:buClr>
                <a:srgbClr val="FFFF00"/>
              </a:buClr>
              <a:buSzPts val="3200"/>
              <a:buFont typeface="Sorts Mill Goudy"/>
              <a:buChar char="◈"/>
            </a:pPr>
            <a:r>
              <a:rPr lang="en-US" sz="3200">
                <a:solidFill>
                  <a:srgbClr val="FFFF00"/>
                </a:solidFill>
                <a:latin typeface="Sorts Mill Goudy"/>
                <a:ea typeface="Sorts Mill Goudy"/>
                <a:cs typeface="Sorts Mill Goudy"/>
                <a:sym typeface="Sorts Mill Goudy"/>
              </a:rPr>
              <a:t>You have 20 minutes to finish this! If you don’t, then you will miss out on some of the Stock Market activities next class!</a:t>
            </a:r>
            <a:endParaRPr sz="3200">
              <a:solidFill>
                <a:srgbClr val="FFFF00"/>
              </a:solidFill>
              <a:latin typeface="Sorts Mill Goudy"/>
              <a:ea typeface="Sorts Mill Goudy"/>
              <a:cs typeface="Sorts Mill Goudy"/>
              <a:sym typeface="Sorts Mill Goudy"/>
            </a:endParaRPr>
          </a:p>
        </p:txBody>
      </p:sp>
      <p:pic>
        <p:nvPicPr>
          <p:cNvPr id="289" name="Google Shape;289;g2b83b6bdbd5_0_46"/>
          <p:cNvPicPr preferRelativeResize="0"/>
          <p:nvPr/>
        </p:nvPicPr>
        <p:blipFill rotWithShape="1">
          <a:blip r:embed="rId4">
            <a:alphaModFix/>
          </a:blip>
          <a:srcRect b="4297" l="4397" r="0" t="0"/>
          <a:stretch/>
        </p:blipFill>
        <p:spPr>
          <a:xfrm>
            <a:off x="71750" y="1100950"/>
            <a:ext cx="4268200" cy="53141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f1faf3911b_0_9"/>
          <p:cNvSpPr txBox="1"/>
          <p:nvPr>
            <p:ph type="ctrTitle"/>
          </p:nvPr>
        </p:nvSpPr>
        <p:spPr>
          <a:xfrm>
            <a:off x="0" y="1"/>
            <a:ext cx="12192000" cy="864900"/>
          </a:xfrm>
          <a:prstGeom prst="rect">
            <a:avLst/>
          </a:prstGeom>
          <a:noFill/>
          <a:ln>
            <a:noFill/>
          </a:ln>
          <a:effectLst>
            <a:outerShdw blurRad="25400">
              <a:srgbClr val="000000">
                <a:alpha val="45880"/>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4000"/>
              <a:t>Public &amp; Private Sector</a:t>
            </a:r>
            <a:endParaRPr b="1" sz="4000"/>
          </a:p>
        </p:txBody>
      </p:sp>
      <p:sp>
        <p:nvSpPr>
          <p:cNvPr id="295" name="Google Shape;295;g1f1faf3911b_0_9"/>
          <p:cNvSpPr txBox="1"/>
          <p:nvPr>
            <p:ph idx="1" type="subTitle"/>
          </p:nvPr>
        </p:nvSpPr>
        <p:spPr>
          <a:xfrm>
            <a:off x="1370700" y="5511767"/>
            <a:ext cx="9440100" cy="12699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600"/>
              <a:buNone/>
            </a:pPr>
            <a:r>
              <a:rPr b="1" lang="en-US"/>
              <a:t>Date: A Mon. Feb 19, B Tues. Feb 20</a:t>
            </a:r>
            <a:br>
              <a:rPr b="1" lang="en-US"/>
            </a:br>
            <a:r>
              <a:rPr b="1" lang="en-US"/>
              <a:t>Unit 3: Local and Global Markets</a:t>
            </a:r>
            <a:br>
              <a:rPr b="1" lang="en-US"/>
            </a:br>
            <a:r>
              <a:rPr b="1" lang="en-US"/>
              <a:t>Grade 6: Individuals &amp; Societies</a:t>
            </a:r>
            <a:endParaRPr/>
          </a:p>
        </p:txBody>
      </p:sp>
      <p:pic>
        <p:nvPicPr>
          <p:cNvPr id="296" name="Google Shape;296;g1f1faf3911b_0_9"/>
          <p:cNvPicPr preferRelativeResize="0"/>
          <p:nvPr/>
        </p:nvPicPr>
        <p:blipFill rotWithShape="1">
          <a:blip r:embed="rId3">
            <a:alphaModFix/>
          </a:blip>
          <a:srcRect b="0" l="0" r="0" t="0"/>
          <a:stretch/>
        </p:blipFill>
        <p:spPr>
          <a:xfrm>
            <a:off x="1" y="1093125"/>
            <a:ext cx="6095998" cy="4347443"/>
          </a:xfrm>
          <a:prstGeom prst="rect">
            <a:avLst/>
          </a:prstGeom>
          <a:noFill/>
          <a:ln>
            <a:noFill/>
          </a:ln>
        </p:spPr>
      </p:pic>
      <p:pic>
        <p:nvPicPr>
          <p:cNvPr id="297" name="Google Shape;297;g1f1faf3911b_0_9"/>
          <p:cNvPicPr preferRelativeResize="0"/>
          <p:nvPr/>
        </p:nvPicPr>
        <p:blipFill rotWithShape="1">
          <a:blip r:embed="rId4">
            <a:alphaModFix/>
          </a:blip>
          <a:srcRect b="4997" l="0" r="0" t="0"/>
          <a:stretch/>
        </p:blipFill>
        <p:spPr>
          <a:xfrm>
            <a:off x="6096000" y="1093124"/>
            <a:ext cx="6096000" cy="43474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
          <p:cNvSpPr txBox="1"/>
          <p:nvPr>
            <p:ph idx="1" type="body"/>
          </p:nvPr>
        </p:nvSpPr>
        <p:spPr>
          <a:xfrm>
            <a:off x="4804832" y="828303"/>
            <a:ext cx="7353487" cy="5923576"/>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Autofit/>
          </a:bodyPr>
          <a:lstStyle/>
          <a:p>
            <a:pPr indent="0" lvl="0" marL="36900" rtl="0" algn="l">
              <a:lnSpc>
                <a:spcPct val="110000"/>
              </a:lnSpc>
              <a:spcBef>
                <a:spcPts val="0"/>
              </a:spcBef>
              <a:spcAft>
                <a:spcPts val="0"/>
              </a:spcAft>
              <a:buSzPts val="2625"/>
              <a:buNone/>
            </a:pPr>
            <a:r>
              <a:rPr b="1" lang="en-US" sz="3750">
                <a:solidFill>
                  <a:srgbClr val="FFCCFF"/>
                </a:solidFill>
              </a:rPr>
              <a:t>Learning Targets (By the end of this lesson…):</a:t>
            </a:r>
            <a:endParaRPr/>
          </a:p>
          <a:p>
            <a:pPr indent="-306000" lvl="0" marL="342900" rtl="0" algn="l">
              <a:lnSpc>
                <a:spcPct val="110000"/>
              </a:lnSpc>
              <a:spcBef>
                <a:spcPts val="1350"/>
              </a:spcBef>
              <a:spcAft>
                <a:spcPts val="0"/>
              </a:spcAft>
              <a:buSzPts val="2625"/>
              <a:buFont typeface="Noto Sans Symbols"/>
              <a:buChar char="◆"/>
            </a:pPr>
            <a:r>
              <a:rPr b="1" lang="en-US" sz="3750">
                <a:solidFill>
                  <a:srgbClr val="FFCCFF"/>
                </a:solidFill>
              </a:rPr>
              <a:t>I can watch a clip of Shark Tank to gain inspiration for my own fictional business.</a:t>
            </a:r>
            <a:endParaRPr/>
          </a:p>
          <a:p>
            <a:pPr indent="-306000" lvl="0" marL="342900" rtl="0" algn="l">
              <a:lnSpc>
                <a:spcPct val="110000"/>
              </a:lnSpc>
              <a:spcBef>
                <a:spcPts val="1350"/>
              </a:spcBef>
              <a:spcAft>
                <a:spcPts val="0"/>
              </a:spcAft>
              <a:buSzPts val="2625"/>
              <a:buFont typeface="Noto Sans Symbols"/>
              <a:buChar char="◆"/>
            </a:pPr>
            <a:r>
              <a:rPr b="1" lang="en-US" sz="3750">
                <a:solidFill>
                  <a:srgbClr val="FFCCFF"/>
                </a:solidFill>
              </a:rPr>
              <a:t>I can fill in part “Starting Your Business” section on my graphic organiser. </a:t>
            </a:r>
            <a:endParaRPr/>
          </a:p>
          <a:p>
            <a:pPr indent="-139312" lvl="0" marL="342900" rtl="0" algn="l">
              <a:lnSpc>
                <a:spcPct val="110000"/>
              </a:lnSpc>
              <a:spcBef>
                <a:spcPts val="1350"/>
              </a:spcBef>
              <a:spcAft>
                <a:spcPts val="0"/>
              </a:spcAft>
              <a:buSzPts val="2625"/>
              <a:buFont typeface="Noto Sans Symbols"/>
              <a:buNone/>
            </a:pPr>
            <a:r>
              <a:t/>
            </a:r>
            <a:endParaRPr b="1" sz="3750">
              <a:solidFill>
                <a:srgbClr val="FFCCFF"/>
              </a:solidFill>
            </a:endParaRPr>
          </a:p>
        </p:txBody>
      </p:sp>
      <p:pic>
        <p:nvPicPr>
          <p:cNvPr descr="Download Free png Chalk Line Png (98+ images in Collection) Page 3 -  DLPNG.com" id="156" name="Google Shape;156;p2"/>
          <p:cNvPicPr preferRelativeResize="0"/>
          <p:nvPr/>
        </p:nvPicPr>
        <p:blipFill rotWithShape="1">
          <a:blip r:embed="rId3">
            <a:alphaModFix/>
          </a:blip>
          <a:srcRect b="42733" l="47767" r="0" t="42442"/>
          <a:stretch/>
        </p:blipFill>
        <p:spPr>
          <a:xfrm rot="5400000">
            <a:off x="1541947" y="3747094"/>
            <a:ext cx="6378452" cy="647701"/>
          </a:xfrm>
          <a:prstGeom prst="rect">
            <a:avLst/>
          </a:prstGeom>
          <a:noFill/>
          <a:ln>
            <a:noFill/>
          </a:ln>
        </p:spPr>
      </p:pic>
      <p:pic>
        <p:nvPicPr>
          <p:cNvPr descr="Download Free png Chalk Line Png (98+ images in Collection) Page 3 -  DLPNG.com" id="157" name="Google Shape;157;p2"/>
          <p:cNvPicPr preferRelativeResize="0"/>
          <p:nvPr/>
        </p:nvPicPr>
        <p:blipFill rotWithShape="1">
          <a:blip r:embed="rId3">
            <a:alphaModFix/>
          </a:blip>
          <a:srcRect b="48373" l="0" r="0" t="49181"/>
          <a:stretch/>
        </p:blipFill>
        <p:spPr>
          <a:xfrm>
            <a:off x="-180999" y="828303"/>
            <a:ext cx="12553998" cy="106830"/>
          </a:xfrm>
          <a:prstGeom prst="rect">
            <a:avLst/>
          </a:prstGeom>
          <a:noFill/>
          <a:ln>
            <a:noFill/>
          </a:ln>
        </p:spPr>
      </p:pic>
      <p:sp>
        <p:nvSpPr>
          <p:cNvPr id="158" name="Google Shape;158;p2"/>
          <p:cNvSpPr txBox="1"/>
          <p:nvPr/>
        </p:nvSpPr>
        <p:spPr>
          <a:xfrm>
            <a:off x="3176" y="-85629"/>
            <a:ext cx="12188824" cy="1020762"/>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lt2"/>
              </a:buClr>
              <a:buSzPct val="100000"/>
              <a:buFont typeface="Sorts Mill Goudy"/>
              <a:buNone/>
            </a:pPr>
            <a:r>
              <a:rPr b="1" i="0" lang="en-US" sz="4600" u="none" cap="none" strike="noStrike">
                <a:solidFill>
                  <a:schemeClr val="lt2"/>
                </a:solidFill>
                <a:latin typeface="Sorts Mill Goudy"/>
                <a:ea typeface="Sorts Mill Goudy"/>
                <a:cs typeface="Sorts Mill Goudy"/>
                <a:sym typeface="Sorts Mill Goudy"/>
              </a:rPr>
              <a:t>Today’s Inquiry Questions &amp; Learning Targets</a:t>
            </a:r>
            <a:endParaRPr/>
          </a:p>
        </p:txBody>
      </p:sp>
      <p:sp>
        <p:nvSpPr>
          <p:cNvPr id="159" name="Google Shape;159;p2"/>
          <p:cNvSpPr txBox="1"/>
          <p:nvPr/>
        </p:nvSpPr>
        <p:spPr>
          <a:xfrm>
            <a:off x="0" y="857728"/>
            <a:ext cx="4623833" cy="5894151"/>
          </a:xfrm>
          <a:prstGeom prst="rect">
            <a:avLst/>
          </a:prstGeom>
          <a:noFill/>
          <a:ln>
            <a:noFill/>
          </a:ln>
          <a:effectLst>
            <a:outerShdw blurRad="25400">
              <a:srgbClr val="000000">
                <a:alpha val="45882"/>
              </a:srgbClr>
            </a:outerShdw>
          </a:effectLst>
        </p:spPr>
        <p:txBody>
          <a:bodyPr anchorCtr="0" anchor="t" bIns="45700" lIns="91425" spcFirstLastPara="1" rIns="91425" wrap="square" tIns="45700">
            <a:noAutofit/>
          </a:bodyPr>
          <a:lstStyle/>
          <a:p>
            <a:pPr indent="0" lvl="0" marL="36900" marR="0" rtl="0" algn="l">
              <a:lnSpc>
                <a:spcPct val="110000"/>
              </a:lnSpc>
              <a:spcBef>
                <a:spcPts val="0"/>
              </a:spcBef>
              <a:spcAft>
                <a:spcPts val="0"/>
              </a:spcAft>
              <a:buClr>
                <a:schemeClr val="lt2"/>
              </a:buClr>
              <a:buSzPts val="2625"/>
              <a:buFont typeface="Noto Sans Symbols"/>
              <a:buNone/>
            </a:pPr>
            <a:r>
              <a:rPr b="1" i="0" lang="en-US" sz="3750" u="none" cap="none" strike="noStrike">
                <a:solidFill>
                  <a:srgbClr val="FFFF00"/>
                </a:solidFill>
                <a:latin typeface="Sorts Mill Goudy"/>
                <a:ea typeface="Sorts Mill Goudy"/>
                <a:cs typeface="Sorts Mill Goudy"/>
                <a:sym typeface="Sorts Mill Goudy"/>
              </a:rPr>
              <a:t>Inquiry Questions:</a:t>
            </a:r>
            <a:endParaRPr/>
          </a:p>
          <a:p>
            <a:pPr indent="-306000" lvl="0" marL="342900" marR="0" rtl="0" algn="l">
              <a:lnSpc>
                <a:spcPct val="110000"/>
              </a:lnSpc>
              <a:spcBef>
                <a:spcPts val="1350"/>
              </a:spcBef>
              <a:spcAft>
                <a:spcPts val="0"/>
              </a:spcAft>
              <a:buClr>
                <a:schemeClr val="lt2"/>
              </a:buClr>
              <a:buSzPts val="2625"/>
              <a:buFont typeface="Noto Sans Symbols"/>
              <a:buChar char="◈"/>
            </a:pPr>
            <a:r>
              <a:rPr b="1" i="0" lang="en-US" sz="3750" u="none" cap="none" strike="noStrike">
                <a:solidFill>
                  <a:srgbClr val="FFFF00"/>
                </a:solidFill>
                <a:latin typeface="Sorts Mill Goudy"/>
                <a:ea typeface="Sorts Mill Goudy"/>
                <a:cs typeface="Sorts Mill Goudy"/>
                <a:sym typeface="Sorts Mill Goudy"/>
              </a:rPr>
              <a:t>How can I become inspired to create my own fictional business?</a:t>
            </a:r>
            <a:endParaRPr/>
          </a:p>
          <a:p>
            <a:pPr indent="-306000" lvl="0" marL="342900" marR="0" rtl="0" algn="l">
              <a:lnSpc>
                <a:spcPct val="110000"/>
              </a:lnSpc>
              <a:spcBef>
                <a:spcPts val="1350"/>
              </a:spcBef>
              <a:spcAft>
                <a:spcPts val="0"/>
              </a:spcAft>
              <a:buClr>
                <a:schemeClr val="lt2"/>
              </a:buClr>
              <a:buSzPts val="2625"/>
              <a:buFont typeface="Noto Sans Symbols"/>
              <a:buChar char="◈"/>
            </a:pPr>
            <a:r>
              <a:rPr b="1" i="0" lang="en-US" sz="3750" u="none" cap="none" strike="noStrike">
                <a:solidFill>
                  <a:srgbClr val="FFFF00"/>
                </a:solidFill>
                <a:latin typeface="Sorts Mill Goudy"/>
                <a:ea typeface="Sorts Mill Goudy"/>
                <a:cs typeface="Sorts Mill Goudy"/>
                <a:sym typeface="Sorts Mill Goudy"/>
              </a:rPr>
              <a:t>How can I </a:t>
            </a:r>
            <a:r>
              <a:rPr b="1" lang="en-US" sz="3750">
                <a:solidFill>
                  <a:srgbClr val="FFFF00"/>
                </a:solidFill>
                <a:latin typeface="Sorts Mill Goudy"/>
                <a:ea typeface="Sorts Mill Goudy"/>
                <a:cs typeface="Sorts Mill Goudy"/>
                <a:sym typeface="Sorts Mill Goudy"/>
              </a:rPr>
              <a:t>begin to create my own fictional business?</a:t>
            </a:r>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b="1" i="0" sz="3750" u="none" cap="none" strike="noStrike">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b="1" i="0" sz="3750" u="none" cap="none" strike="noStrike">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b="1" i="0" sz="3750" u="none" cap="none" strike="noStrike">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b="1" i="0" sz="3750" u="none" cap="none" strike="noStrike">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1f1faf3911b_0_16"/>
          <p:cNvSpPr txBox="1"/>
          <p:nvPr>
            <p:ph idx="1" type="body"/>
          </p:nvPr>
        </p:nvSpPr>
        <p:spPr>
          <a:xfrm>
            <a:off x="5215467" y="828303"/>
            <a:ext cx="6942900" cy="59235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8100" rtl="0" algn="l">
              <a:lnSpc>
                <a:spcPct val="110000"/>
              </a:lnSpc>
              <a:spcBef>
                <a:spcPts val="0"/>
              </a:spcBef>
              <a:spcAft>
                <a:spcPts val="0"/>
              </a:spcAft>
              <a:buSzPts val="2300"/>
              <a:buNone/>
            </a:pPr>
            <a:r>
              <a:rPr b="1" lang="en-US" sz="3200">
                <a:solidFill>
                  <a:srgbClr val="FFCCFF"/>
                </a:solidFill>
              </a:rPr>
              <a:t>Learning Targets (By the end of this lesson…):</a:t>
            </a:r>
            <a:endParaRPr/>
          </a:p>
          <a:p>
            <a:pPr indent="-298450" lvl="0" marL="342900" rtl="0" algn="l">
              <a:lnSpc>
                <a:spcPct val="110000"/>
              </a:lnSpc>
              <a:spcBef>
                <a:spcPts val="1200"/>
              </a:spcBef>
              <a:spcAft>
                <a:spcPts val="0"/>
              </a:spcAft>
              <a:buSzPts val="2300"/>
              <a:buFont typeface="Noto Sans Symbols"/>
              <a:buChar char="◆"/>
            </a:pPr>
            <a:r>
              <a:rPr b="1" lang="en-US" sz="3200">
                <a:solidFill>
                  <a:srgbClr val="FFCCFF"/>
                </a:solidFill>
              </a:rPr>
              <a:t>I can explain the differences and give examples about the Public and Private Sectors.</a:t>
            </a:r>
            <a:endParaRPr b="1" sz="3200">
              <a:solidFill>
                <a:srgbClr val="FFCCFF"/>
              </a:solidFill>
            </a:endParaRPr>
          </a:p>
          <a:p>
            <a:pPr indent="-298450" lvl="0" marL="342900" rtl="0" algn="l">
              <a:lnSpc>
                <a:spcPct val="110000"/>
              </a:lnSpc>
              <a:spcBef>
                <a:spcPts val="1200"/>
              </a:spcBef>
              <a:spcAft>
                <a:spcPts val="0"/>
              </a:spcAft>
              <a:buSzPts val="2300"/>
              <a:buFont typeface="Noto Sans Symbols"/>
              <a:buChar char="◆"/>
            </a:pPr>
            <a:r>
              <a:rPr b="1" lang="en-US" sz="3200">
                <a:solidFill>
                  <a:srgbClr val="FFCCFF"/>
                </a:solidFill>
              </a:rPr>
              <a:t>I can define Taxes, Wages, Unions, and Strikes.</a:t>
            </a:r>
            <a:endParaRPr b="1" sz="3200">
              <a:solidFill>
                <a:srgbClr val="FFCCFF"/>
              </a:solidFill>
            </a:endParaRPr>
          </a:p>
          <a:p>
            <a:pPr indent="-298450" lvl="0" marL="342900" rtl="0" algn="l">
              <a:lnSpc>
                <a:spcPct val="110000"/>
              </a:lnSpc>
              <a:spcBef>
                <a:spcPts val="1200"/>
              </a:spcBef>
              <a:spcAft>
                <a:spcPts val="0"/>
              </a:spcAft>
              <a:buSzPts val="2300"/>
              <a:buFont typeface="Noto Sans Symbols"/>
              <a:buChar char="◆"/>
            </a:pPr>
            <a:r>
              <a:rPr b="1" lang="en-US" sz="3200">
                <a:solidFill>
                  <a:srgbClr val="FFCCFF"/>
                </a:solidFill>
              </a:rPr>
              <a:t>I can list examples of Health &amp; Safety Regulations.</a:t>
            </a:r>
            <a:endParaRPr b="1" sz="3200">
              <a:solidFill>
                <a:srgbClr val="FFCCFF"/>
              </a:solidFill>
            </a:endParaRPr>
          </a:p>
        </p:txBody>
      </p:sp>
      <p:pic>
        <p:nvPicPr>
          <p:cNvPr descr="Download Free png Chalk Line Png (98+ images in Collection) Page 3 -  DLPNG.com" id="303" name="Google Shape;303;g1f1faf3911b_0_16"/>
          <p:cNvPicPr preferRelativeResize="0"/>
          <p:nvPr/>
        </p:nvPicPr>
        <p:blipFill rotWithShape="1">
          <a:blip r:embed="rId3">
            <a:alphaModFix/>
          </a:blip>
          <a:srcRect b="42732" l="47767" r="0" t="42442"/>
          <a:stretch/>
        </p:blipFill>
        <p:spPr>
          <a:xfrm rot="5400000">
            <a:off x="1957984" y="3747095"/>
            <a:ext cx="6378453" cy="647700"/>
          </a:xfrm>
          <a:prstGeom prst="rect">
            <a:avLst/>
          </a:prstGeom>
          <a:noFill/>
          <a:ln>
            <a:noFill/>
          </a:ln>
        </p:spPr>
      </p:pic>
      <p:pic>
        <p:nvPicPr>
          <p:cNvPr descr="Download Free png Chalk Line Png (98+ images in Collection) Page 3 -  DLPNG.com" id="304" name="Google Shape;304;g1f1faf3911b_0_16"/>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305" name="Google Shape;305;g1f1faf3911b_0_16"/>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700"/>
              <a:buFont typeface="Sorts Mill Goudy"/>
              <a:buNone/>
            </a:pPr>
            <a:r>
              <a:rPr b="1" i="0" lang="en-US" sz="4700" u="none" cap="none" strike="noStrike">
                <a:solidFill>
                  <a:schemeClr val="lt2"/>
                </a:solidFill>
                <a:latin typeface="Sorts Mill Goudy"/>
                <a:ea typeface="Sorts Mill Goudy"/>
                <a:cs typeface="Sorts Mill Goudy"/>
                <a:sym typeface="Sorts Mill Goudy"/>
              </a:rPr>
              <a:t>Today’s Inquiry Questions &amp; Learning Targets</a:t>
            </a:r>
            <a:endParaRPr sz="1500"/>
          </a:p>
        </p:txBody>
      </p:sp>
      <p:sp>
        <p:nvSpPr>
          <p:cNvPr id="306" name="Google Shape;306;g1f1faf3911b_0_16"/>
          <p:cNvSpPr txBox="1"/>
          <p:nvPr/>
        </p:nvSpPr>
        <p:spPr>
          <a:xfrm>
            <a:off x="52209" y="857728"/>
            <a:ext cx="4982400" cy="5894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8100" marR="0" rtl="0" algn="l">
              <a:lnSpc>
                <a:spcPct val="110000"/>
              </a:lnSpc>
              <a:spcBef>
                <a:spcPts val="0"/>
              </a:spcBef>
              <a:spcAft>
                <a:spcPts val="0"/>
              </a:spcAft>
              <a:buClr>
                <a:schemeClr val="lt2"/>
              </a:buClr>
              <a:buSzPts val="2300"/>
              <a:buFont typeface="Noto Sans Symbols"/>
              <a:buNone/>
            </a:pPr>
            <a:r>
              <a:rPr b="1" i="0" lang="en-US" sz="3200" u="none" cap="none" strike="noStrike">
                <a:solidFill>
                  <a:srgbClr val="FFFF00"/>
                </a:solidFill>
                <a:latin typeface="Sorts Mill Goudy"/>
                <a:ea typeface="Sorts Mill Goudy"/>
                <a:cs typeface="Sorts Mill Goudy"/>
                <a:sym typeface="Sorts Mill Goudy"/>
              </a:rPr>
              <a:t>Inquiry Questions:</a:t>
            </a:r>
            <a:endParaRPr sz="1500"/>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is the </a:t>
            </a:r>
            <a:r>
              <a:rPr b="1" i="0" lang="en-US" sz="3200" u="none" cap="none" strike="noStrike">
                <a:solidFill>
                  <a:srgbClr val="FFFF00"/>
                </a:solidFill>
                <a:latin typeface="Sorts Mill Goudy"/>
                <a:ea typeface="Sorts Mill Goudy"/>
                <a:cs typeface="Sorts Mill Goudy"/>
                <a:sym typeface="Sorts Mill Goudy"/>
              </a:rPr>
              <a:t>Public and Private Sectors</a:t>
            </a:r>
            <a:r>
              <a:rPr b="1" lang="en-US" sz="3200">
                <a:solidFill>
                  <a:srgbClr val="FFFF00"/>
                </a:solidFill>
                <a:latin typeface="Sorts Mill Goudy"/>
                <a:ea typeface="Sorts Mill Goudy"/>
                <a:cs typeface="Sorts Mill Goudy"/>
                <a:sym typeface="Sorts Mill Goudy"/>
              </a:rPr>
              <a:t>?</a:t>
            </a:r>
            <a:r>
              <a:rPr b="1" i="0" lang="en-US" sz="3200" u="none" cap="none" strike="noStrike">
                <a:solidFill>
                  <a:srgbClr val="FFFF00"/>
                </a:solidFill>
                <a:latin typeface="Sorts Mill Goudy"/>
                <a:ea typeface="Sorts Mill Goudy"/>
                <a:cs typeface="Sorts Mill Goudy"/>
                <a:sym typeface="Sorts Mill Goudy"/>
              </a:rPr>
              <a:t> </a:t>
            </a:r>
            <a:endParaRPr b="1" i="0" sz="3200" u="none" cap="none" strike="noStrike">
              <a:solidFill>
                <a:srgbClr val="FFFF00"/>
              </a:solidFill>
              <a:latin typeface="Sorts Mill Goudy"/>
              <a:ea typeface="Sorts Mill Goudy"/>
              <a:cs typeface="Sorts Mill Goudy"/>
              <a:sym typeface="Sorts Mill Goudy"/>
            </a:endParaRPr>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are </a:t>
            </a:r>
            <a:r>
              <a:rPr b="1" i="0" lang="en-US" sz="3200" u="none" cap="none" strike="noStrike">
                <a:solidFill>
                  <a:srgbClr val="FFFF00"/>
                </a:solidFill>
                <a:latin typeface="Sorts Mill Goudy"/>
                <a:ea typeface="Sorts Mill Goudy"/>
                <a:cs typeface="Sorts Mill Goudy"/>
                <a:sym typeface="Sorts Mill Goudy"/>
              </a:rPr>
              <a:t>Taxes</a:t>
            </a:r>
            <a:r>
              <a:rPr b="1" lang="en-US" sz="3200">
                <a:solidFill>
                  <a:srgbClr val="FFFF00"/>
                </a:solidFill>
                <a:latin typeface="Sorts Mill Goudy"/>
                <a:ea typeface="Sorts Mill Goudy"/>
                <a:cs typeface="Sorts Mill Goudy"/>
                <a:sym typeface="Sorts Mill Goudy"/>
              </a:rPr>
              <a:t> and</a:t>
            </a:r>
            <a:r>
              <a:rPr b="1" i="0" lang="en-US" sz="3200" u="none" cap="none" strike="noStrike">
                <a:solidFill>
                  <a:srgbClr val="FFFF00"/>
                </a:solidFill>
                <a:latin typeface="Sorts Mill Goudy"/>
                <a:ea typeface="Sorts Mill Goudy"/>
                <a:cs typeface="Sorts Mill Goudy"/>
                <a:sym typeface="Sorts Mill Goudy"/>
              </a:rPr>
              <a:t> Wages</a:t>
            </a:r>
            <a:r>
              <a:rPr b="1" lang="en-US" sz="3200">
                <a:solidFill>
                  <a:srgbClr val="FFFF00"/>
                </a:solidFill>
                <a:latin typeface="Sorts Mill Goudy"/>
                <a:ea typeface="Sorts Mill Goudy"/>
                <a:cs typeface="Sorts Mill Goudy"/>
                <a:sym typeface="Sorts Mill Goudy"/>
              </a:rPr>
              <a:t>?</a:t>
            </a:r>
            <a:endParaRPr b="1" sz="3200">
              <a:solidFill>
                <a:srgbClr val="FFFF00"/>
              </a:solidFill>
              <a:latin typeface="Sorts Mill Goudy"/>
              <a:ea typeface="Sorts Mill Goudy"/>
              <a:cs typeface="Sorts Mill Goudy"/>
              <a:sym typeface="Sorts Mill Goudy"/>
            </a:endParaRPr>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are</a:t>
            </a:r>
            <a:r>
              <a:rPr b="1" i="0" lang="en-US" sz="3200" u="none" cap="none" strike="noStrike">
                <a:solidFill>
                  <a:srgbClr val="FFFF00"/>
                </a:solidFill>
                <a:latin typeface="Sorts Mill Goudy"/>
                <a:ea typeface="Sorts Mill Goudy"/>
                <a:cs typeface="Sorts Mill Goudy"/>
                <a:sym typeface="Sorts Mill Goudy"/>
              </a:rPr>
              <a:t> Unions</a:t>
            </a:r>
            <a:r>
              <a:rPr b="1" lang="en-US" sz="3200">
                <a:solidFill>
                  <a:srgbClr val="FFFF00"/>
                </a:solidFill>
                <a:latin typeface="Sorts Mill Goudy"/>
                <a:ea typeface="Sorts Mill Goudy"/>
                <a:cs typeface="Sorts Mill Goudy"/>
                <a:sym typeface="Sorts Mill Goudy"/>
              </a:rPr>
              <a:t> and </a:t>
            </a:r>
            <a:r>
              <a:rPr b="1" i="0" lang="en-US" sz="3200" u="none" cap="none" strike="noStrike">
                <a:solidFill>
                  <a:srgbClr val="FFFF00"/>
                </a:solidFill>
                <a:latin typeface="Sorts Mill Goudy"/>
                <a:ea typeface="Sorts Mill Goudy"/>
                <a:cs typeface="Sorts Mill Goudy"/>
                <a:sym typeface="Sorts Mill Goudy"/>
              </a:rPr>
              <a:t>Strikes</a:t>
            </a:r>
            <a:r>
              <a:rPr b="1" lang="en-US" sz="3200">
                <a:solidFill>
                  <a:srgbClr val="FFFF00"/>
                </a:solidFill>
                <a:latin typeface="Sorts Mill Goudy"/>
                <a:ea typeface="Sorts Mill Goudy"/>
                <a:cs typeface="Sorts Mill Goudy"/>
                <a:sym typeface="Sorts Mill Goudy"/>
              </a:rPr>
              <a:t>?</a:t>
            </a:r>
            <a:endParaRPr b="1" sz="3200">
              <a:solidFill>
                <a:srgbClr val="FFFF00"/>
              </a:solidFill>
              <a:latin typeface="Sorts Mill Goudy"/>
              <a:ea typeface="Sorts Mill Goudy"/>
              <a:cs typeface="Sorts Mill Goudy"/>
              <a:sym typeface="Sorts Mill Goudy"/>
            </a:endParaRPr>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Why do governments make </a:t>
            </a:r>
            <a:r>
              <a:rPr b="1" i="0" lang="en-US" sz="3200" u="none" cap="none" strike="noStrike">
                <a:solidFill>
                  <a:srgbClr val="FFFF00"/>
                </a:solidFill>
                <a:latin typeface="Sorts Mill Goudy"/>
                <a:ea typeface="Sorts Mill Goudy"/>
                <a:cs typeface="Sorts Mill Goudy"/>
                <a:sym typeface="Sorts Mill Goudy"/>
              </a:rPr>
              <a:t>Health &amp; Safety Regulations</a:t>
            </a:r>
            <a:r>
              <a:rPr b="1" lang="en-US" sz="3200">
                <a:solidFill>
                  <a:srgbClr val="FFFF00"/>
                </a:solidFill>
                <a:latin typeface="Sorts Mill Goudy"/>
                <a:ea typeface="Sorts Mill Goudy"/>
                <a:cs typeface="Sorts Mill Goudy"/>
                <a:sym typeface="Sorts Mill Goudy"/>
              </a:rPr>
              <a:t>?</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Download Free png Chalk Line Png (98+ images in Collection) Page 3 -  DLPNG.com" id="311" name="Google Shape;311;g1f1faf3911b_0_24"/>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312" name="Google Shape;312;g1f1faf3911b_0_24"/>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700"/>
              <a:buFont typeface="Sorts Mill Goudy"/>
              <a:buNone/>
            </a:pPr>
            <a:r>
              <a:rPr b="1" i="0" lang="en-US" sz="4700" u="none" cap="none" strike="noStrike">
                <a:solidFill>
                  <a:schemeClr val="lt2"/>
                </a:solidFill>
                <a:latin typeface="Sorts Mill Goudy"/>
                <a:ea typeface="Sorts Mill Goudy"/>
                <a:cs typeface="Sorts Mill Goudy"/>
                <a:sym typeface="Sorts Mill Goudy"/>
              </a:rPr>
              <a:t>Stations Rotations</a:t>
            </a:r>
            <a:endParaRPr sz="1500"/>
          </a:p>
        </p:txBody>
      </p:sp>
      <p:sp>
        <p:nvSpPr>
          <p:cNvPr id="313" name="Google Shape;313;g1f1faf3911b_0_24"/>
          <p:cNvSpPr txBox="1"/>
          <p:nvPr>
            <p:ph idx="1" type="body"/>
          </p:nvPr>
        </p:nvSpPr>
        <p:spPr>
          <a:xfrm>
            <a:off x="919119" y="935133"/>
            <a:ext cx="10353900" cy="37149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38100" rtl="0" algn="ctr">
              <a:lnSpc>
                <a:spcPct val="110000"/>
              </a:lnSpc>
              <a:spcBef>
                <a:spcPts val="0"/>
              </a:spcBef>
              <a:spcAft>
                <a:spcPts val="0"/>
              </a:spcAft>
              <a:buSzPts val="1600"/>
              <a:buNone/>
            </a:pPr>
            <a:r>
              <a:rPr b="1" lang="en-US">
                <a:solidFill>
                  <a:srgbClr val="FFCCFF"/>
                </a:solidFill>
              </a:rPr>
              <a:t>You have 8 minutes for each of the five stations:</a:t>
            </a:r>
            <a:endParaRPr b="1">
              <a:solidFill>
                <a:srgbClr val="FFCCFF"/>
              </a:solidFill>
            </a:endParaRPr>
          </a:p>
        </p:txBody>
      </p:sp>
      <p:pic>
        <p:nvPicPr>
          <p:cNvPr id="314" name="Google Shape;314;g1f1faf3911b_0_24"/>
          <p:cNvPicPr preferRelativeResize="0"/>
          <p:nvPr/>
        </p:nvPicPr>
        <p:blipFill rotWithShape="1">
          <a:blip r:embed="rId4">
            <a:alphaModFix/>
          </a:blip>
          <a:srcRect b="0" l="0" r="0" t="0"/>
          <a:stretch/>
        </p:blipFill>
        <p:spPr>
          <a:xfrm>
            <a:off x="445673" y="1544265"/>
            <a:ext cx="2040077" cy="2907647"/>
          </a:xfrm>
          <a:prstGeom prst="rect">
            <a:avLst/>
          </a:prstGeom>
          <a:noFill/>
          <a:ln>
            <a:noFill/>
          </a:ln>
        </p:spPr>
      </p:pic>
      <p:pic>
        <p:nvPicPr>
          <p:cNvPr id="315" name="Google Shape;315;g1f1faf3911b_0_24"/>
          <p:cNvPicPr preferRelativeResize="0"/>
          <p:nvPr/>
        </p:nvPicPr>
        <p:blipFill rotWithShape="1">
          <a:blip r:embed="rId5">
            <a:alphaModFix/>
          </a:blip>
          <a:srcRect b="0" l="0" r="0" t="0"/>
          <a:stretch/>
        </p:blipFill>
        <p:spPr>
          <a:xfrm>
            <a:off x="2586381" y="1528161"/>
            <a:ext cx="2052962" cy="2916237"/>
          </a:xfrm>
          <a:prstGeom prst="rect">
            <a:avLst/>
          </a:prstGeom>
          <a:noFill/>
          <a:ln>
            <a:noFill/>
          </a:ln>
        </p:spPr>
      </p:pic>
      <p:pic>
        <p:nvPicPr>
          <p:cNvPr id="316" name="Google Shape;316;g1f1faf3911b_0_24"/>
          <p:cNvPicPr preferRelativeResize="0"/>
          <p:nvPr/>
        </p:nvPicPr>
        <p:blipFill rotWithShape="1">
          <a:blip r:embed="rId6">
            <a:alphaModFix/>
          </a:blip>
          <a:srcRect b="0" l="0" r="0" t="0"/>
          <a:stretch/>
        </p:blipFill>
        <p:spPr>
          <a:xfrm>
            <a:off x="4739974" y="1528161"/>
            <a:ext cx="2044372" cy="2907647"/>
          </a:xfrm>
          <a:prstGeom prst="rect">
            <a:avLst/>
          </a:prstGeom>
          <a:noFill/>
          <a:ln>
            <a:noFill/>
          </a:ln>
        </p:spPr>
      </p:pic>
      <p:pic>
        <p:nvPicPr>
          <p:cNvPr id="317" name="Google Shape;317;g1f1faf3911b_0_24"/>
          <p:cNvPicPr preferRelativeResize="0"/>
          <p:nvPr/>
        </p:nvPicPr>
        <p:blipFill rotWithShape="1">
          <a:blip r:embed="rId7">
            <a:alphaModFix/>
          </a:blip>
          <a:srcRect b="0" l="0" r="0" t="0"/>
          <a:stretch/>
        </p:blipFill>
        <p:spPr>
          <a:xfrm>
            <a:off x="9098057" y="1490850"/>
            <a:ext cx="2057257" cy="2907647"/>
          </a:xfrm>
          <a:prstGeom prst="rect">
            <a:avLst/>
          </a:prstGeom>
          <a:noFill/>
          <a:ln>
            <a:noFill/>
          </a:ln>
        </p:spPr>
      </p:pic>
      <p:pic>
        <p:nvPicPr>
          <p:cNvPr id="318" name="Google Shape;318;g1f1faf3911b_0_24"/>
          <p:cNvPicPr preferRelativeResize="0"/>
          <p:nvPr/>
        </p:nvPicPr>
        <p:blipFill rotWithShape="1">
          <a:blip r:embed="rId8">
            <a:alphaModFix/>
          </a:blip>
          <a:srcRect b="0" l="0" r="0" t="0"/>
          <a:stretch/>
        </p:blipFill>
        <p:spPr>
          <a:xfrm>
            <a:off x="6912573" y="1499440"/>
            <a:ext cx="2057257" cy="28990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1f1faf3911b_0_35"/>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Taxes</a:t>
            </a:r>
            <a:endParaRPr b="1" sz="6400"/>
          </a:p>
        </p:txBody>
      </p:sp>
      <p:sp>
        <p:nvSpPr>
          <p:cNvPr id="324" name="Google Shape;324;g1f1faf3911b_0_35"/>
          <p:cNvSpPr txBox="1"/>
          <p:nvPr>
            <p:ph idx="1" type="body"/>
          </p:nvPr>
        </p:nvSpPr>
        <p:spPr>
          <a:xfrm>
            <a:off x="474333" y="1873267"/>
            <a:ext cx="6197100" cy="4579500"/>
          </a:xfrm>
          <a:prstGeom prst="rect">
            <a:avLst/>
          </a:prstGeom>
        </p:spPr>
        <p:txBody>
          <a:bodyPr anchorCtr="0" anchor="t" bIns="45700" lIns="91425" spcFirstLastPara="1" rIns="91425" wrap="square" tIns="45700">
            <a:noAutofit/>
          </a:bodyPr>
          <a:lstStyle/>
          <a:p>
            <a:pPr indent="-406400" lvl="0" marL="609600" rtl="0" algn="l">
              <a:spcBef>
                <a:spcPts val="360"/>
              </a:spcBef>
              <a:spcAft>
                <a:spcPts val="0"/>
              </a:spcAft>
              <a:buSzPts val="1600"/>
              <a:buChar char="◈"/>
            </a:pPr>
            <a:r>
              <a:rPr lang="en-US" sz="2700" u="sng"/>
              <a:t>Money collected by the government</a:t>
            </a:r>
            <a:endParaRPr sz="2700" u="sng"/>
          </a:p>
          <a:p>
            <a:pPr indent="-406400" lvl="0" marL="609600" rtl="0" algn="l">
              <a:spcBef>
                <a:spcPts val="0"/>
              </a:spcBef>
              <a:spcAft>
                <a:spcPts val="0"/>
              </a:spcAft>
              <a:buSzPts val="1600"/>
              <a:buChar char="◈"/>
            </a:pPr>
            <a:r>
              <a:rPr lang="en-US" sz="2700"/>
              <a:t>Many different types</a:t>
            </a:r>
            <a:endParaRPr sz="2700"/>
          </a:p>
          <a:p>
            <a:pPr indent="-406400" lvl="1" marL="1219200" rtl="0" algn="l">
              <a:spcBef>
                <a:spcPts val="0"/>
              </a:spcBef>
              <a:spcAft>
                <a:spcPts val="0"/>
              </a:spcAft>
              <a:buSzPts val="1600"/>
              <a:buChar char="🞚"/>
            </a:pPr>
            <a:r>
              <a:rPr lang="en-US" sz="2500" u="sng"/>
              <a:t>Income Tax</a:t>
            </a:r>
            <a:endParaRPr sz="2500" u="sng"/>
          </a:p>
          <a:p>
            <a:pPr indent="-406400" lvl="1" marL="1219200" rtl="0" algn="l">
              <a:spcBef>
                <a:spcPts val="0"/>
              </a:spcBef>
              <a:spcAft>
                <a:spcPts val="0"/>
              </a:spcAft>
              <a:buSzPts val="1600"/>
              <a:buChar char="🞚"/>
            </a:pPr>
            <a:r>
              <a:rPr lang="en-US" sz="2500" u="sng"/>
              <a:t>Sales Tax</a:t>
            </a:r>
            <a:endParaRPr sz="2500" u="sng"/>
          </a:p>
          <a:p>
            <a:pPr indent="-406400" lvl="1" marL="1219200" rtl="0" algn="l">
              <a:spcBef>
                <a:spcPts val="0"/>
              </a:spcBef>
              <a:spcAft>
                <a:spcPts val="0"/>
              </a:spcAft>
              <a:buSzPts val="1600"/>
              <a:buChar char="🞚"/>
            </a:pPr>
            <a:r>
              <a:rPr lang="en-US" sz="2500" u="sng"/>
              <a:t>Tariffs (import tax)</a:t>
            </a:r>
            <a:endParaRPr sz="2500" u="sng"/>
          </a:p>
          <a:p>
            <a:pPr indent="-406400" lvl="0" marL="609600" rtl="0" algn="l">
              <a:spcBef>
                <a:spcPts val="0"/>
              </a:spcBef>
              <a:spcAft>
                <a:spcPts val="0"/>
              </a:spcAft>
              <a:buSzPts val="1600"/>
              <a:buChar char="◈"/>
            </a:pPr>
            <a:r>
              <a:rPr lang="en-US" sz="2700" u="sng"/>
              <a:t>Pay for public projects/services</a:t>
            </a:r>
            <a:endParaRPr sz="2700" u="sng"/>
          </a:p>
          <a:p>
            <a:pPr indent="-406400" lvl="1" marL="1219200" rtl="0" algn="l">
              <a:spcBef>
                <a:spcPts val="0"/>
              </a:spcBef>
              <a:spcAft>
                <a:spcPts val="0"/>
              </a:spcAft>
              <a:buSzPts val="1600"/>
              <a:buChar char="🞚"/>
            </a:pPr>
            <a:r>
              <a:rPr lang="en-US" sz="2500"/>
              <a:t>Roads, Bridges, Street lights</a:t>
            </a:r>
            <a:endParaRPr sz="2500"/>
          </a:p>
          <a:p>
            <a:pPr indent="-406400" lvl="1" marL="1219200" rtl="0" algn="l">
              <a:spcBef>
                <a:spcPts val="0"/>
              </a:spcBef>
              <a:spcAft>
                <a:spcPts val="0"/>
              </a:spcAft>
              <a:buSzPts val="1600"/>
              <a:buChar char="🞚"/>
            </a:pPr>
            <a:r>
              <a:rPr lang="en-US" sz="2500"/>
              <a:t>Public Schools, Public Libraries</a:t>
            </a:r>
            <a:endParaRPr sz="2500"/>
          </a:p>
          <a:p>
            <a:pPr indent="-406400" lvl="1" marL="1219200" rtl="0" algn="l">
              <a:spcBef>
                <a:spcPts val="0"/>
              </a:spcBef>
              <a:spcAft>
                <a:spcPts val="0"/>
              </a:spcAft>
              <a:buSzPts val="1600"/>
              <a:buChar char="🞚"/>
            </a:pPr>
            <a:r>
              <a:rPr lang="en-US" sz="2500"/>
              <a:t>Police Officers</a:t>
            </a:r>
            <a:endParaRPr sz="2500"/>
          </a:p>
          <a:p>
            <a:pPr indent="-406400" lvl="1" marL="1219200" rtl="0" algn="l">
              <a:spcBef>
                <a:spcPts val="0"/>
              </a:spcBef>
              <a:spcAft>
                <a:spcPts val="0"/>
              </a:spcAft>
              <a:buSzPts val="1600"/>
              <a:buChar char="🞚"/>
            </a:pPr>
            <a:r>
              <a:rPr lang="en-US" sz="2500"/>
              <a:t>Government buildings, government workers, politicians</a:t>
            </a:r>
            <a:endParaRPr sz="2500"/>
          </a:p>
          <a:p>
            <a:pPr indent="-406400" lvl="1" marL="1219200" rtl="0" algn="l">
              <a:spcBef>
                <a:spcPts val="0"/>
              </a:spcBef>
              <a:spcAft>
                <a:spcPts val="0"/>
              </a:spcAft>
              <a:buSzPts val="1600"/>
              <a:buChar char="🞚"/>
            </a:pPr>
            <a:r>
              <a:rPr lang="en-US" sz="2500"/>
              <a:t>Passport applications</a:t>
            </a:r>
            <a:endParaRPr sz="2500"/>
          </a:p>
        </p:txBody>
      </p:sp>
      <p:pic>
        <p:nvPicPr>
          <p:cNvPr descr="Taxes | TIPS" id="325" name="Google Shape;325;g1f1faf3911b_0_35"/>
          <p:cNvPicPr preferRelativeResize="0"/>
          <p:nvPr/>
        </p:nvPicPr>
        <p:blipFill rotWithShape="1">
          <a:blip r:embed="rId3">
            <a:alphaModFix/>
          </a:blip>
          <a:srcRect b="0" l="0" r="40284" t="0"/>
          <a:stretch/>
        </p:blipFill>
        <p:spPr>
          <a:xfrm>
            <a:off x="7002233" y="834933"/>
            <a:ext cx="4652133" cy="518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1f1faf3911b_0_41"/>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Taxes</a:t>
            </a:r>
            <a:endParaRPr/>
          </a:p>
        </p:txBody>
      </p:sp>
      <p:sp>
        <p:nvSpPr>
          <p:cNvPr id="331" name="Google Shape;331;g1f1faf3911b_0_41"/>
          <p:cNvSpPr txBox="1"/>
          <p:nvPr>
            <p:ph idx="1" type="body"/>
          </p:nvPr>
        </p:nvSpPr>
        <p:spPr>
          <a:xfrm>
            <a:off x="913800" y="2076467"/>
            <a:ext cx="5182500" cy="4283100"/>
          </a:xfrm>
          <a:prstGeom prst="rect">
            <a:avLst/>
          </a:prstGeom>
        </p:spPr>
        <p:txBody>
          <a:bodyPr anchorCtr="0" anchor="t" bIns="45700" lIns="91425" spcFirstLastPara="1" rIns="91425" wrap="square" tIns="45700">
            <a:normAutofit/>
          </a:bodyPr>
          <a:lstStyle/>
          <a:p>
            <a:pPr indent="-384810" lvl="0" marL="609600" rtl="0" algn="l">
              <a:spcBef>
                <a:spcPts val="360"/>
              </a:spcBef>
              <a:spcAft>
                <a:spcPts val="0"/>
              </a:spcAft>
              <a:buSzPts val="1260"/>
              <a:buChar char="◈"/>
            </a:pPr>
            <a:r>
              <a:rPr lang="en-US"/>
              <a:t>Sales Tax: “</a:t>
            </a:r>
            <a:r>
              <a:rPr lang="en-US" u="sng"/>
              <a:t>Sin Tax</a:t>
            </a:r>
            <a:r>
              <a:rPr lang="en-US"/>
              <a:t>”</a:t>
            </a:r>
            <a:endParaRPr/>
          </a:p>
          <a:p>
            <a:pPr indent="-384810" lvl="1" marL="1219200" rtl="0" algn="l">
              <a:spcBef>
                <a:spcPts val="0"/>
              </a:spcBef>
              <a:spcAft>
                <a:spcPts val="0"/>
              </a:spcAft>
              <a:buSzPts val="1260"/>
              <a:buChar char="🞚"/>
            </a:pPr>
            <a:r>
              <a:rPr lang="en-US" u="sng"/>
              <a:t>A “sin tax" is a tax on products that are considered harmful</a:t>
            </a:r>
            <a:endParaRPr u="sng"/>
          </a:p>
          <a:p>
            <a:pPr indent="-384810" lvl="0" marL="609600" rtl="0" algn="l">
              <a:spcBef>
                <a:spcPts val="0"/>
              </a:spcBef>
              <a:spcAft>
                <a:spcPts val="0"/>
              </a:spcAft>
              <a:buSzPts val="1260"/>
              <a:buChar char="◈"/>
            </a:pPr>
            <a:r>
              <a:rPr lang="en-US"/>
              <a:t>Singapore</a:t>
            </a:r>
            <a:endParaRPr/>
          </a:p>
          <a:p>
            <a:pPr indent="-384810" lvl="1" marL="1219200" rtl="0" algn="l">
              <a:spcBef>
                <a:spcPts val="0"/>
              </a:spcBef>
              <a:spcAft>
                <a:spcPts val="0"/>
              </a:spcAft>
              <a:buSzPts val="1260"/>
              <a:buChar char="🞚"/>
            </a:pPr>
            <a:r>
              <a:rPr lang="en-US"/>
              <a:t>Alcohol (~$65 tax per bottle)</a:t>
            </a:r>
            <a:endParaRPr/>
          </a:p>
          <a:p>
            <a:pPr indent="-384810" lvl="0" marL="609600" rtl="0" algn="l">
              <a:spcBef>
                <a:spcPts val="0"/>
              </a:spcBef>
              <a:spcAft>
                <a:spcPts val="0"/>
              </a:spcAft>
              <a:buSzPts val="1260"/>
              <a:buChar char="◈"/>
            </a:pPr>
            <a:r>
              <a:rPr lang="en-US"/>
              <a:t>New York</a:t>
            </a:r>
            <a:endParaRPr/>
          </a:p>
          <a:p>
            <a:pPr indent="-384810" lvl="1" marL="1219200" rtl="0" algn="l">
              <a:spcBef>
                <a:spcPts val="0"/>
              </a:spcBef>
              <a:spcAft>
                <a:spcPts val="0"/>
              </a:spcAft>
              <a:buSzPts val="1260"/>
              <a:buChar char="🞚"/>
            </a:pPr>
            <a:r>
              <a:rPr lang="en-US"/>
              <a:t>Cigarettes (~$5 tax)</a:t>
            </a:r>
            <a:endParaRPr/>
          </a:p>
          <a:p>
            <a:pPr indent="-384810" lvl="1" marL="1219200" rtl="0" algn="l">
              <a:spcBef>
                <a:spcPts val="0"/>
              </a:spcBef>
              <a:spcAft>
                <a:spcPts val="0"/>
              </a:spcAft>
              <a:buSzPts val="1260"/>
              <a:buChar char="🞚"/>
            </a:pPr>
            <a:r>
              <a:rPr lang="en-US"/>
              <a:t>Soda</a:t>
            </a:r>
            <a:endParaRPr/>
          </a:p>
          <a:p>
            <a:pPr indent="-384810" lvl="0" marL="609600" rtl="0" algn="l">
              <a:spcBef>
                <a:spcPts val="0"/>
              </a:spcBef>
              <a:spcAft>
                <a:spcPts val="0"/>
              </a:spcAft>
              <a:buSzPts val="1260"/>
              <a:buChar char="◈"/>
            </a:pPr>
            <a:r>
              <a:rPr lang="en-US"/>
              <a:t>Should the government tax all unhealthy products?</a:t>
            </a:r>
            <a:endParaRPr/>
          </a:p>
        </p:txBody>
      </p:sp>
      <p:pic>
        <p:nvPicPr>
          <p:cNvPr descr="Taxes | TIPS" id="332" name="Google Shape;332;g1f1faf3911b_0_41"/>
          <p:cNvPicPr preferRelativeResize="0"/>
          <p:nvPr/>
        </p:nvPicPr>
        <p:blipFill rotWithShape="1">
          <a:blip r:embed="rId3">
            <a:alphaModFix/>
          </a:blip>
          <a:srcRect b="0" l="0" r="40284" t="0"/>
          <a:stretch/>
        </p:blipFill>
        <p:spPr>
          <a:xfrm>
            <a:off x="7002233" y="834933"/>
            <a:ext cx="4652133" cy="518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f1faf3911b_0_48"/>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338" name="Google Shape;338;g1f1faf3911b_0_48"/>
          <p:cNvSpPr txBox="1"/>
          <p:nvPr>
            <p:ph idx="1" type="body"/>
          </p:nvPr>
        </p:nvSpPr>
        <p:spPr>
          <a:xfrm>
            <a:off x="1300600" y="3094661"/>
            <a:ext cx="9590700" cy="25833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900"/>
              <a:t>SHOULD THE GOVERNMENT MAKE A SIN-TAX FOR POPCORN?</a:t>
            </a:r>
            <a:endParaRPr sz="4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1f1faf3911b_0_53"/>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344" name="Google Shape;344;g1f1faf3911b_0_53"/>
          <p:cNvSpPr txBox="1"/>
          <p:nvPr>
            <p:ph idx="1" type="body"/>
          </p:nvPr>
        </p:nvSpPr>
        <p:spPr>
          <a:xfrm>
            <a:off x="1300601" y="3094672"/>
            <a:ext cx="9590700" cy="13335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900"/>
              <a:t>SHOULD THE GOVERNMENT MAKE A SIN-TAX FOR PLASTIC BAGS?</a:t>
            </a:r>
            <a:endParaRPr sz="4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1f1faf3911b_0_58"/>
          <p:cNvSpPr txBox="1"/>
          <p:nvPr>
            <p:ph type="title"/>
          </p:nvPr>
        </p:nvSpPr>
        <p:spPr>
          <a:xfrm>
            <a:off x="913800" y="609600"/>
            <a:ext cx="5479200" cy="1257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6400" u="sng"/>
              <a:t>Private &amp; Public</a:t>
            </a:r>
            <a:endParaRPr b="1" sz="6400" u="sng"/>
          </a:p>
        </p:txBody>
      </p:sp>
      <p:sp>
        <p:nvSpPr>
          <p:cNvPr id="350" name="Google Shape;350;g1f1faf3911b_0_58"/>
          <p:cNvSpPr txBox="1"/>
          <p:nvPr>
            <p:ph idx="1" type="body"/>
          </p:nvPr>
        </p:nvSpPr>
        <p:spPr>
          <a:xfrm>
            <a:off x="913800" y="2076467"/>
            <a:ext cx="5182500" cy="4283100"/>
          </a:xfrm>
          <a:prstGeom prst="rect">
            <a:avLst/>
          </a:prstGeom>
        </p:spPr>
        <p:txBody>
          <a:bodyPr anchorCtr="0" anchor="t" bIns="45700" lIns="91425" spcFirstLastPara="1" rIns="91425" wrap="square" tIns="45700">
            <a:normAutofit lnSpcReduction="10000"/>
          </a:bodyPr>
          <a:lstStyle/>
          <a:p>
            <a:pPr indent="-384810" lvl="0" marL="609600" rtl="0" algn="l">
              <a:spcBef>
                <a:spcPts val="360"/>
              </a:spcBef>
              <a:spcAft>
                <a:spcPts val="0"/>
              </a:spcAft>
              <a:buSzPts val="1260"/>
              <a:buChar char="◈"/>
            </a:pPr>
            <a:r>
              <a:rPr lang="en-US"/>
              <a:t>Private:</a:t>
            </a:r>
            <a:endParaRPr/>
          </a:p>
          <a:p>
            <a:pPr indent="-384810" lvl="1" marL="1219200" rtl="0" algn="l">
              <a:spcBef>
                <a:spcPts val="0"/>
              </a:spcBef>
              <a:spcAft>
                <a:spcPts val="0"/>
              </a:spcAft>
              <a:buSzPts val="1260"/>
              <a:buChar char="🞚"/>
            </a:pPr>
            <a:r>
              <a:rPr lang="en-US" u="sng"/>
              <a:t>Owned by individuals</a:t>
            </a:r>
            <a:endParaRPr u="sng"/>
          </a:p>
          <a:p>
            <a:pPr indent="-384810" lvl="1" marL="1219200" rtl="0" algn="l">
              <a:spcBef>
                <a:spcPts val="0"/>
              </a:spcBef>
              <a:spcAft>
                <a:spcPts val="0"/>
              </a:spcAft>
              <a:buSzPts val="1260"/>
              <a:buChar char="🞚"/>
            </a:pPr>
            <a:r>
              <a:rPr lang="en-US" u="sng"/>
              <a:t>Motivated by profit</a:t>
            </a:r>
            <a:endParaRPr u="sng"/>
          </a:p>
          <a:p>
            <a:pPr indent="-384810" lvl="1" marL="1219200" rtl="0" algn="l">
              <a:spcBef>
                <a:spcPts val="0"/>
              </a:spcBef>
              <a:spcAft>
                <a:spcPts val="0"/>
              </a:spcAft>
              <a:buSzPts val="1260"/>
              <a:buChar char="🞚"/>
            </a:pPr>
            <a:r>
              <a:rPr lang="en-US" u="sng"/>
              <a:t>Hours vary depending on business/owner</a:t>
            </a:r>
            <a:endParaRPr u="sng"/>
          </a:p>
          <a:p>
            <a:pPr indent="-384810" lvl="0" marL="609600" rtl="0" algn="l">
              <a:spcBef>
                <a:spcPts val="0"/>
              </a:spcBef>
              <a:spcAft>
                <a:spcPts val="0"/>
              </a:spcAft>
              <a:buSzPts val="1260"/>
              <a:buChar char="◈"/>
            </a:pPr>
            <a:r>
              <a:rPr lang="en-US"/>
              <a:t>Public:</a:t>
            </a:r>
            <a:endParaRPr/>
          </a:p>
          <a:p>
            <a:pPr indent="-384810" lvl="1" marL="1219200" rtl="0" algn="l">
              <a:spcBef>
                <a:spcPts val="0"/>
              </a:spcBef>
              <a:spcAft>
                <a:spcPts val="0"/>
              </a:spcAft>
              <a:buSzPts val="1260"/>
              <a:buChar char="🞚"/>
            </a:pPr>
            <a:r>
              <a:rPr lang="en-US" u="sng"/>
              <a:t>Owned by the government</a:t>
            </a:r>
            <a:endParaRPr u="sng"/>
          </a:p>
          <a:p>
            <a:pPr indent="-384810" lvl="1" marL="1219200" rtl="0" algn="l">
              <a:spcBef>
                <a:spcPts val="0"/>
              </a:spcBef>
              <a:spcAft>
                <a:spcPts val="0"/>
              </a:spcAft>
              <a:buSzPts val="1260"/>
              <a:buChar char="🞚"/>
            </a:pPr>
            <a:r>
              <a:rPr lang="en-US" u="sng"/>
              <a:t>Hours/holidays made by law</a:t>
            </a:r>
            <a:endParaRPr u="sng"/>
          </a:p>
          <a:p>
            <a:pPr indent="-384810" lvl="1" marL="1219200" rtl="0" algn="l">
              <a:spcBef>
                <a:spcPts val="0"/>
              </a:spcBef>
              <a:spcAft>
                <a:spcPts val="0"/>
              </a:spcAft>
              <a:buSzPts val="1260"/>
              <a:buChar char="🞚"/>
            </a:pPr>
            <a:r>
              <a:rPr lang="en-US"/>
              <a:t>Motivated for the benefit of all</a:t>
            </a:r>
            <a:endParaRPr/>
          </a:p>
          <a:p>
            <a:pPr indent="-384810" lvl="1" marL="1219200" rtl="0" algn="l">
              <a:spcBef>
                <a:spcPts val="0"/>
              </a:spcBef>
              <a:spcAft>
                <a:spcPts val="0"/>
              </a:spcAft>
              <a:buSzPts val="1260"/>
              <a:buChar char="🞚"/>
            </a:pPr>
            <a:r>
              <a:rPr lang="en-US" u="sng"/>
              <a:t>Not motivated by profit</a:t>
            </a:r>
            <a:endParaRPr u="sng"/>
          </a:p>
          <a:p>
            <a:pPr indent="-384810" lvl="1" marL="1219200" rtl="0" algn="l">
              <a:spcBef>
                <a:spcPts val="0"/>
              </a:spcBef>
              <a:spcAft>
                <a:spcPts val="0"/>
              </a:spcAft>
              <a:buSzPts val="1260"/>
              <a:buChar char="🞚"/>
            </a:pPr>
            <a:r>
              <a:rPr lang="en-US"/>
              <a:t>Examples: </a:t>
            </a:r>
            <a:r>
              <a:rPr lang="en-US" u="sng"/>
              <a:t>Environmental protection</a:t>
            </a:r>
            <a:r>
              <a:rPr lang="en-US"/>
              <a:t>, public schools, </a:t>
            </a:r>
            <a:r>
              <a:rPr lang="en-US" u="sng"/>
              <a:t>military</a:t>
            </a:r>
            <a:endParaRPr u="sng"/>
          </a:p>
        </p:txBody>
      </p:sp>
      <p:pic>
        <p:nvPicPr>
          <p:cNvPr descr="Taxes | TIPS" id="351" name="Google Shape;351;g1f1faf3911b_0_58"/>
          <p:cNvPicPr preferRelativeResize="0"/>
          <p:nvPr/>
        </p:nvPicPr>
        <p:blipFill rotWithShape="1">
          <a:blip r:embed="rId3">
            <a:alphaModFix/>
          </a:blip>
          <a:srcRect b="0" l="0" r="40284" t="0"/>
          <a:stretch/>
        </p:blipFill>
        <p:spPr>
          <a:xfrm>
            <a:off x="7002233" y="834933"/>
            <a:ext cx="4652133" cy="518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g1f1faf3911b_0_64"/>
          <p:cNvPicPr preferRelativeResize="0"/>
          <p:nvPr/>
        </p:nvPicPr>
        <p:blipFill>
          <a:blip r:embed="rId3">
            <a:alphaModFix/>
          </a:blip>
          <a:stretch>
            <a:fillRect/>
          </a:stretch>
        </p:blipFill>
        <p:spPr>
          <a:xfrm>
            <a:off x="312067" y="1382990"/>
            <a:ext cx="7258965" cy="4092034"/>
          </a:xfrm>
          <a:prstGeom prst="rect">
            <a:avLst/>
          </a:prstGeom>
          <a:noFill/>
          <a:ln>
            <a:noFill/>
          </a:ln>
        </p:spPr>
      </p:pic>
      <p:pic>
        <p:nvPicPr>
          <p:cNvPr id="357" name="Google Shape;357;g1f1faf3911b_0_64"/>
          <p:cNvPicPr preferRelativeResize="0"/>
          <p:nvPr/>
        </p:nvPicPr>
        <p:blipFill>
          <a:blip r:embed="rId4">
            <a:alphaModFix/>
          </a:blip>
          <a:stretch>
            <a:fillRect/>
          </a:stretch>
        </p:blipFill>
        <p:spPr>
          <a:xfrm>
            <a:off x="7789333" y="1990317"/>
            <a:ext cx="3556000" cy="28773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g1f1faf3911b_0_69"/>
          <p:cNvPicPr preferRelativeResize="0"/>
          <p:nvPr/>
        </p:nvPicPr>
        <p:blipFill>
          <a:blip r:embed="rId3">
            <a:alphaModFix/>
          </a:blip>
          <a:stretch>
            <a:fillRect/>
          </a:stretch>
        </p:blipFill>
        <p:spPr>
          <a:xfrm>
            <a:off x="1933683" y="203200"/>
            <a:ext cx="8324643" cy="64515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g1f1faf3911b_0_73"/>
          <p:cNvPicPr preferRelativeResize="0"/>
          <p:nvPr/>
        </p:nvPicPr>
        <p:blipFill>
          <a:blip r:embed="rId3">
            <a:alphaModFix/>
          </a:blip>
          <a:stretch>
            <a:fillRect/>
          </a:stretch>
        </p:blipFill>
        <p:spPr>
          <a:xfrm>
            <a:off x="1474417" y="343667"/>
            <a:ext cx="9243167" cy="61706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Download Free png Chalk Line Png (98+ images in Collection) Page 3 -  DLPNG.com" id="164" name="Google Shape;164;p3"/>
          <p:cNvPicPr preferRelativeResize="0"/>
          <p:nvPr/>
        </p:nvPicPr>
        <p:blipFill rotWithShape="1">
          <a:blip r:embed="rId3">
            <a:alphaModFix/>
          </a:blip>
          <a:srcRect b="48373" l="0" r="0" t="49181"/>
          <a:stretch/>
        </p:blipFill>
        <p:spPr>
          <a:xfrm>
            <a:off x="-180999" y="828303"/>
            <a:ext cx="12553998" cy="106830"/>
          </a:xfrm>
          <a:prstGeom prst="rect">
            <a:avLst/>
          </a:prstGeom>
          <a:noFill/>
          <a:ln>
            <a:noFill/>
          </a:ln>
        </p:spPr>
      </p:pic>
      <p:sp>
        <p:nvSpPr>
          <p:cNvPr id="165" name="Google Shape;165;p3"/>
          <p:cNvSpPr txBox="1"/>
          <p:nvPr/>
        </p:nvSpPr>
        <p:spPr>
          <a:xfrm>
            <a:off x="3176" y="-85629"/>
            <a:ext cx="12188700" cy="1020900"/>
          </a:xfrm>
          <a:prstGeom prst="rect">
            <a:avLst/>
          </a:prstGeom>
          <a:noFill/>
          <a:ln>
            <a:noFill/>
          </a:ln>
          <a:effectLst>
            <a:outerShdw blurRad="25400">
              <a:srgbClr val="000000">
                <a:alpha val="45882"/>
              </a:srgbClr>
            </a:outerShdw>
          </a:effectLst>
        </p:spPr>
        <p:txBody>
          <a:bodyPr anchorCtr="0" anchor="ctr" bIns="45700" lIns="91425" spcFirstLastPara="1" rIns="91425" wrap="square" tIns="45700">
            <a:normAutofit fontScale="97500"/>
          </a:bodyPr>
          <a:lstStyle/>
          <a:p>
            <a:pPr indent="0" lvl="0" marL="0" marR="0" rtl="0" algn="ctr">
              <a:lnSpc>
                <a:spcPct val="90000"/>
              </a:lnSpc>
              <a:spcBef>
                <a:spcPts val="0"/>
              </a:spcBef>
              <a:spcAft>
                <a:spcPts val="0"/>
              </a:spcAft>
              <a:buClr>
                <a:schemeClr val="lt2"/>
              </a:buClr>
              <a:buSzPct val="100000"/>
              <a:buFont typeface="Sorts Mill Goudy"/>
              <a:buNone/>
            </a:pPr>
            <a:r>
              <a:rPr b="1" i="0" lang="en-US" sz="4600" u="none" cap="none" strike="noStrike">
                <a:solidFill>
                  <a:schemeClr val="lt2"/>
                </a:solidFill>
                <a:latin typeface="Sorts Mill Goudy"/>
                <a:ea typeface="Sorts Mill Goudy"/>
                <a:cs typeface="Sorts Mill Goudy"/>
                <a:sym typeface="Sorts Mill Goudy"/>
              </a:rPr>
              <a:t>Today’s Inquiry Questions &amp; Learning Targets</a:t>
            </a:r>
            <a:endParaRPr/>
          </a:p>
        </p:txBody>
      </p:sp>
      <p:sp>
        <p:nvSpPr>
          <p:cNvPr id="166" name="Google Shape;166;p3"/>
          <p:cNvSpPr txBox="1"/>
          <p:nvPr/>
        </p:nvSpPr>
        <p:spPr>
          <a:xfrm>
            <a:off x="4425242" y="935133"/>
            <a:ext cx="7615647" cy="873200"/>
          </a:xfrm>
          <a:prstGeom prst="rect">
            <a:avLst/>
          </a:prstGeom>
          <a:noFill/>
          <a:ln>
            <a:noFill/>
          </a:ln>
        </p:spPr>
        <p:txBody>
          <a:bodyPr anchorCtr="0" anchor="t" bIns="121900" lIns="121900" spcFirstLastPara="1" rIns="121900" wrap="square" tIns="121900">
            <a:noAutofit/>
          </a:bodyPr>
          <a:lstStyle/>
          <a:p>
            <a:pPr indent="-318700" lvl="0" marL="342900" marR="0" rtl="0" algn="l">
              <a:lnSpc>
                <a:spcPct val="110000"/>
              </a:lnSpc>
              <a:spcBef>
                <a:spcPts val="600"/>
              </a:spcBef>
              <a:spcAft>
                <a:spcPts val="0"/>
              </a:spcAft>
              <a:buClr>
                <a:schemeClr val="lt2"/>
              </a:buClr>
              <a:buSzPts val="2300"/>
              <a:buFont typeface="Noto Sans Symbols"/>
              <a:buChar char="◈"/>
            </a:pPr>
            <a:r>
              <a:rPr i="0" lang="en-US" sz="3200" u="none" cap="none" strike="noStrike">
                <a:solidFill>
                  <a:srgbClr val="FFFF00"/>
                </a:solidFill>
                <a:latin typeface="Sorts Mill Goudy"/>
                <a:ea typeface="Sorts Mill Goudy"/>
                <a:cs typeface="Sorts Mill Goudy"/>
                <a:sym typeface="Sorts Mill Goudy"/>
              </a:rPr>
              <a:t>Let’s watch these real Shark Tank pitches made by people around your age:</a:t>
            </a:r>
            <a:endParaRPr sz="1600"/>
          </a:p>
          <a:p>
            <a:pPr indent="-318700" lvl="0" marL="342900" marR="0" rtl="0" algn="l">
              <a:lnSpc>
                <a:spcPct val="110000"/>
              </a:lnSpc>
              <a:spcBef>
                <a:spcPts val="1200"/>
              </a:spcBef>
              <a:spcAft>
                <a:spcPts val="0"/>
              </a:spcAft>
              <a:buClr>
                <a:schemeClr val="lt2"/>
              </a:buClr>
              <a:buSzPts val="2300"/>
              <a:buFont typeface="Noto Sans Symbols"/>
              <a:buChar char="◈"/>
            </a:pPr>
            <a:r>
              <a:rPr lang="en-US" sz="3200" u="sng">
                <a:solidFill>
                  <a:schemeClr val="hlink"/>
                </a:solidFill>
                <a:latin typeface="Sorts Mill Goudy"/>
                <a:ea typeface="Sorts Mill Goudy"/>
                <a:cs typeface="Sorts Mill Goudy"/>
                <a:sym typeface="Sorts Mill Goudy"/>
                <a:hlinkClick r:id="rId4"/>
              </a:rPr>
              <a:t>Video 1</a:t>
            </a:r>
            <a:endParaRPr sz="1600"/>
          </a:p>
          <a:p>
            <a:pPr indent="-318700" lvl="0" marL="342900" marR="0" rtl="0" algn="l">
              <a:lnSpc>
                <a:spcPct val="110000"/>
              </a:lnSpc>
              <a:spcBef>
                <a:spcPts val="1200"/>
              </a:spcBef>
              <a:spcAft>
                <a:spcPts val="0"/>
              </a:spcAft>
              <a:buClr>
                <a:schemeClr val="lt2"/>
              </a:buClr>
              <a:buSzPts val="2300"/>
              <a:buFont typeface="Noto Sans Symbols"/>
              <a:buChar char="◈"/>
            </a:pPr>
            <a:r>
              <a:rPr lang="en-US" sz="3200" u="sng">
                <a:solidFill>
                  <a:schemeClr val="hlink"/>
                </a:solidFill>
                <a:latin typeface="Sorts Mill Goudy"/>
                <a:ea typeface="Sorts Mill Goudy"/>
                <a:cs typeface="Sorts Mill Goudy"/>
                <a:sym typeface="Sorts Mill Goudy"/>
                <a:hlinkClick r:id="rId5"/>
              </a:rPr>
              <a:t>Video 2</a:t>
            </a:r>
            <a:endParaRPr i="0" sz="3200" u="none" cap="none" strike="noStrike">
              <a:solidFill>
                <a:srgbClr val="FFFF00"/>
              </a:solidFill>
              <a:latin typeface="Sorts Mill Goudy"/>
              <a:ea typeface="Sorts Mill Goudy"/>
              <a:cs typeface="Sorts Mill Goudy"/>
              <a:sym typeface="Sorts Mill Goudy"/>
            </a:endParaRPr>
          </a:p>
          <a:p>
            <a:pPr indent="-318700" lvl="0" marL="342900" marR="0" rtl="0" algn="l">
              <a:lnSpc>
                <a:spcPct val="110000"/>
              </a:lnSpc>
              <a:spcBef>
                <a:spcPts val="1200"/>
              </a:spcBef>
              <a:spcAft>
                <a:spcPts val="0"/>
              </a:spcAft>
              <a:buClr>
                <a:schemeClr val="lt2"/>
              </a:buClr>
              <a:buSzPts val="2300"/>
              <a:buFont typeface="Noto Sans Symbols"/>
              <a:buChar char="◈"/>
            </a:pPr>
            <a:r>
              <a:rPr lang="en-US" sz="3200">
                <a:solidFill>
                  <a:srgbClr val="FFFF00"/>
                </a:solidFill>
                <a:latin typeface="Sorts Mill Goudy"/>
                <a:ea typeface="Sorts Mill Goudy"/>
                <a:cs typeface="Sorts Mill Goudy"/>
                <a:sym typeface="Sorts Mill Goudy"/>
              </a:rPr>
              <a:t>Fill out part “Starting Your Business” on your graphic organiser.</a:t>
            </a:r>
            <a:r>
              <a:rPr i="0" lang="en-US" sz="3200" u="none" cap="none" strike="noStrike">
                <a:solidFill>
                  <a:srgbClr val="FFFF00"/>
                </a:solidFill>
                <a:latin typeface="Sorts Mill Goudy"/>
                <a:ea typeface="Sorts Mill Goudy"/>
                <a:cs typeface="Sorts Mill Goudy"/>
                <a:sym typeface="Sorts Mill Goudy"/>
              </a:rPr>
              <a:t> </a:t>
            </a:r>
            <a:endParaRPr i="0" sz="3200" u="none" cap="none" strike="noStrike">
              <a:solidFill>
                <a:srgbClr val="FFFF00"/>
              </a:solidFill>
              <a:latin typeface="Sorts Mill Goudy"/>
              <a:ea typeface="Sorts Mill Goudy"/>
              <a:cs typeface="Sorts Mill Goudy"/>
              <a:sym typeface="Sorts Mill Goudy"/>
            </a:endParaRPr>
          </a:p>
          <a:p>
            <a:pPr indent="-318700" lvl="0" marL="342900" marR="0" rtl="0" algn="l">
              <a:lnSpc>
                <a:spcPct val="110000"/>
              </a:lnSpc>
              <a:spcBef>
                <a:spcPts val="1200"/>
              </a:spcBef>
              <a:spcAft>
                <a:spcPts val="0"/>
              </a:spcAft>
              <a:buClr>
                <a:schemeClr val="lt2"/>
              </a:buClr>
              <a:buSzPts val="2300"/>
              <a:buFont typeface="Noto Sans Symbols"/>
              <a:buChar char="◈"/>
            </a:pPr>
            <a:r>
              <a:rPr lang="en-US" sz="3200">
                <a:solidFill>
                  <a:srgbClr val="FFFF00"/>
                </a:solidFill>
                <a:latin typeface="Sorts Mill Goudy"/>
                <a:ea typeface="Sorts Mill Goudy"/>
                <a:cs typeface="Sorts Mill Goudy"/>
                <a:sym typeface="Sorts Mill Goudy"/>
              </a:rPr>
              <a:t>First read product/industry options</a:t>
            </a:r>
            <a:endParaRPr sz="3200">
              <a:solidFill>
                <a:srgbClr val="FFFF00"/>
              </a:solidFill>
              <a:latin typeface="Sorts Mill Goudy"/>
              <a:ea typeface="Sorts Mill Goudy"/>
              <a:cs typeface="Sorts Mill Goudy"/>
              <a:sym typeface="Sorts Mill Goudy"/>
            </a:endParaRPr>
          </a:p>
          <a:p>
            <a:pPr indent="-318700" lvl="0" marL="342900" marR="0" rtl="0" algn="l">
              <a:lnSpc>
                <a:spcPct val="110000"/>
              </a:lnSpc>
              <a:spcBef>
                <a:spcPts val="1200"/>
              </a:spcBef>
              <a:spcAft>
                <a:spcPts val="0"/>
              </a:spcAft>
              <a:buClr>
                <a:schemeClr val="lt2"/>
              </a:buClr>
              <a:buSzPts val="2300"/>
              <a:buFont typeface="Noto Sans Symbols"/>
              <a:buChar char="◈"/>
            </a:pPr>
            <a:r>
              <a:rPr lang="en-US" sz="3200">
                <a:solidFill>
                  <a:srgbClr val="FFFF00"/>
                </a:solidFill>
                <a:latin typeface="Sorts Mill Goudy"/>
                <a:ea typeface="Sorts Mill Goudy"/>
                <a:cs typeface="Sorts Mill Goudy"/>
                <a:sym typeface="Sorts Mill Goudy"/>
              </a:rPr>
              <a:t>Then decide your type of</a:t>
            </a:r>
            <a:r>
              <a:rPr i="0" lang="en-US" sz="3200" u="none" cap="none" strike="noStrike">
                <a:solidFill>
                  <a:srgbClr val="FFFF00"/>
                </a:solidFill>
                <a:latin typeface="Sorts Mill Goudy"/>
                <a:ea typeface="Sorts Mill Goudy"/>
                <a:cs typeface="Sorts Mill Goudy"/>
                <a:sym typeface="Sorts Mill Goudy"/>
              </a:rPr>
              <a:t> business</a:t>
            </a:r>
            <a:endParaRPr i="0" sz="3200" u="none" cap="none" strike="noStrike">
              <a:solidFill>
                <a:srgbClr val="FFFF00"/>
              </a:solidFill>
              <a:latin typeface="Sorts Mill Goudy"/>
              <a:ea typeface="Sorts Mill Goudy"/>
              <a:cs typeface="Sorts Mill Goudy"/>
              <a:sym typeface="Sorts Mill Goudy"/>
            </a:endParaRPr>
          </a:p>
        </p:txBody>
      </p:sp>
      <p:pic>
        <p:nvPicPr>
          <p:cNvPr id="167" name="Google Shape;167;p3"/>
          <p:cNvPicPr preferRelativeResize="0"/>
          <p:nvPr/>
        </p:nvPicPr>
        <p:blipFill rotWithShape="1">
          <a:blip r:embed="rId6">
            <a:alphaModFix/>
          </a:blip>
          <a:srcRect b="5470" l="-7120" r="7120" t="-5470"/>
          <a:stretch/>
        </p:blipFill>
        <p:spPr>
          <a:xfrm>
            <a:off x="152400" y="1087533"/>
            <a:ext cx="4120442" cy="512440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g1f1faf3911b_0_77"/>
          <p:cNvPicPr preferRelativeResize="0"/>
          <p:nvPr/>
        </p:nvPicPr>
        <p:blipFill>
          <a:blip r:embed="rId3">
            <a:alphaModFix/>
          </a:blip>
          <a:stretch>
            <a:fillRect/>
          </a:stretch>
        </p:blipFill>
        <p:spPr>
          <a:xfrm>
            <a:off x="1256117" y="203200"/>
            <a:ext cx="9679764" cy="6451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g1f1faf3911b_0_81"/>
          <p:cNvPicPr preferRelativeResize="0"/>
          <p:nvPr/>
        </p:nvPicPr>
        <p:blipFill>
          <a:blip r:embed="rId3">
            <a:alphaModFix/>
          </a:blip>
          <a:stretch>
            <a:fillRect/>
          </a:stretch>
        </p:blipFill>
        <p:spPr>
          <a:xfrm>
            <a:off x="1578908" y="92500"/>
            <a:ext cx="8062636" cy="6451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f1faf3911b_0_85"/>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383" name="Google Shape;383;g1f1faf3911b_0_85"/>
          <p:cNvSpPr txBox="1"/>
          <p:nvPr>
            <p:ph idx="1" type="body"/>
          </p:nvPr>
        </p:nvSpPr>
        <p:spPr>
          <a:xfrm>
            <a:off x="747900" y="3094667"/>
            <a:ext cx="10143600" cy="25833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900"/>
              <a:t>Is the </a:t>
            </a:r>
            <a:r>
              <a:rPr lang="en-US" sz="4900" u="sng"/>
              <a:t>private sector</a:t>
            </a:r>
            <a:r>
              <a:rPr lang="en-US" sz="4900"/>
              <a:t>  or </a:t>
            </a:r>
            <a:r>
              <a:rPr lang="en-US" sz="4900" u="sng"/>
              <a:t>public sector</a:t>
            </a:r>
            <a:r>
              <a:rPr lang="en-US" sz="4900"/>
              <a:t> better at providing education for all?</a:t>
            </a:r>
            <a:endParaRPr sz="49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1f1faf3911b_0_90"/>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u="sng"/>
              <a:t>Wage</a:t>
            </a:r>
            <a:endParaRPr b="1" sz="6400" u="sng"/>
          </a:p>
        </p:txBody>
      </p:sp>
      <p:sp>
        <p:nvSpPr>
          <p:cNvPr id="389" name="Google Shape;389;g1f1faf3911b_0_90"/>
          <p:cNvSpPr txBox="1"/>
          <p:nvPr>
            <p:ph idx="1" type="body"/>
          </p:nvPr>
        </p:nvSpPr>
        <p:spPr>
          <a:xfrm>
            <a:off x="913800" y="1866900"/>
            <a:ext cx="8554800" cy="4492800"/>
          </a:xfrm>
          <a:prstGeom prst="rect">
            <a:avLst/>
          </a:prstGeom>
        </p:spPr>
        <p:txBody>
          <a:bodyPr anchorCtr="0" anchor="t" bIns="45700" lIns="91425" spcFirstLastPara="1" rIns="91425" wrap="square" tIns="45700">
            <a:normAutofit lnSpcReduction="10000"/>
          </a:bodyPr>
          <a:lstStyle/>
          <a:p>
            <a:pPr indent="-425450" lvl="0" marL="609600" rtl="0" algn="l">
              <a:spcBef>
                <a:spcPts val="360"/>
              </a:spcBef>
              <a:spcAft>
                <a:spcPts val="0"/>
              </a:spcAft>
              <a:buSzPts val="1900"/>
              <a:buChar char="◈"/>
            </a:pPr>
            <a:r>
              <a:rPr lang="en-US" sz="2900" u="sng"/>
              <a:t>Amount paid (per hour, per month, per year)</a:t>
            </a:r>
            <a:endParaRPr sz="2900" u="sng"/>
          </a:p>
          <a:p>
            <a:pPr indent="-425450" lvl="0" marL="609600" rtl="0" algn="l">
              <a:spcBef>
                <a:spcPts val="0"/>
              </a:spcBef>
              <a:spcAft>
                <a:spcPts val="0"/>
              </a:spcAft>
              <a:buSzPts val="1900"/>
              <a:buChar char="◈"/>
            </a:pPr>
            <a:r>
              <a:rPr lang="en-US" sz="2900"/>
              <a:t>Many different types</a:t>
            </a:r>
            <a:endParaRPr sz="2900"/>
          </a:p>
          <a:p>
            <a:pPr indent="-425450" lvl="1" marL="1219200" rtl="0" algn="l">
              <a:spcBef>
                <a:spcPts val="0"/>
              </a:spcBef>
              <a:spcAft>
                <a:spcPts val="0"/>
              </a:spcAft>
              <a:buSzPts val="1900"/>
              <a:buChar char="🞚"/>
            </a:pPr>
            <a:r>
              <a:rPr lang="en-US" sz="2800" u="sng"/>
              <a:t>Wage Workers (by hour)</a:t>
            </a:r>
            <a:endParaRPr sz="2800" u="sng"/>
          </a:p>
          <a:p>
            <a:pPr indent="-425450" lvl="1" marL="1219200" rtl="0" algn="l">
              <a:spcBef>
                <a:spcPts val="0"/>
              </a:spcBef>
              <a:spcAft>
                <a:spcPts val="0"/>
              </a:spcAft>
              <a:buSzPts val="1900"/>
              <a:buChar char="🞚"/>
            </a:pPr>
            <a:r>
              <a:rPr lang="en-US" sz="2800" u="sng"/>
              <a:t>Salary (by year)</a:t>
            </a:r>
            <a:endParaRPr sz="2800" u="sng"/>
          </a:p>
          <a:p>
            <a:pPr indent="-425450" lvl="0" marL="609600" rtl="0" algn="l">
              <a:spcBef>
                <a:spcPts val="0"/>
              </a:spcBef>
              <a:spcAft>
                <a:spcPts val="0"/>
              </a:spcAft>
              <a:buSzPts val="1900"/>
              <a:buChar char="◈"/>
            </a:pPr>
            <a:r>
              <a:rPr lang="en-US" sz="2900"/>
              <a:t>LIVING WAGE:</a:t>
            </a:r>
            <a:endParaRPr sz="2900"/>
          </a:p>
          <a:p>
            <a:pPr indent="-425450" lvl="1" marL="1219200" rtl="0" algn="l">
              <a:spcBef>
                <a:spcPts val="0"/>
              </a:spcBef>
              <a:spcAft>
                <a:spcPts val="0"/>
              </a:spcAft>
              <a:buSzPts val="1900"/>
              <a:buChar char="🞚"/>
            </a:pPr>
            <a:r>
              <a:rPr lang="en-US" sz="2900"/>
              <a:t>Minimum amount to survive: rent, food, etc.</a:t>
            </a:r>
            <a:endParaRPr sz="2900"/>
          </a:p>
          <a:p>
            <a:pPr indent="-425450" lvl="0" marL="609600" rtl="0" algn="l">
              <a:spcBef>
                <a:spcPts val="0"/>
              </a:spcBef>
              <a:spcAft>
                <a:spcPts val="0"/>
              </a:spcAft>
              <a:buSzPts val="1900"/>
              <a:buChar char="◈"/>
            </a:pPr>
            <a:r>
              <a:rPr lang="en-US" sz="2900"/>
              <a:t>Government Laws</a:t>
            </a:r>
            <a:endParaRPr sz="2900"/>
          </a:p>
          <a:p>
            <a:pPr indent="-425450" lvl="1" marL="1219200" rtl="0" algn="l">
              <a:spcBef>
                <a:spcPts val="0"/>
              </a:spcBef>
              <a:spcAft>
                <a:spcPts val="0"/>
              </a:spcAft>
              <a:buSzPts val="1900"/>
              <a:buChar char="🞚"/>
            </a:pPr>
            <a:r>
              <a:rPr lang="en-US" sz="2800"/>
              <a:t>Minimum wages</a:t>
            </a:r>
            <a:endParaRPr sz="2800"/>
          </a:p>
          <a:p>
            <a:pPr indent="-482600" lvl="2" marL="1828800" rtl="0" algn="l">
              <a:spcBef>
                <a:spcPts val="0"/>
              </a:spcBef>
              <a:spcAft>
                <a:spcPts val="0"/>
              </a:spcAft>
              <a:buSzPts val="2800"/>
              <a:buChar char="◈"/>
            </a:pPr>
            <a:r>
              <a:rPr lang="en-US" sz="2800"/>
              <a:t>Lowest you can legally pay someone</a:t>
            </a:r>
            <a:endParaRPr sz="2800"/>
          </a:p>
          <a:p>
            <a:pPr indent="-425450" lvl="2" marL="1828800" rtl="0" algn="l">
              <a:spcBef>
                <a:spcPts val="0"/>
              </a:spcBef>
              <a:spcAft>
                <a:spcPts val="0"/>
              </a:spcAft>
              <a:buSzPts val="1900"/>
              <a:buChar char="◈"/>
            </a:pPr>
            <a:r>
              <a:rPr lang="en-US" sz="2500"/>
              <a:t>US: $7:25</a:t>
            </a:r>
            <a:endParaRPr sz="2500"/>
          </a:p>
        </p:txBody>
      </p:sp>
      <p:pic>
        <p:nvPicPr>
          <p:cNvPr descr="A wage is the money that an employer pays workers for the work that they have done. Historically, wages have been worked out on a per-hour basis. &#10;&#10;Read more: https://marketbusinessnews.com/financial-glossary/wage-definition-meaning/" id="390" name="Google Shape;390;g1f1faf3911b_0_90" title="What is a Wage?">
            <a:hlinkClick r:id="rId3"/>
          </p:cNvPr>
          <p:cNvPicPr preferRelativeResize="0"/>
          <p:nvPr/>
        </p:nvPicPr>
        <p:blipFill>
          <a:blip r:embed="rId4">
            <a:alphaModFix/>
          </a:blip>
          <a:stretch>
            <a:fillRect/>
          </a:stretch>
        </p:blipFill>
        <p:spPr>
          <a:xfrm>
            <a:off x="8887599" y="1791323"/>
            <a:ext cx="3103350" cy="1745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1f1faf3911b_0_96"/>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396" name="Google Shape;396;g1f1faf3911b_0_96"/>
          <p:cNvSpPr txBox="1"/>
          <p:nvPr>
            <p:ph idx="1" type="body"/>
          </p:nvPr>
        </p:nvSpPr>
        <p:spPr>
          <a:xfrm>
            <a:off x="811000" y="2497933"/>
            <a:ext cx="10569900" cy="25833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300"/>
              <a:t>Which country do you think has the highest minimum wage? Why do you think so?</a:t>
            </a:r>
            <a:endParaRPr sz="4300" u="sng"/>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g1f1faf3911b_0_101"/>
          <p:cNvPicPr preferRelativeResize="0"/>
          <p:nvPr/>
        </p:nvPicPr>
        <p:blipFill>
          <a:blip r:embed="rId3">
            <a:alphaModFix/>
          </a:blip>
          <a:stretch>
            <a:fillRect/>
          </a:stretch>
        </p:blipFill>
        <p:spPr>
          <a:xfrm>
            <a:off x="902387" y="152399"/>
            <a:ext cx="9625226" cy="68580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1f1faf3911b_0_105"/>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u="sng"/>
              <a:t>Unions</a:t>
            </a:r>
            <a:endParaRPr b="1" sz="6400" u="sng"/>
          </a:p>
        </p:txBody>
      </p:sp>
      <p:sp>
        <p:nvSpPr>
          <p:cNvPr id="407" name="Google Shape;407;g1f1faf3911b_0_105"/>
          <p:cNvSpPr txBox="1"/>
          <p:nvPr>
            <p:ph idx="1" type="body"/>
          </p:nvPr>
        </p:nvSpPr>
        <p:spPr>
          <a:xfrm>
            <a:off x="275433" y="2076467"/>
            <a:ext cx="5820900" cy="4625700"/>
          </a:xfrm>
          <a:prstGeom prst="rect">
            <a:avLst/>
          </a:prstGeom>
        </p:spPr>
        <p:txBody>
          <a:bodyPr anchorCtr="0" anchor="t" bIns="45700" lIns="91425" spcFirstLastPara="1" rIns="91425" wrap="square" tIns="45700">
            <a:normAutofit fontScale="92500" lnSpcReduction="20000"/>
          </a:bodyPr>
          <a:lstStyle/>
          <a:p>
            <a:pPr indent="-416401" lvl="0" marL="609600" rtl="0" algn="l">
              <a:spcBef>
                <a:spcPts val="360"/>
              </a:spcBef>
              <a:spcAft>
                <a:spcPts val="0"/>
              </a:spcAft>
              <a:buSzPct val="65517"/>
              <a:buChar char="◈"/>
            </a:pPr>
            <a:r>
              <a:rPr lang="en-US" sz="2900" u="sng"/>
              <a:t>An organization of workers to demand certain things:</a:t>
            </a:r>
            <a:endParaRPr sz="2900" u="sng"/>
          </a:p>
          <a:p>
            <a:pPr indent="-475138" lvl="1" marL="1219200" rtl="0" algn="l">
              <a:spcBef>
                <a:spcPts val="0"/>
              </a:spcBef>
              <a:spcAft>
                <a:spcPts val="0"/>
              </a:spcAft>
              <a:buSzPct val="100000"/>
              <a:buChar char="🞚"/>
            </a:pPr>
            <a:r>
              <a:rPr lang="en-US" sz="2900" u="sng"/>
              <a:t>Higher wages</a:t>
            </a:r>
            <a:endParaRPr sz="2900" u="sng"/>
          </a:p>
          <a:p>
            <a:pPr indent="-475138" lvl="1" marL="1219200" rtl="0" algn="l">
              <a:spcBef>
                <a:spcPts val="0"/>
              </a:spcBef>
              <a:spcAft>
                <a:spcPts val="0"/>
              </a:spcAft>
              <a:buSzPct val="100000"/>
              <a:buChar char="🞚"/>
            </a:pPr>
            <a:r>
              <a:rPr lang="en-US" sz="2900" u="sng"/>
              <a:t>Safety rules</a:t>
            </a:r>
            <a:endParaRPr sz="2900" u="sng"/>
          </a:p>
          <a:p>
            <a:pPr indent="-475138" lvl="1" marL="1219200" rtl="0" algn="l">
              <a:spcBef>
                <a:spcPts val="0"/>
              </a:spcBef>
              <a:spcAft>
                <a:spcPts val="0"/>
              </a:spcAft>
              <a:buSzPct val="100000"/>
              <a:buChar char="🞚"/>
            </a:pPr>
            <a:r>
              <a:rPr lang="en-US" sz="2900" u="sng"/>
              <a:t>Benefits: Healthcare, Holidays, time off (sick leave, parental leave)</a:t>
            </a:r>
            <a:endParaRPr sz="2900" u="sng"/>
          </a:p>
          <a:p>
            <a:pPr indent="-416401" lvl="0" marL="609600" rtl="0" algn="l">
              <a:spcBef>
                <a:spcPts val="0"/>
              </a:spcBef>
              <a:spcAft>
                <a:spcPts val="0"/>
              </a:spcAft>
              <a:buSzPct val="65517"/>
              <a:buChar char="◈"/>
            </a:pPr>
            <a:r>
              <a:rPr lang="en-US" sz="2900"/>
              <a:t>Saturdays and Sundays were created by unions. Countries with more higher minimum wages and family leave, usually  have more organized unions.</a:t>
            </a:r>
            <a:endParaRPr sz="2900"/>
          </a:p>
        </p:txBody>
      </p:sp>
      <p:pic>
        <p:nvPicPr>
          <p:cNvPr id="408" name="Google Shape;408;g1f1faf3911b_0_105"/>
          <p:cNvPicPr preferRelativeResize="0"/>
          <p:nvPr/>
        </p:nvPicPr>
        <p:blipFill>
          <a:blip r:embed="rId3">
            <a:alphaModFix/>
          </a:blip>
          <a:stretch>
            <a:fillRect/>
          </a:stretch>
        </p:blipFill>
        <p:spPr>
          <a:xfrm>
            <a:off x="6238233" y="1532550"/>
            <a:ext cx="5689368" cy="37929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1f1faf3911b_0_111"/>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414" name="Google Shape;414;g1f1faf3911b_0_111"/>
          <p:cNvSpPr txBox="1"/>
          <p:nvPr>
            <p:ph idx="1" type="body"/>
          </p:nvPr>
        </p:nvSpPr>
        <p:spPr>
          <a:xfrm>
            <a:off x="811000" y="3586333"/>
            <a:ext cx="10569900" cy="14949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300"/>
              <a:t>Do students need a union? Why/why not?</a:t>
            </a:r>
            <a:endParaRPr sz="4300" u="sng"/>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1f1faf3911b_0_116"/>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u="sng"/>
              <a:t>Strikes</a:t>
            </a:r>
            <a:endParaRPr b="1" sz="6400" u="sng"/>
          </a:p>
        </p:txBody>
      </p:sp>
      <p:sp>
        <p:nvSpPr>
          <p:cNvPr id="420" name="Google Shape;420;g1f1faf3911b_0_116"/>
          <p:cNvSpPr txBox="1"/>
          <p:nvPr>
            <p:ph idx="1" type="body"/>
          </p:nvPr>
        </p:nvSpPr>
        <p:spPr>
          <a:xfrm>
            <a:off x="913800" y="2076467"/>
            <a:ext cx="5182500" cy="4579500"/>
          </a:xfrm>
          <a:prstGeom prst="rect">
            <a:avLst/>
          </a:prstGeom>
        </p:spPr>
        <p:txBody>
          <a:bodyPr anchorCtr="0" anchor="t" bIns="45700" lIns="91425" spcFirstLastPara="1" rIns="91425" wrap="square" tIns="45700">
            <a:normAutofit fontScale="92500" lnSpcReduction="10000"/>
          </a:bodyPr>
          <a:lstStyle/>
          <a:p>
            <a:pPr indent="-416401" lvl="0" marL="609600" rtl="0" algn="l">
              <a:spcBef>
                <a:spcPts val="360"/>
              </a:spcBef>
              <a:spcAft>
                <a:spcPts val="0"/>
              </a:spcAft>
              <a:buSzPct val="65517"/>
              <a:buChar char="◈"/>
            </a:pPr>
            <a:r>
              <a:rPr lang="en-US" sz="2900" u="sng"/>
              <a:t>A form of protest</a:t>
            </a:r>
            <a:endParaRPr sz="2900" u="sng"/>
          </a:p>
          <a:p>
            <a:pPr indent="-416401" lvl="0" marL="609600" rtl="0" algn="l">
              <a:spcBef>
                <a:spcPts val="0"/>
              </a:spcBef>
              <a:spcAft>
                <a:spcPts val="0"/>
              </a:spcAft>
              <a:buSzPct val="65517"/>
              <a:buChar char="◈"/>
            </a:pPr>
            <a:r>
              <a:rPr lang="en-US" sz="2900" u="sng"/>
              <a:t>One tool used by Unions</a:t>
            </a:r>
            <a:endParaRPr sz="2900" u="sng"/>
          </a:p>
          <a:p>
            <a:pPr indent="-416401" lvl="0" marL="609600" rtl="0" algn="l">
              <a:spcBef>
                <a:spcPts val="0"/>
              </a:spcBef>
              <a:spcAft>
                <a:spcPts val="0"/>
              </a:spcAft>
              <a:buSzPct val="65517"/>
              <a:buChar char="◈"/>
            </a:pPr>
            <a:r>
              <a:rPr lang="en-US" sz="2900"/>
              <a:t>Gives power to workers, not CEOs</a:t>
            </a:r>
            <a:endParaRPr sz="2900"/>
          </a:p>
          <a:p>
            <a:pPr indent="-416401" lvl="0" marL="609600" rtl="0" algn="l">
              <a:spcBef>
                <a:spcPts val="0"/>
              </a:spcBef>
              <a:spcAft>
                <a:spcPts val="0"/>
              </a:spcAft>
              <a:buSzPct val="65517"/>
              <a:buChar char="◈"/>
            </a:pPr>
            <a:r>
              <a:rPr lang="en-US" sz="2900" u="sng"/>
              <a:t>Can sometimes be disruptive</a:t>
            </a:r>
            <a:endParaRPr sz="2900" u="sng"/>
          </a:p>
          <a:p>
            <a:pPr indent="-416401" lvl="0" marL="609600" rtl="0" algn="l">
              <a:spcBef>
                <a:spcPts val="0"/>
              </a:spcBef>
              <a:spcAft>
                <a:spcPts val="0"/>
              </a:spcAft>
              <a:buSzPct val="65517"/>
              <a:buChar char="◈"/>
            </a:pPr>
            <a:r>
              <a:rPr lang="en-US" sz="2900"/>
              <a:t>Two options:</a:t>
            </a:r>
            <a:endParaRPr sz="2900"/>
          </a:p>
          <a:p>
            <a:pPr indent="-475138" lvl="1" marL="1219200" rtl="0" algn="l">
              <a:spcBef>
                <a:spcPts val="0"/>
              </a:spcBef>
              <a:spcAft>
                <a:spcPts val="0"/>
              </a:spcAft>
              <a:buSzPct val="100000"/>
              <a:buChar char="🞚"/>
            </a:pPr>
            <a:r>
              <a:rPr lang="en-US" sz="2900"/>
              <a:t>Give into union demands</a:t>
            </a:r>
            <a:endParaRPr sz="2900"/>
          </a:p>
          <a:p>
            <a:pPr indent="-475138" lvl="1" marL="1219200" rtl="0" algn="l">
              <a:spcBef>
                <a:spcPts val="0"/>
              </a:spcBef>
              <a:spcAft>
                <a:spcPts val="0"/>
              </a:spcAft>
              <a:buSzPct val="100000"/>
              <a:buChar char="🞚"/>
            </a:pPr>
            <a:r>
              <a:rPr lang="en-US" sz="2900"/>
              <a:t>Hire all new workers</a:t>
            </a:r>
            <a:endParaRPr sz="2900"/>
          </a:p>
          <a:p>
            <a:pPr indent="-475138" lvl="1" marL="1219200" rtl="0" algn="l">
              <a:spcBef>
                <a:spcPts val="0"/>
              </a:spcBef>
              <a:spcAft>
                <a:spcPts val="0"/>
              </a:spcAft>
              <a:buSzPct val="100000"/>
              <a:buChar char="🞚"/>
            </a:pPr>
            <a:r>
              <a:rPr lang="en-US" sz="2900"/>
              <a:t>Both options cost money or human resources for the business</a:t>
            </a:r>
            <a:endParaRPr sz="2900"/>
          </a:p>
        </p:txBody>
      </p:sp>
      <p:pic>
        <p:nvPicPr>
          <p:cNvPr id="421" name="Google Shape;421;g1f1faf3911b_0_116"/>
          <p:cNvPicPr preferRelativeResize="0"/>
          <p:nvPr/>
        </p:nvPicPr>
        <p:blipFill>
          <a:blip r:embed="rId3">
            <a:alphaModFix/>
          </a:blip>
          <a:stretch>
            <a:fillRect/>
          </a:stretch>
        </p:blipFill>
        <p:spPr>
          <a:xfrm>
            <a:off x="6345297" y="1333850"/>
            <a:ext cx="5689402" cy="41902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1f1faf3911b_0_122"/>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427" name="Google Shape;427;g1f1faf3911b_0_122"/>
          <p:cNvSpPr txBox="1"/>
          <p:nvPr>
            <p:ph idx="1" type="body"/>
          </p:nvPr>
        </p:nvSpPr>
        <p:spPr>
          <a:xfrm>
            <a:off x="811000" y="3586333"/>
            <a:ext cx="10569900" cy="14949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300"/>
              <a:t>What is your opinion of the Korean Bus Driver Strike? Is it wrong for the drivers to refuse money?</a:t>
            </a:r>
            <a:endParaRPr sz="4300" u="sng"/>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2b8379a5168_0_0"/>
          <p:cNvPicPr preferRelativeResize="0"/>
          <p:nvPr/>
        </p:nvPicPr>
        <p:blipFill rotWithShape="1">
          <a:blip r:embed="rId3">
            <a:alphaModFix/>
          </a:blip>
          <a:srcRect b="44739" l="0" r="0" t="0"/>
          <a:stretch/>
        </p:blipFill>
        <p:spPr>
          <a:xfrm>
            <a:off x="1219200" y="-5"/>
            <a:ext cx="9978917" cy="6858001"/>
          </a:xfrm>
          <a:prstGeom prst="rect">
            <a:avLst/>
          </a:prstGeom>
          <a:noFill/>
          <a:ln>
            <a:noFill/>
          </a:ln>
        </p:spPr>
      </p:pic>
      <p:pic>
        <p:nvPicPr>
          <p:cNvPr descr="This timer counts down silently until it reaches 0:00, then a police siren sounds to alert you that time is up." id="174" name="Google Shape;174;g2b8379a5168_0_0" title="3 Minute Timer">
            <a:hlinkClick r:id="rId4"/>
          </p:cNvPr>
          <p:cNvPicPr preferRelativeResize="0"/>
          <p:nvPr/>
        </p:nvPicPr>
        <p:blipFill>
          <a:blip r:embed="rId5">
            <a:alphaModFix/>
          </a:blip>
          <a:stretch>
            <a:fillRect/>
          </a:stretch>
        </p:blipFill>
        <p:spPr>
          <a:xfrm>
            <a:off x="1379325" y="92825"/>
            <a:ext cx="2372850" cy="133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1f1faf3911b_0_127"/>
          <p:cNvSpPr txBox="1"/>
          <p:nvPr>
            <p:ph type="title"/>
          </p:nvPr>
        </p:nvSpPr>
        <p:spPr>
          <a:xfrm>
            <a:off x="913797" y="609600"/>
            <a:ext cx="5182500" cy="1257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1300"/>
              <a:buNone/>
            </a:pPr>
            <a:r>
              <a:rPr b="1" lang="en-US" sz="5400" u="sng"/>
              <a:t>Health &amp; Safety Regulations</a:t>
            </a:r>
            <a:endParaRPr b="1" sz="5400" u="sng"/>
          </a:p>
        </p:txBody>
      </p:sp>
      <p:sp>
        <p:nvSpPr>
          <p:cNvPr id="433" name="Google Shape;433;g1f1faf3911b_0_127"/>
          <p:cNvSpPr txBox="1"/>
          <p:nvPr>
            <p:ph idx="1" type="body"/>
          </p:nvPr>
        </p:nvSpPr>
        <p:spPr>
          <a:xfrm>
            <a:off x="913800" y="2076467"/>
            <a:ext cx="5182500" cy="4579500"/>
          </a:xfrm>
          <a:prstGeom prst="rect">
            <a:avLst/>
          </a:prstGeom>
        </p:spPr>
        <p:txBody>
          <a:bodyPr anchorCtr="0" anchor="t" bIns="45700" lIns="91425" spcFirstLastPara="1" rIns="91425" wrap="square" tIns="45700">
            <a:normAutofit/>
          </a:bodyPr>
          <a:lstStyle/>
          <a:p>
            <a:pPr indent="-425450" lvl="0" marL="609600" rtl="0" algn="l">
              <a:spcBef>
                <a:spcPts val="360"/>
              </a:spcBef>
              <a:spcAft>
                <a:spcPts val="0"/>
              </a:spcAft>
              <a:buSzPts val="1900"/>
              <a:buChar char="◈"/>
            </a:pPr>
            <a:r>
              <a:rPr lang="en-US" sz="2900" u="sng"/>
              <a:t>Government laws that businesses must follow</a:t>
            </a:r>
            <a:r>
              <a:rPr lang="en-US" sz="2900"/>
              <a:t>:</a:t>
            </a:r>
            <a:endParaRPr sz="2900"/>
          </a:p>
          <a:p>
            <a:pPr indent="-425450" lvl="1" marL="1219200" rtl="0" algn="l">
              <a:spcBef>
                <a:spcPts val="0"/>
              </a:spcBef>
              <a:spcAft>
                <a:spcPts val="0"/>
              </a:spcAft>
              <a:buSzPts val="1900"/>
              <a:buChar char="🞚"/>
            </a:pPr>
            <a:r>
              <a:rPr lang="en-US" sz="2900" u="sng"/>
              <a:t>Risk of fines or closure</a:t>
            </a:r>
            <a:endParaRPr sz="2900" u="sng"/>
          </a:p>
          <a:p>
            <a:pPr indent="-425450" lvl="1" marL="1219200" rtl="0" algn="l">
              <a:spcBef>
                <a:spcPts val="0"/>
              </a:spcBef>
              <a:spcAft>
                <a:spcPts val="0"/>
              </a:spcAft>
              <a:buSzPts val="1900"/>
              <a:buChar char="🞚"/>
            </a:pPr>
            <a:r>
              <a:rPr lang="en-US" sz="2900"/>
              <a:t>Makes employees safer</a:t>
            </a:r>
            <a:endParaRPr sz="2900"/>
          </a:p>
          <a:p>
            <a:pPr indent="-425450" lvl="0" marL="609600" rtl="0" algn="l">
              <a:spcBef>
                <a:spcPts val="0"/>
              </a:spcBef>
              <a:spcAft>
                <a:spcPts val="0"/>
              </a:spcAft>
              <a:buSzPts val="1900"/>
              <a:buChar char="◈"/>
            </a:pPr>
            <a:r>
              <a:rPr lang="en-US" sz="2900"/>
              <a:t>Before H&amp;S Laws, many jobs were dangerous and health standards were low</a:t>
            </a:r>
            <a:endParaRPr sz="2900"/>
          </a:p>
          <a:p>
            <a:pPr indent="-425450" lvl="0" marL="609600" rtl="0" algn="l">
              <a:spcBef>
                <a:spcPts val="0"/>
              </a:spcBef>
              <a:spcAft>
                <a:spcPts val="0"/>
              </a:spcAft>
              <a:buSzPts val="1900"/>
              <a:buChar char="◈"/>
            </a:pPr>
            <a:r>
              <a:rPr lang="en-US" sz="2900" u="sng">
                <a:solidFill>
                  <a:schemeClr val="hlink"/>
                </a:solidFill>
                <a:hlinkClick r:id="rId3"/>
              </a:rPr>
              <a:t>Upton Sinclair</a:t>
            </a:r>
            <a:endParaRPr sz="2900"/>
          </a:p>
        </p:txBody>
      </p:sp>
      <p:pic>
        <p:nvPicPr>
          <p:cNvPr id="434" name="Google Shape;434;g1f1faf3911b_0_127"/>
          <p:cNvPicPr preferRelativeResize="0"/>
          <p:nvPr/>
        </p:nvPicPr>
        <p:blipFill>
          <a:blip r:embed="rId4">
            <a:alphaModFix/>
          </a:blip>
          <a:stretch>
            <a:fillRect/>
          </a:stretch>
        </p:blipFill>
        <p:spPr>
          <a:xfrm>
            <a:off x="6268797" y="772733"/>
            <a:ext cx="5689402" cy="5464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g334c4b0a1ce_0_0"/>
          <p:cNvSpPr txBox="1"/>
          <p:nvPr>
            <p:ph type="title"/>
          </p:nvPr>
        </p:nvSpPr>
        <p:spPr>
          <a:xfrm>
            <a:off x="913795" y="609600"/>
            <a:ext cx="103539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441" name="Google Shape;441;g334c4b0a1ce_0_0"/>
          <p:cNvSpPr txBox="1"/>
          <p:nvPr>
            <p:ph idx="1" type="body"/>
          </p:nvPr>
        </p:nvSpPr>
        <p:spPr>
          <a:xfrm>
            <a:off x="913795" y="2076450"/>
            <a:ext cx="10353900" cy="3714600"/>
          </a:xfrm>
          <a:prstGeom prst="rect">
            <a:avLst/>
          </a:prstGeom>
        </p:spPr>
        <p:txBody>
          <a:bodyPr anchorCtr="0" anchor="t" bIns="45700" lIns="91425" spcFirstLastPara="1" rIns="91425" wrap="square" tIns="45700">
            <a:normAutofit/>
          </a:bodyPr>
          <a:lstStyle/>
          <a:p>
            <a:pPr indent="0" lvl="0" marL="0" rtl="0" algn="l">
              <a:spcBef>
                <a:spcPts val="360"/>
              </a:spcBef>
              <a:spcAft>
                <a:spcPts val="6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1f1faf3911b_0_133"/>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447" name="Google Shape;447;g1f1faf3911b_0_133"/>
          <p:cNvSpPr txBox="1"/>
          <p:nvPr>
            <p:ph idx="1" type="body"/>
          </p:nvPr>
        </p:nvSpPr>
        <p:spPr>
          <a:xfrm>
            <a:off x="811000" y="3586333"/>
            <a:ext cx="10569900" cy="27177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300"/>
              <a:t>Should children under 16 be banned from working? Why/why not?</a:t>
            </a:r>
            <a:endParaRPr sz="43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descr="June 12 marks the World Day Against Child Labor sponsored by the International Labor Organization.  The annual occasion is meant to draw policy attention to the more than 200 million children around the world who work full time, many in sweatshop conditions.   But not all child labor situations are black and white cases of exploitation.  VOA's Kurt Achin has a look at some underage textile workers in India, whose work often is crucial to their families' economic survival." id="452" name="Google Shape;452;g1f1faf3911b_0_138" title="Many Families Depend on Forced Child Labor">
            <a:hlinkClick r:id="rId3"/>
          </p:cNvPr>
          <p:cNvPicPr preferRelativeResize="0"/>
          <p:nvPr/>
        </p:nvPicPr>
        <p:blipFill>
          <a:blip r:embed="rId4">
            <a:alphaModFix/>
          </a:blip>
          <a:stretch>
            <a:fillRect/>
          </a:stretch>
        </p:blipFill>
        <p:spPr>
          <a:xfrm>
            <a:off x="414550" y="233183"/>
            <a:ext cx="11362900" cy="63916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Childlabour has risen for the first time in 20 years, the #UnitedNations said on Thursday, with one in 10 children in work worldwide and millions more at risk due to #COVID-19. The number of child labourers has increased to 160 million from 152 million in 2016, with the greatest rise in #Africa due to population growth, crises and poverty, said the International Labour Organization (ILO) and the U.N. Children's Fund (UNICEF).&#10;&#10;Subscribe to France 24 now:&#10;http://f24.my/youtubeEN&#10;&#10;FRANCE 24 live news stream: all the latest news 24/7&#10;http://f24.my/YTliveEN&#10;&#10;Visit our website:&#10;http://www.france24.com&#10;&#10;Subscribe to our YouTube channel:&#10;http://f24.my/youtubeEN&#10;&#10;Like us on Facebook:&#10;https://www.facebook.com/FRANCE24.English&#10;&#10;Follow us on Twitter:&#10;https://twitter.com/France24_en" id="457" name="Google Shape;457;g1f1faf3911b_0_142" title="Child labour rises globally for the first time in decades">
            <a:hlinkClick r:id="rId3"/>
          </p:cNvPr>
          <p:cNvPicPr preferRelativeResize="0"/>
          <p:nvPr/>
        </p:nvPicPr>
        <p:blipFill>
          <a:blip r:embed="rId4">
            <a:alphaModFix/>
          </a:blip>
          <a:stretch>
            <a:fillRect/>
          </a:stretch>
        </p:blipFill>
        <p:spPr>
          <a:xfrm>
            <a:off x="496183" y="279100"/>
            <a:ext cx="11199633" cy="629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1f1faf3911b_0_146"/>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463" name="Google Shape;463;g1f1faf3911b_0_146"/>
          <p:cNvSpPr txBox="1"/>
          <p:nvPr>
            <p:ph idx="1" type="body"/>
          </p:nvPr>
        </p:nvSpPr>
        <p:spPr>
          <a:xfrm>
            <a:off x="811000" y="3586333"/>
            <a:ext cx="10569900" cy="2044500"/>
          </a:xfrm>
          <a:prstGeom prst="rect">
            <a:avLst/>
          </a:prstGeom>
        </p:spPr>
        <p:txBody>
          <a:bodyPr anchorCtr="0" anchor="t" bIns="45700" lIns="91425" spcFirstLastPara="1" rIns="91425" wrap="square" tIns="45700">
            <a:noAutofit/>
          </a:bodyPr>
          <a:lstStyle/>
          <a:p>
            <a:pPr indent="0" lvl="0" marL="0" rtl="0" algn="ctr">
              <a:spcBef>
                <a:spcPts val="400"/>
              </a:spcBef>
              <a:spcAft>
                <a:spcPts val="600"/>
              </a:spcAft>
              <a:buNone/>
            </a:pPr>
            <a:r>
              <a:rPr lang="en-US" sz="4300"/>
              <a:t>Should children be allowed to work part-time while going to school part-time?</a:t>
            </a:r>
            <a:endParaRPr sz="43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Subscribe and 🔔 to the BBC 👉 https://bit.ly/BBCYouTubeSub&#10;Watch the BBC first on iPlayer 👉 https://bbc.in/iPlayer-Home More about this episode:  &#10;http://www.bbc.co.uk/programmes/b00s5wzp &#10; &#10;Simon Reeve meets 10-year-old Jahangir, who works in a sweltering glass factory in Dhaka, Bangladesh, for less than 50p a day. There are more than three million child labourers in Bangladesh, and because more than 80 per cent of Bangladeshis live on around £1 a day, families would go hungry without the money children earn.  &#10;Charities and NGOs in Bangladesh now realise they cannot always prevent children from working. But Simon visits one of thousands of centres opened by UNICEF for child labourers to attend before and after their work shifts, so they can secure an education, friendship and a future.  &#10;Simon's epic trip around the Tropic of Cancer takes him through 18 countries on the northern edge of Earths tropical zone. Starting in Mexico he travels east through the glorious Caribbean, to a stunning desert oasis in North Africa, across India and Asia, and on a dangerous, covert incursion into the remote hills of western Burma.&#10;&#10;#bbc&#10;All our TV channels and S4C are available to watch live through BBC iPlayer, although some programmes may not be available to stream online due to rights. If you would like to read more on what types of programmes are available to watch live, check the 'Are all programmes that are broadcast available on BBC iPlayer?' FAQ 👉 https://bbc.in/2m8ks6v." id="468" name="Google Shape;468;g1f1faf3911b_0_151" title="Where Children Must Work  - Tropic Of Cancer - Episode 5 Preview - BBC Two">
            <a:hlinkClick r:id="rId3"/>
          </p:cNvPr>
          <p:cNvPicPr preferRelativeResize="0"/>
          <p:nvPr/>
        </p:nvPicPr>
        <p:blipFill>
          <a:blip r:embed="rId4">
            <a:alphaModFix/>
          </a:blip>
          <a:stretch>
            <a:fillRect/>
          </a:stretch>
        </p:blipFill>
        <p:spPr>
          <a:xfrm>
            <a:off x="319350" y="179633"/>
            <a:ext cx="11553300" cy="64987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1f1faf3911b_0_155"/>
          <p:cNvSpPr txBox="1"/>
          <p:nvPr>
            <p:ph type="title"/>
          </p:nvPr>
        </p:nvSpPr>
        <p:spPr>
          <a:xfrm>
            <a:off x="1295400" y="694967"/>
            <a:ext cx="9590700" cy="14949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8000"/>
              <a:t>TABLE TALK</a:t>
            </a:r>
            <a:endParaRPr b="1" sz="8000"/>
          </a:p>
        </p:txBody>
      </p:sp>
      <p:sp>
        <p:nvSpPr>
          <p:cNvPr id="474" name="Google Shape;474;g1f1faf3911b_0_155"/>
          <p:cNvSpPr txBox="1"/>
          <p:nvPr>
            <p:ph idx="1" type="body"/>
          </p:nvPr>
        </p:nvSpPr>
        <p:spPr>
          <a:xfrm>
            <a:off x="811000" y="2974267"/>
            <a:ext cx="10569900" cy="2044500"/>
          </a:xfrm>
          <a:prstGeom prst="rect">
            <a:avLst/>
          </a:prstGeom>
        </p:spPr>
        <p:txBody>
          <a:bodyPr anchorCtr="0" anchor="t" bIns="45700" lIns="91425" spcFirstLastPara="1" rIns="91425" wrap="square" tIns="45700">
            <a:noAutofit/>
          </a:bodyPr>
          <a:lstStyle/>
          <a:p>
            <a:pPr indent="0" lvl="0" marL="0" rtl="0" algn="l">
              <a:spcBef>
                <a:spcPts val="400"/>
              </a:spcBef>
              <a:spcAft>
                <a:spcPts val="0"/>
              </a:spcAft>
              <a:buClr>
                <a:schemeClr val="dk1"/>
              </a:buClr>
              <a:buSzPts val="1500"/>
              <a:buFont typeface="Arial"/>
              <a:buNone/>
            </a:pPr>
            <a:r>
              <a:rPr lang="en-US" sz="4300"/>
              <a:t>What is your reaction to the last video?</a:t>
            </a:r>
            <a:endParaRPr sz="4300"/>
          </a:p>
          <a:p>
            <a:pPr indent="0" lvl="0" marL="0" rtl="0" algn="ctr">
              <a:spcBef>
                <a:spcPts val="600"/>
              </a:spcBef>
              <a:spcAft>
                <a:spcPts val="0"/>
              </a:spcAft>
              <a:buNone/>
            </a:pPr>
            <a:r>
              <a:t/>
            </a:r>
            <a:endParaRPr sz="4300"/>
          </a:p>
          <a:p>
            <a:pPr indent="0" lvl="0" marL="0" rtl="0" algn="l">
              <a:spcBef>
                <a:spcPts val="600"/>
              </a:spcBef>
              <a:spcAft>
                <a:spcPts val="600"/>
              </a:spcAft>
              <a:buNone/>
            </a:pPr>
            <a:r>
              <a:rPr lang="en-US" sz="4300"/>
              <a:t>Talk again: Should children under 16 be banned from working? Why/why not?</a:t>
            </a:r>
            <a:endParaRPr sz="43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3371efd3681_0_0"/>
          <p:cNvSpPr txBox="1"/>
          <p:nvPr>
            <p:ph type="ctrTitle"/>
          </p:nvPr>
        </p:nvSpPr>
        <p:spPr>
          <a:xfrm>
            <a:off x="0" y="1"/>
            <a:ext cx="12192000" cy="864900"/>
          </a:xfrm>
          <a:prstGeom prst="rect">
            <a:avLst/>
          </a:prstGeom>
          <a:noFill/>
          <a:ln>
            <a:noFill/>
          </a:ln>
          <a:effectLst>
            <a:outerShdw blurRad="25400">
              <a:srgbClr val="000000">
                <a:alpha val="45880"/>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4000" u="sng"/>
              <a:t>Sustainability &amp; Business</a:t>
            </a:r>
            <a:endParaRPr b="1" sz="4000" u="sng"/>
          </a:p>
        </p:txBody>
      </p:sp>
      <p:sp>
        <p:nvSpPr>
          <p:cNvPr id="480" name="Google Shape;480;g3371efd3681_0_0"/>
          <p:cNvSpPr txBox="1"/>
          <p:nvPr>
            <p:ph idx="1" type="subTitle"/>
          </p:nvPr>
        </p:nvSpPr>
        <p:spPr>
          <a:xfrm>
            <a:off x="1370700" y="5511767"/>
            <a:ext cx="9440100" cy="12699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600"/>
              <a:buNone/>
            </a:pPr>
            <a:r>
              <a:rPr b="1" lang="en-US"/>
              <a:t>Unit 3: Local and Global Markets</a:t>
            </a:r>
            <a:br>
              <a:rPr b="1" lang="en-US"/>
            </a:br>
            <a:r>
              <a:rPr b="1" lang="en-US"/>
              <a:t>Grade 6: Individuals &amp; Societies</a:t>
            </a:r>
            <a:endParaRPr/>
          </a:p>
        </p:txBody>
      </p:sp>
      <p:pic>
        <p:nvPicPr>
          <p:cNvPr id="481" name="Google Shape;481;g3371efd3681_0_0"/>
          <p:cNvPicPr preferRelativeResize="0"/>
          <p:nvPr/>
        </p:nvPicPr>
        <p:blipFill>
          <a:blip r:embed="rId3">
            <a:alphaModFix/>
          </a:blip>
          <a:stretch>
            <a:fillRect/>
          </a:stretch>
        </p:blipFill>
        <p:spPr>
          <a:xfrm>
            <a:off x="2405800" y="1017301"/>
            <a:ext cx="7380408" cy="434206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371efd3681_0_7"/>
          <p:cNvSpPr txBox="1"/>
          <p:nvPr>
            <p:ph idx="1" type="body"/>
          </p:nvPr>
        </p:nvSpPr>
        <p:spPr>
          <a:xfrm>
            <a:off x="5215467" y="828303"/>
            <a:ext cx="6942900" cy="59235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8100" rtl="0" algn="l">
              <a:lnSpc>
                <a:spcPct val="110000"/>
              </a:lnSpc>
              <a:spcBef>
                <a:spcPts val="0"/>
              </a:spcBef>
              <a:spcAft>
                <a:spcPts val="0"/>
              </a:spcAft>
              <a:buSzPts val="2300"/>
              <a:buNone/>
            </a:pPr>
            <a:r>
              <a:rPr b="1" lang="en-US" sz="3100">
                <a:solidFill>
                  <a:srgbClr val="FFCCFF"/>
                </a:solidFill>
              </a:rPr>
              <a:t>Learning Targets (By the end of this lesson…):</a:t>
            </a:r>
            <a:endParaRPr sz="2200"/>
          </a:p>
          <a:p>
            <a:pPr indent="-292100" lvl="0" marL="342900" rtl="0" algn="l">
              <a:lnSpc>
                <a:spcPct val="110000"/>
              </a:lnSpc>
              <a:spcBef>
                <a:spcPts val="1200"/>
              </a:spcBef>
              <a:spcAft>
                <a:spcPts val="0"/>
              </a:spcAft>
              <a:buSzPts val="2200"/>
              <a:buFont typeface="Noto Sans Symbols"/>
              <a:buChar char="◆"/>
            </a:pPr>
            <a:r>
              <a:rPr b="1" lang="en-US" sz="3100">
                <a:solidFill>
                  <a:srgbClr val="FFCCFF"/>
                </a:solidFill>
              </a:rPr>
              <a:t>I can explain sustainability and relate it to business.</a:t>
            </a:r>
            <a:endParaRPr b="1" sz="3100">
              <a:solidFill>
                <a:srgbClr val="FFCCFF"/>
              </a:solidFill>
            </a:endParaRPr>
          </a:p>
          <a:p>
            <a:pPr indent="-292100" lvl="0" marL="342900" rtl="0" algn="l">
              <a:lnSpc>
                <a:spcPct val="110000"/>
              </a:lnSpc>
              <a:spcBef>
                <a:spcPts val="1200"/>
              </a:spcBef>
              <a:spcAft>
                <a:spcPts val="0"/>
              </a:spcAft>
              <a:buSzPts val="2200"/>
              <a:buFont typeface="Noto Sans Symbols"/>
              <a:buChar char="◆"/>
            </a:pPr>
            <a:r>
              <a:rPr b="1" lang="en-US" sz="3100">
                <a:solidFill>
                  <a:srgbClr val="FFCCFF"/>
                </a:solidFill>
              </a:rPr>
              <a:t>I can define sustainability, sustainable energy, recyclable materials.</a:t>
            </a:r>
            <a:endParaRPr b="1" sz="3100">
              <a:solidFill>
                <a:srgbClr val="FFCCFF"/>
              </a:solidFill>
            </a:endParaRPr>
          </a:p>
          <a:p>
            <a:pPr indent="-365690" lvl="0" marL="342900" rtl="0" algn="l">
              <a:spcBef>
                <a:spcPts val="1200"/>
              </a:spcBef>
              <a:spcAft>
                <a:spcPts val="0"/>
              </a:spcAft>
              <a:buSzPts val="2200"/>
              <a:buChar char="◆"/>
            </a:pPr>
            <a:r>
              <a:rPr b="1" lang="en-US" sz="3100">
                <a:solidFill>
                  <a:srgbClr val="FFCCFF"/>
                </a:solidFill>
              </a:rPr>
              <a:t>I can list some examples of </a:t>
            </a:r>
            <a:r>
              <a:rPr b="1" lang="en-US" sz="3100">
                <a:solidFill>
                  <a:srgbClr val="FFCCFF"/>
                </a:solidFill>
              </a:rPr>
              <a:t>UN SDGs</a:t>
            </a:r>
            <a:endParaRPr b="1" sz="3100">
              <a:solidFill>
                <a:srgbClr val="FFCCFF"/>
              </a:solidFill>
            </a:endParaRPr>
          </a:p>
          <a:p>
            <a:pPr indent="-292100" lvl="0" marL="342900" rtl="0" algn="l">
              <a:lnSpc>
                <a:spcPct val="110000"/>
              </a:lnSpc>
              <a:spcBef>
                <a:spcPts val="1200"/>
              </a:spcBef>
              <a:spcAft>
                <a:spcPts val="0"/>
              </a:spcAft>
              <a:buSzPts val="2200"/>
              <a:buFont typeface="Noto Sans Symbols"/>
              <a:buChar char="◆"/>
            </a:pPr>
            <a:r>
              <a:rPr b="1" lang="en-US" sz="3100">
                <a:solidFill>
                  <a:srgbClr val="FFCCFF"/>
                </a:solidFill>
              </a:rPr>
              <a:t>I can explain the purpose of the </a:t>
            </a:r>
            <a:r>
              <a:rPr b="1" lang="en-US" sz="3100">
                <a:solidFill>
                  <a:srgbClr val="FFCCFF"/>
                </a:solidFill>
              </a:rPr>
              <a:t>UN SDGs</a:t>
            </a:r>
            <a:endParaRPr b="1" sz="3100">
              <a:solidFill>
                <a:srgbClr val="FFCCFF"/>
              </a:solidFill>
            </a:endParaRPr>
          </a:p>
        </p:txBody>
      </p:sp>
      <p:pic>
        <p:nvPicPr>
          <p:cNvPr descr="Download Free png Chalk Line Png (98+ images in Collection) Page 3 -  DLPNG.com" id="487" name="Google Shape;487;g3371efd3681_0_7"/>
          <p:cNvPicPr preferRelativeResize="0"/>
          <p:nvPr/>
        </p:nvPicPr>
        <p:blipFill rotWithShape="1">
          <a:blip r:embed="rId3">
            <a:alphaModFix/>
          </a:blip>
          <a:srcRect b="42732" l="47767" r="0" t="42442"/>
          <a:stretch/>
        </p:blipFill>
        <p:spPr>
          <a:xfrm rot="5400000">
            <a:off x="1957984" y="3747095"/>
            <a:ext cx="6378453" cy="647700"/>
          </a:xfrm>
          <a:prstGeom prst="rect">
            <a:avLst/>
          </a:prstGeom>
          <a:noFill/>
          <a:ln>
            <a:noFill/>
          </a:ln>
        </p:spPr>
      </p:pic>
      <p:pic>
        <p:nvPicPr>
          <p:cNvPr descr="Download Free png Chalk Line Png (98+ images in Collection) Page 3 -  DLPNG.com" id="488" name="Google Shape;488;g3371efd3681_0_7"/>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489" name="Google Shape;489;g3371efd3681_0_7"/>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700"/>
              <a:buFont typeface="Sorts Mill Goudy"/>
              <a:buNone/>
            </a:pPr>
            <a:r>
              <a:rPr b="1" i="0" lang="en-US" sz="4700" u="none" cap="none" strike="noStrike">
                <a:solidFill>
                  <a:schemeClr val="lt2"/>
                </a:solidFill>
                <a:latin typeface="Sorts Mill Goudy"/>
                <a:ea typeface="Sorts Mill Goudy"/>
                <a:cs typeface="Sorts Mill Goudy"/>
                <a:sym typeface="Sorts Mill Goudy"/>
              </a:rPr>
              <a:t>Today’s Inquiry Questions &amp; Learning Targets</a:t>
            </a:r>
            <a:endParaRPr sz="1500"/>
          </a:p>
        </p:txBody>
      </p:sp>
      <p:sp>
        <p:nvSpPr>
          <p:cNvPr id="490" name="Google Shape;490;g3371efd3681_0_7"/>
          <p:cNvSpPr txBox="1"/>
          <p:nvPr/>
        </p:nvSpPr>
        <p:spPr>
          <a:xfrm>
            <a:off x="52209" y="857728"/>
            <a:ext cx="4982400" cy="5894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8100" marR="0" rtl="0" algn="l">
              <a:lnSpc>
                <a:spcPct val="110000"/>
              </a:lnSpc>
              <a:spcBef>
                <a:spcPts val="0"/>
              </a:spcBef>
              <a:spcAft>
                <a:spcPts val="0"/>
              </a:spcAft>
              <a:buClr>
                <a:schemeClr val="lt2"/>
              </a:buClr>
              <a:buSzPts val="2300"/>
              <a:buFont typeface="Noto Sans Symbols"/>
              <a:buNone/>
            </a:pPr>
            <a:r>
              <a:rPr b="1" i="0" lang="en-US" sz="3200" u="none" cap="none" strike="noStrike">
                <a:solidFill>
                  <a:srgbClr val="FFFF00"/>
                </a:solidFill>
                <a:latin typeface="Sorts Mill Goudy"/>
                <a:ea typeface="Sorts Mill Goudy"/>
                <a:cs typeface="Sorts Mill Goudy"/>
                <a:sym typeface="Sorts Mill Goudy"/>
              </a:rPr>
              <a:t>Inquiry Questions:</a:t>
            </a:r>
            <a:endParaRPr sz="1500"/>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is sustainability?</a:t>
            </a:r>
            <a:r>
              <a:rPr b="1" i="0" lang="en-US" sz="3200" u="none" cap="none" strike="noStrike">
                <a:solidFill>
                  <a:srgbClr val="FFFF00"/>
                </a:solidFill>
                <a:latin typeface="Sorts Mill Goudy"/>
                <a:ea typeface="Sorts Mill Goudy"/>
                <a:cs typeface="Sorts Mill Goudy"/>
                <a:sym typeface="Sorts Mill Goudy"/>
              </a:rPr>
              <a:t> </a:t>
            </a:r>
            <a:endParaRPr b="1" i="0" sz="3200" u="none" cap="none" strike="noStrike">
              <a:solidFill>
                <a:srgbClr val="FFFF00"/>
              </a:solidFill>
              <a:latin typeface="Sorts Mill Goudy"/>
              <a:ea typeface="Sorts Mill Goudy"/>
              <a:cs typeface="Sorts Mill Goudy"/>
              <a:sym typeface="Sorts Mill Goudy"/>
            </a:endParaRPr>
          </a:p>
          <a:p>
            <a:pPr indent="-361950" lvl="0" marL="45720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is sustainable energy?</a:t>
            </a:r>
            <a:endParaRPr b="1" sz="3200">
              <a:solidFill>
                <a:srgbClr val="FFFF00"/>
              </a:solidFill>
              <a:latin typeface="Sorts Mill Goudy"/>
              <a:ea typeface="Sorts Mill Goudy"/>
              <a:cs typeface="Sorts Mill Goudy"/>
              <a:sym typeface="Sorts Mill Goudy"/>
            </a:endParaRPr>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is sustainable waste disposal?</a:t>
            </a:r>
            <a:endParaRPr b="1" sz="3200">
              <a:solidFill>
                <a:srgbClr val="FFFF00"/>
              </a:solidFill>
              <a:latin typeface="Sorts Mill Goudy"/>
              <a:ea typeface="Sorts Mill Goudy"/>
              <a:cs typeface="Sorts Mill Goudy"/>
              <a:sym typeface="Sorts Mill Goudy"/>
            </a:endParaRPr>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are recyclable materials?</a:t>
            </a:r>
            <a:endParaRPr b="1" sz="3200">
              <a:solidFill>
                <a:srgbClr val="FFFF00"/>
              </a:solidFill>
              <a:latin typeface="Sorts Mill Goudy"/>
              <a:ea typeface="Sorts Mill Goudy"/>
              <a:cs typeface="Sorts Mill Goudy"/>
              <a:sym typeface="Sorts Mill Goudy"/>
            </a:endParaRPr>
          </a:p>
          <a:p>
            <a:pPr indent="-298450" lvl="0" marL="342900" marR="0" rtl="0" algn="l">
              <a:lnSpc>
                <a:spcPct val="110000"/>
              </a:lnSpc>
              <a:spcBef>
                <a:spcPts val="1200"/>
              </a:spcBef>
              <a:spcAft>
                <a:spcPts val="0"/>
              </a:spcAft>
              <a:buClr>
                <a:schemeClr val="lt2"/>
              </a:buClr>
              <a:buSzPts val="2300"/>
              <a:buFont typeface="Noto Sans Symbols"/>
              <a:buChar char="◈"/>
            </a:pPr>
            <a:r>
              <a:rPr b="1" lang="en-US" sz="3200">
                <a:solidFill>
                  <a:srgbClr val="FFFF00"/>
                </a:solidFill>
                <a:latin typeface="Sorts Mill Goudy"/>
                <a:ea typeface="Sorts Mill Goudy"/>
                <a:cs typeface="Sorts Mill Goudy"/>
                <a:sym typeface="Sorts Mill Goudy"/>
              </a:rPr>
              <a:t>What are</a:t>
            </a:r>
            <a:r>
              <a:rPr b="1" i="0" lang="en-US" sz="3200" u="none" cap="none" strike="noStrike">
                <a:solidFill>
                  <a:srgbClr val="FFFF00"/>
                </a:solidFill>
                <a:latin typeface="Sorts Mill Goudy"/>
                <a:ea typeface="Sorts Mill Goudy"/>
                <a:cs typeface="Sorts Mill Goudy"/>
                <a:sym typeface="Sorts Mill Goudy"/>
              </a:rPr>
              <a:t> </a:t>
            </a:r>
            <a:r>
              <a:rPr b="1" lang="en-US" sz="3200">
                <a:solidFill>
                  <a:srgbClr val="FFFF00"/>
                </a:solidFill>
                <a:latin typeface="Sorts Mill Goudy"/>
                <a:ea typeface="Sorts Mill Goudy"/>
                <a:cs typeface="Sorts Mill Goudy"/>
                <a:sym typeface="Sorts Mill Goudy"/>
              </a:rPr>
              <a:t>SDGs</a:t>
            </a:r>
            <a:r>
              <a:rPr b="1" lang="en-US" sz="3200">
                <a:solidFill>
                  <a:srgbClr val="FFFF00"/>
                </a:solidFill>
                <a:latin typeface="Sorts Mill Goudy"/>
                <a:ea typeface="Sorts Mill Goudy"/>
                <a:cs typeface="Sorts Mill Goudy"/>
                <a:sym typeface="Sorts Mill Goudy"/>
              </a:rPr>
              <a:t>?</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a:p>
            <a:pPr indent="-152400" lvl="0" marL="342900" marR="0" rtl="0" algn="l">
              <a:lnSpc>
                <a:spcPct val="110000"/>
              </a:lnSpc>
              <a:spcBef>
                <a:spcPts val="1200"/>
              </a:spcBef>
              <a:spcAft>
                <a:spcPts val="0"/>
              </a:spcAft>
              <a:buClr>
                <a:schemeClr val="lt2"/>
              </a:buClr>
              <a:buSzPts val="2300"/>
              <a:buFont typeface="Noto Sans Symbols"/>
              <a:buNone/>
            </a:pPr>
            <a:r>
              <a:t/>
            </a:r>
            <a:endParaRPr b="1" i="0" sz="3200" u="none" cap="none" strike="noStrike">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g2d8b9046f7c_0_2"/>
          <p:cNvPicPr preferRelativeResize="0"/>
          <p:nvPr/>
        </p:nvPicPr>
        <p:blipFill rotWithShape="1">
          <a:blip r:embed="rId3">
            <a:alphaModFix/>
          </a:blip>
          <a:srcRect b="624" l="669" r="-669" t="44114"/>
          <a:stretch/>
        </p:blipFill>
        <p:spPr>
          <a:xfrm>
            <a:off x="1143000" y="-5"/>
            <a:ext cx="9978917" cy="6858001"/>
          </a:xfrm>
          <a:prstGeom prst="rect">
            <a:avLst/>
          </a:prstGeom>
          <a:noFill/>
          <a:ln>
            <a:noFill/>
          </a:ln>
        </p:spPr>
      </p:pic>
      <p:pic>
        <p:nvPicPr>
          <p:cNvPr descr="This timer silently counts down to 0:00, then alerts you that time is up with a gentle beep sound." id="181" name="Google Shape;181;g2d8b9046f7c_0_2" title="15 Minute Timer">
            <a:hlinkClick r:id="rId4"/>
          </p:cNvPr>
          <p:cNvPicPr preferRelativeResize="0"/>
          <p:nvPr/>
        </p:nvPicPr>
        <p:blipFill>
          <a:blip r:embed="rId5">
            <a:alphaModFix/>
          </a:blip>
          <a:stretch>
            <a:fillRect/>
          </a:stretch>
        </p:blipFill>
        <p:spPr>
          <a:xfrm>
            <a:off x="7581050" y="464992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371efd3681_0_25"/>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Sustainability</a:t>
            </a:r>
            <a:endParaRPr b="1" sz="6400"/>
          </a:p>
        </p:txBody>
      </p:sp>
      <p:sp>
        <p:nvSpPr>
          <p:cNvPr id="496" name="Google Shape;496;g3371efd3681_0_25"/>
          <p:cNvSpPr txBox="1"/>
          <p:nvPr>
            <p:ph idx="1" type="body"/>
          </p:nvPr>
        </p:nvSpPr>
        <p:spPr>
          <a:xfrm>
            <a:off x="474324" y="1873275"/>
            <a:ext cx="6654000" cy="4579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1800" u="sng"/>
              <a:t>Advantages:</a:t>
            </a:r>
            <a:endParaRPr b="1" sz="1800" u="sng"/>
          </a:p>
          <a:p>
            <a:pPr indent="-342900" lvl="0" marL="457200" rtl="0" algn="l">
              <a:spcBef>
                <a:spcPts val="600"/>
              </a:spcBef>
              <a:spcAft>
                <a:spcPts val="0"/>
              </a:spcAft>
              <a:buSzPts val="1800"/>
              <a:buChar char="◈"/>
            </a:pPr>
            <a:r>
              <a:rPr lang="en-US" sz="1800"/>
              <a:t>✅</a:t>
            </a:r>
            <a:r>
              <a:rPr lang="en-US" sz="1800" u="sng"/>
              <a:t> Reduces pollution</a:t>
            </a:r>
            <a:r>
              <a:rPr lang="en-US" sz="1800"/>
              <a:t> and greenhouse gas emissions</a:t>
            </a:r>
            <a:endParaRPr sz="1800"/>
          </a:p>
          <a:p>
            <a:pPr indent="-342900" lvl="0" marL="457200" rtl="0" algn="l">
              <a:spcBef>
                <a:spcPts val="0"/>
              </a:spcBef>
              <a:spcAft>
                <a:spcPts val="0"/>
              </a:spcAft>
              <a:buSzPts val="1800"/>
              <a:buChar char="◈"/>
            </a:pPr>
            <a:r>
              <a:rPr lang="en-US" sz="1800"/>
              <a:t>✅ </a:t>
            </a:r>
            <a:r>
              <a:rPr lang="en-US" sz="1800" u="sng"/>
              <a:t>Lowers long-term energy </a:t>
            </a:r>
            <a:r>
              <a:rPr lang="en-US" sz="1800"/>
              <a:t>costs after initial setup</a:t>
            </a:r>
            <a:endParaRPr sz="1800"/>
          </a:p>
          <a:p>
            <a:pPr indent="-342900" lvl="0" marL="457200" rtl="0" algn="l">
              <a:spcBef>
                <a:spcPts val="0"/>
              </a:spcBef>
              <a:spcAft>
                <a:spcPts val="0"/>
              </a:spcAft>
              <a:buSzPts val="1800"/>
              <a:buChar char="◈"/>
            </a:pPr>
            <a:r>
              <a:rPr lang="en-US" sz="1800"/>
              <a:t>✅ </a:t>
            </a:r>
            <a:r>
              <a:rPr lang="en-US" sz="1800" u="sng"/>
              <a:t>Improves</a:t>
            </a:r>
            <a:r>
              <a:rPr lang="en-US" sz="1800"/>
              <a:t> the company’s </a:t>
            </a:r>
            <a:r>
              <a:rPr lang="en-US" sz="1800" u="sng"/>
              <a:t>reputation</a:t>
            </a:r>
            <a:r>
              <a:rPr lang="en-US" sz="1800"/>
              <a:t> for being environmentally friendly</a:t>
            </a:r>
            <a:endParaRPr sz="1800"/>
          </a:p>
          <a:p>
            <a:pPr indent="-342900" lvl="0" marL="457200" rtl="0" algn="l">
              <a:spcBef>
                <a:spcPts val="0"/>
              </a:spcBef>
              <a:spcAft>
                <a:spcPts val="0"/>
              </a:spcAft>
              <a:buSzPts val="1800"/>
              <a:buChar char="◈"/>
            </a:pPr>
            <a:r>
              <a:rPr lang="en-US" sz="1800"/>
              <a:t>✅ Can make businesses eligible for government incentives or </a:t>
            </a:r>
            <a:r>
              <a:rPr lang="en-US" sz="1800" u="sng"/>
              <a:t>tax benefits</a:t>
            </a:r>
            <a:endParaRPr sz="1800" u="sng"/>
          </a:p>
          <a:p>
            <a:pPr indent="0" lvl="0" marL="0" rtl="0" algn="l">
              <a:spcBef>
                <a:spcPts val="600"/>
              </a:spcBef>
              <a:spcAft>
                <a:spcPts val="0"/>
              </a:spcAft>
              <a:buNone/>
            </a:pPr>
            <a:r>
              <a:t/>
            </a:r>
            <a:endParaRPr b="1" sz="1800" u="sng"/>
          </a:p>
          <a:p>
            <a:pPr indent="0" lvl="0" marL="0" rtl="0" algn="l">
              <a:spcBef>
                <a:spcPts val="600"/>
              </a:spcBef>
              <a:spcAft>
                <a:spcPts val="0"/>
              </a:spcAft>
              <a:buNone/>
            </a:pPr>
            <a:r>
              <a:rPr b="1" lang="en-US" sz="1800" u="sng"/>
              <a:t>Disadvantages:</a:t>
            </a:r>
            <a:endParaRPr b="1" sz="1800" u="sng"/>
          </a:p>
          <a:p>
            <a:pPr indent="-342900" lvl="0" marL="457200" rtl="0" algn="l">
              <a:spcBef>
                <a:spcPts val="600"/>
              </a:spcBef>
              <a:spcAft>
                <a:spcPts val="0"/>
              </a:spcAft>
              <a:buSzPts val="1800"/>
              <a:buChar char="◈"/>
            </a:pPr>
            <a:r>
              <a:rPr lang="en-US" sz="1800"/>
              <a:t>❌ </a:t>
            </a:r>
            <a:r>
              <a:rPr lang="en-US" sz="1800" u="sng"/>
              <a:t>High</a:t>
            </a:r>
            <a:r>
              <a:rPr lang="en-US" sz="1800"/>
              <a:t> upfront </a:t>
            </a:r>
            <a:r>
              <a:rPr lang="en-US" sz="1800" u="sng"/>
              <a:t>costs</a:t>
            </a:r>
            <a:r>
              <a:rPr lang="en-US" sz="1800"/>
              <a:t> to install renewable energy systems</a:t>
            </a:r>
            <a:endParaRPr sz="1800"/>
          </a:p>
          <a:p>
            <a:pPr indent="-342900" lvl="0" marL="457200" rtl="0" algn="l">
              <a:spcBef>
                <a:spcPts val="0"/>
              </a:spcBef>
              <a:spcAft>
                <a:spcPts val="0"/>
              </a:spcAft>
              <a:buSzPts val="1800"/>
              <a:buChar char="◈"/>
            </a:pPr>
            <a:r>
              <a:rPr lang="en-US" sz="1800"/>
              <a:t>❌ </a:t>
            </a:r>
            <a:r>
              <a:rPr lang="en-US" sz="1800" u="sng"/>
              <a:t>Some</a:t>
            </a:r>
            <a:r>
              <a:rPr lang="en-US" sz="1800"/>
              <a:t> sources (solar and wind) </a:t>
            </a:r>
            <a:r>
              <a:rPr lang="en-US" sz="1800" u="sng"/>
              <a:t>depend on weather</a:t>
            </a:r>
            <a:r>
              <a:rPr lang="en-US" sz="1800"/>
              <a:t> conditions</a:t>
            </a:r>
            <a:endParaRPr sz="1800"/>
          </a:p>
          <a:p>
            <a:pPr indent="-342900" lvl="0" marL="457200" rtl="0" algn="l">
              <a:spcBef>
                <a:spcPts val="0"/>
              </a:spcBef>
              <a:spcAft>
                <a:spcPts val="0"/>
              </a:spcAft>
              <a:buSzPts val="1800"/>
              <a:buChar char="◈"/>
            </a:pPr>
            <a:r>
              <a:rPr lang="en-US" sz="1800"/>
              <a:t>❌ </a:t>
            </a:r>
            <a:r>
              <a:rPr lang="en-US" sz="1800" u="sng"/>
              <a:t>Requires space</a:t>
            </a:r>
            <a:r>
              <a:rPr lang="en-US" sz="1800"/>
              <a:t> (e.g., solar panels need large areas)</a:t>
            </a:r>
            <a:endParaRPr sz="1800"/>
          </a:p>
          <a:p>
            <a:pPr indent="-342900" lvl="0" marL="457200" rtl="0" algn="l">
              <a:spcBef>
                <a:spcPts val="0"/>
              </a:spcBef>
              <a:spcAft>
                <a:spcPts val="0"/>
              </a:spcAft>
              <a:buSzPts val="1800"/>
              <a:buChar char="◈"/>
            </a:pPr>
            <a:r>
              <a:rPr lang="en-US" sz="1800"/>
              <a:t>❌ May not be available everywhere</a:t>
            </a:r>
            <a:endParaRPr sz="1800"/>
          </a:p>
          <a:p>
            <a:pPr indent="0" lvl="0" marL="0" rtl="0" algn="l">
              <a:spcBef>
                <a:spcPts val="600"/>
              </a:spcBef>
              <a:spcAft>
                <a:spcPts val="600"/>
              </a:spcAft>
              <a:buNone/>
            </a:pPr>
            <a:r>
              <a:t/>
            </a:r>
            <a:endParaRPr sz="1800"/>
          </a:p>
        </p:txBody>
      </p:sp>
      <p:sp>
        <p:nvSpPr>
          <p:cNvPr id="497" name="Google Shape;497;g3371efd3681_0_25"/>
          <p:cNvSpPr txBox="1"/>
          <p:nvPr/>
        </p:nvSpPr>
        <p:spPr>
          <a:xfrm>
            <a:off x="6515825" y="1066800"/>
            <a:ext cx="5020500" cy="1200900"/>
          </a:xfrm>
          <a:prstGeom prst="rect">
            <a:avLst/>
          </a:prstGeom>
          <a:noFill/>
          <a:ln>
            <a:noFill/>
          </a:ln>
        </p:spPr>
        <p:txBody>
          <a:bodyPr anchorCtr="0" anchor="t" bIns="91425" lIns="91425" spcFirstLastPara="1" rIns="91425" wrap="square" tIns="91425">
            <a:noAutofit/>
          </a:bodyPr>
          <a:lstStyle/>
          <a:p>
            <a:pPr indent="-406400" lvl="0" marL="609600" rtl="0" algn="l">
              <a:lnSpc>
                <a:spcPct val="110000"/>
              </a:lnSpc>
              <a:spcBef>
                <a:spcPts val="360"/>
              </a:spcBef>
              <a:spcAft>
                <a:spcPts val="0"/>
              </a:spcAft>
              <a:buClr>
                <a:schemeClr val="lt2"/>
              </a:buClr>
              <a:buSzPts val="1600"/>
              <a:buFont typeface="Noto Sans Symbols"/>
              <a:buChar char="◈"/>
            </a:pPr>
            <a:r>
              <a:rPr b="1" lang="en-US" sz="2500" u="sng">
                <a:solidFill>
                  <a:schemeClr val="lt2"/>
                </a:solidFill>
                <a:latin typeface="Sorts Mill Goudy"/>
                <a:ea typeface="Sorts Mill Goudy"/>
                <a:cs typeface="Sorts Mill Goudy"/>
                <a:sym typeface="Sorts Mill Goudy"/>
              </a:rPr>
              <a:t>the ability to be maintained at a certain rate or level</a:t>
            </a:r>
            <a:endParaRPr sz="2300">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38353ca75f_0_7"/>
          <p:cNvSpPr txBox="1"/>
          <p:nvPr>
            <p:ph type="title"/>
          </p:nvPr>
        </p:nvSpPr>
        <p:spPr>
          <a:xfrm>
            <a:off x="913802" y="609600"/>
            <a:ext cx="102453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Nuclear</a:t>
            </a:r>
            <a:r>
              <a:rPr b="1" lang="en-US" sz="6400"/>
              <a:t> Energy</a:t>
            </a:r>
            <a:endParaRPr b="1" sz="6400"/>
          </a:p>
        </p:txBody>
      </p:sp>
      <p:sp>
        <p:nvSpPr>
          <p:cNvPr id="503" name="Google Shape;503;g338353ca75f_0_7"/>
          <p:cNvSpPr txBox="1"/>
          <p:nvPr>
            <p:ph idx="1" type="body"/>
          </p:nvPr>
        </p:nvSpPr>
        <p:spPr>
          <a:xfrm>
            <a:off x="474333" y="2157142"/>
            <a:ext cx="6197100" cy="4579500"/>
          </a:xfrm>
          <a:prstGeom prst="rect">
            <a:avLst/>
          </a:prstGeom>
        </p:spPr>
        <p:txBody>
          <a:bodyPr anchorCtr="0" anchor="t" bIns="45700" lIns="91425" spcFirstLastPara="1" rIns="91425" wrap="square" tIns="45700">
            <a:noAutofit/>
          </a:bodyPr>
          <a:lstStyle/>
          <a:p>
            <a:pPr indent="-406400" lvl="0" marL="609600" rtl="0" algn="l">
              <a:spcBef>
                <a:spcPts val="360"/>
              </a:spcBef>
              <a:spcAft>
                <a:spcPts val="0"/>
              </a:spcAft>
              <a:buSzPts val="1600"/>
              <a:buChar char="◈"/>
            </a:pPr>
            <a:r>
              <a:rPr b="1" lang="en-US" sz="2500" u="sng"/>
              <a:t>While watching the videos, make a T charts of pros and cons</a:t>
            </a:r>
            <a:endParaRPr sz="2500"/>
          </a:p>
          <a:p>
            <a:pPr indent="-463550" lvl="1" marL="1219200" rtl="0" algn="l">
              <a:spcBef>
                <a:spcPts val="0"/>
              </a:spcBef>
              <a:spcAft>
                <a:spcPts val="0"/>
              </a:spcAft>
              <a:buSzPts val="2500"/>
              <a:buChar char="🞚"/>
            </a:pPr>
            <a:r>
              <a:rPr lang="en-US" sz="2500" u="sng">
                <a:solidFill>
                  <a:schemeClr val="hlink"/>
                </a:solidFill>
                <a:hlinkClick r:id="rId3"/>
              </a:rPr>
              <a:t>Nuclear</a:t>
            </a:r>
            <a:r>
              <a:rPr lang="en-US" sz="2500"/>
              <a:t> 1</a:t>
            </a:r>
            <a:endParaRPr sz="2500"/>
          </a:p>
          <a:p>
            <a:pPr indent="-463550" lvl="1" marL="1219200" rtl="0" algn="l">
              <a:spcBef>
                <a:spcPts val="0"/>
              </a:spcBef>
              <a:spcAft>
                <a:spcPts val="0"/>
              </a:spcAft>
              <a:buSzPts val="2500"/>
              <a:buChar char="🞚"/>
            </a:pPr>
            <a:r>
              <a:rPr lang="en-US" sz="2500" u="sng">
                <a:solidFill>
                  <a:schemeClr val="hlink"/>
                </a:solidFill>
                <a:hlinkClick r:id="rId4"/>
              </a:rPr>
              <a:t>Nuclear</a:t>
            </a:r>
            <a:r>
              <a:rPr lang="en-US" sz="2500"/>
              <a:t> 2</a:t>
            </a:r>
            <a:endParaRPr sz="2500"/>
          </a:p>
          <a:p>
            <a:pPr indent="-463550" lvl="1" marL="1219200" rtl="0" algn="l">
              <a:spcBef>
                <a:spcPts val="0"/>
              </a:spcBef>
              <a:spcAft>
                <a:spcPts val="0"/>
              </a:spcAft>
              <a:buSzPts val="2500"/>
              <a:buChar char="🞚"/>
            </a:pPr>
            <a:r>
              <a:rPr lang="en-US" sz="2500" u="sng">
                <a:solidFill>
                  <a:schemeClr val="hlink"/>
                </a:solidFill>
                <a:hlinkClick r:id="rId5"/>
              </a:rPr>
              <a:t>Nuclear</a:t>
            </a:r>
            <a:r>
              <a:rPr lang="en-US" sz="2500"/>
              <a:t> 3</a:t>
            </a:r>
            <a:endParaRPr sz="2500"/>
          </a:p>
          <a:p>
            <a:pPr indent="-463550" lvl="1" marL="1219200" rtl="0" algn="l">
              <a:spcBef>
                <a:spcPts val="0"/>
              </a:spcBef>
              <a:spcAft>
                <a:spcPts val="0"/>
              </a:spcAft>
              <a:buSzPts val="2500"/>
              <a:buChar char="🞚"/>
            </a:pPr>
            <a:r>
              <a:rPr lang="en-US" sz="2500" u="sng">
                <a:solidFill>
                  <a:schemeClr val="hlink"/>
                </a:solidFill>
                <a:hlinkClick r:id="rId6"/>
              </a:rPr>
              <a:t>Nuclear</a:t>
            </a:r>
            <a:r>
              <a:rPr lang="en-US" sz="2500"/>
              <a:t> 4</a:t>
            </a:r>
            <a:endParaRPr sz="2200"/>
          </a:p>
        </p:txBody>
      </p:sp>
      <p:pic>
        <p:nvPicPr>
          <p:cNvPr id="504" name="Google Shape;504;g338353ca75f_0_7"/>
          <p:cNvPicPr preferRelativeResize="0"/>
          <p:nvPr/>
        </p:nvPicPr>
        <p:blipFill>
          <a:blip r:embed="rId7">
            <a:alphaModFix/>
          </a:blip>
          <a:stretch>
            <a:fillRect/>
          </a:stretch>
        </p:blipFill>
        <p:spPr>
          <a:xfrm>
            <a:off x="7818958" y="2050350"/>
            <a:ext cx="3745619" cy="4686300"/>
          </a:xfrm>
          <a:prstGeom prst="rect">
            <a:avLst/>
          </a:prstGeom>
          <a:noFill/>
          <a:ln>
            <a:noFill/>
          </a:ln>
        </p:spPr>
      </p:pic>
      <p:pic>
        <p:nvPicPr>
          <p:cNvPr id="505" name="Google Shape;505;g338353ca75f_0_7"/>
          <p:cNvPicPr preferRelativeResize="0"/>
          <p:nvPr/>
        </p:nvPicPr>
        <p:blipFill>
          <a:blip r:embed="rId8">
            <a:alphaModFix/>
          </a:blip>
          <a:stretch>
            <a:fillRect/>
          </a:stretch>
        </p:blipFill>
        <p:spPr>
          <a:xfrm>
            <a:off x="9474325" y="187375"/>
            <a:ext cx="1862975" cy="186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371efd3681_0_31"/>
          <p:cNvSpPr txBox="1"/>
          <p:nvPr>
            <p:ph type="title"/>
          </p:nvPr>
        </p:nvSpPr>
        <p:spPr>
          <a:xfrm>
            <a:off x="913802" y="609600"/>
            <a:ext cx="102453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Sustainable Energy</a:t>
            </a:r>
            <a:endParaRPr b="1" sz="6400"/>
          </a:p>
        </p:txBody>
      </p:sp>
      <p:sp>
        <p:nvSpPr>
          <p:cNvPr id="511" name="Google Shape;511;g3371efd3681_0_31"/>
          <p:cNvSpPr txBox="1"/>
          <p:nvPr>
            <p:ph idx="1" type="body"/>
          </p:nvPr>
        </p:nvSpPr>
        <p:spPr>
          <a:xfrm>
            <a:off x="474333" y="2157142"/>
            <a:ext cx="6197100" cy="4579500"/>
          </a:xfrm>
          <a:prstGeom prst="rect">
            <a:avLst/>
          </a:prstGeom>
        </p:spPr>
        <p:txBody>
          <a:bodyPr anchorCtr="0" anchor="t" bIns="45700" lIns="91425" spcFirstLastPara="1" rIns="91425" wrap="square" tIns="45700">
            <a:noAutofit/>
          </a:bodyPr>
          <a:lstStyle/>
          <a:p>
            <a:pPr indent="-406400" lvl="0" marL="609600" rtl="0" algn="l">
              <a:spcBef>
                <a:spcPts val="360"/>
              </a:spcBef>
              <a:spcAft>
                <a:spcPts val="0"/>
              </a:spcAft>
              <a:buSzPts val="1600"/>
              <a:buChar char="◈"/>
            </a:pPr>
            <a:r>
              <a:rPr b="1" lang="en-US" sz="2500" u="sng"/>
              <a:t>Non-renewables:</a:t>
            </a:r>
            <a:r>
              <a:rPr lang="en-US" sz="2500"/>
              <a:t> </a:t>
            </a:r>
            <a:endParaRPr sz="2500"/>
          </a:p>
          <a:p>
            <a:pPr indent="-463550" lvl="1" marL="1219200" rtl="0" algn="l">
              <a:spcBef>
                <a:spcPts val="0"/>
              </a:spcBef>
              <a:spcAft>
                <a:spcPts val="0"/>
              </a:spcAft>
              <a:buSzPts val="2500"/>
              <a:buChar char="🞚"/>
            </a:pPr>
            <a:r>
              <a:rPr lang="en-US" sz="2500"/>
              <a:t>Coal</a:t>
            </a:r>
            <a:endParaRPr sz="2500"/>
          </a:p>
          <a:p>
            <a:pPr indent="-463550" lvl="1" marL="1219200" rtl="0" algn="l">
              <a:spcBef>
                <a:spcPts val="0"/>
              </a:spcBef>
              <a:spcAft>
                <a:spcPts val="0"/>
              </a:spcAft>
              <a:buSzPts val="2500"/>
              <a:buChar char="🞚"/>
            </a:pPr>
            <a:r>
              <a:rPr lang="en-US" sz="2500"/>
              <a:t>Oil/Petroleum</a:t>
            </a:r>
            <a:endParaRPr sz="2500"/>
          </a:p>
          <a:p>
            <a:pPr indent="-406400" lvl="0" marL="609600" rtl="0" algn="l">
              <a:spcBef>
                <a:spcPts val="0"/>
              </a:spcBef>
              <a:spcAft>
                <a:spcPts val="0"/>
              </a:spcAft>
              <a:buSzPts val="1600"/>
              <a:buChar char="◈"/>
            </a:pPr>
            <a:r>
              <a:rPr b="1" lang="en-US" sz="2500" u="sng"/>
              <a:t>Renewables:</a:t>
            </a:r>
            <a:endParaRPr sz="2500"/>
          </a:p>
          <a:p>
            <a:pPr indent="-463550" lvl="1" marL="1219200" rtl="0" algn="l">
              <a:spcBef>
                <a:spcPts val="0"/>
              </a:spcBef>
              <a:spcAft>
                <a:spcPts val="0"/>
              </a:spcAft>
              <a:buSzPts val="2500"/>
              <a:buChar char="🞚"/>
            </a:pPr>
            <a:r>
              <a:rPr lang="en-US" sz="2500"/>
              <a:t>Solar</a:t>
            </a:r>
            <a:endParaRPr sz="2500"/>
          </a:p>
          <a:p>
            <a:pPr indent="-463550" lvl="1" marL="1219200" rtl="0" algn="l">
              <a:spcBef>
                <a:spcPts val="0"/>
              </a:spcBef>
              <a:spcAft>
                <a:spcPts val="0"/>
              </a:spcAft>
              <a:buSzPts val="2500"/>
              <a:buChar char="🞚"/>
            </a:pPr>
            <a:r>
              <a:rPr lang="en-US" sz="2500"/>
              <a:t>Wind</a:t>
            </a:r>
            <a:endParaRPr sz="2500"/>
          </a:p>
          <a:p>
            <a:pPr indent="-463550" lvl="1" marL="1219200" rtl="0" algn="l">
              <a:spcBef>
                <a:spcPts val="0"/>
              </a:spcBef>
              <a:spcAft>
                <a:spcPts val="0"/>
              </a:spcAft>
              <a:buSzPts val="2500"/>
              <a:buChar char="🞚"/>
            </a:pPr>
            <a:r>
              <a:rPr lang="en-US" sz="2500"/>
              <a:t>Maybe: Hydro?</a:t>
            </a:r>
            <a:endParaRPr sz="2500"/>
          </a:p>
          <a:p>
            <a:pPr indent="-463550" lvl="1" marL="1219200" rtl="0" algn="l">
              <a:spcBef>
                <a:spcPts val="0"/>
              </a:spcBef>
              <a:spcAft>
                <a:spcPts val="0"/>
              </a:spcAft>
              <a:buSzPts val="2500"/>
              <a:buChar char="🞚"/>
            </a:pPr>
            <a:r>
              <a:rPr lang="en-US" sz="2500"/>
              <a:t>Maybe: Nuclear?</a:t>
            </a:r>
            <a:endParaRPr sz="2500"/>
          </a:p>
        </p:txBody>
      </p:sp>
      <p:pic>
        <p:nvPicPr>
          <p:cNvPr id="512" name="Google Shape;512;g3371efd3681_0_31"/>
          <p:cNvPicPr preferRelativeResize="0"/>
          <p:nvPr/>
        </p:nvPicPr>
        <p:blipFill>
          <a:blip r:embed="rId3">
            <a:alphaModFix/>
          </a:blip>
          <a:stretch>
            <a:fillRect/>
          </a:stretch>
        </p:blipFill>
        <p:spPr>
          <a:xfrm>
            <a:off x="5943333" y="2580575"/>
            <a:ext cx="5215767" cy="291648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338353ca75f_0_24"/>
          <p:cNvSpPr txBox="1"/>
          <p:nvPr>
            <p:ph type="title"/>
          </p:nvPr>
        </p:nvSpPr>
        <p:spPr>
          <a:xfrm>
            <a:off x="913802" y="609600"/>
            <a:ext cx="102453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Nuclear Energy</a:t>
            </a:r>
            <a:endParaRPr b="1" sz="6400"/>
          </a:p>
        </p:txBody>
      </p:sp>
      <p:sp>
        <p:nvSpPr>
          <p:cNvPr id="518" name="Google Shape;518;g338353ca75f_0_24"/>
          <p:cNvSpPr txBox="1"/>
          <p:nvPr>
            <p:ph idx="1" type="body"/>
          </p:nvPr>
        </p:nvSpPr>
        <p:spPr>
          <a:xfrm>
            <a:off x="474333" y="2157142"/>
            <a:ext cx="6197100" cy="4579500"/>
          </a:xfrm>
          <a:prstGeom prst="rect">
            <a:avLst/>
          </a:prstGeom>
        </p:spPr>
        <p:txBody>
          <a:bodyPr anchorCtr="0" anchor="t" bIns="45700" lIns="91425" spcFirstLastPara="1" rIns="91425" wrap="square" tIns="45700">
            <a:noAutofit/>
          </a:bodyPr>
          <a:lstStyle/>
          <a:p>
            <a:pPr indent="-387350" lvl="0" marL="609600" rtl="0" algn="l">
              <a:spcBef>
                <a:spcPts val="360"/>
              </a:spcBef>
              <a:spcAft>
                <a:spcPts val="0"/>
              </a:spcAft>
              <a:buSzPts val="1300"/>
              <a:buChar char="◈"/>
            </a:pPr>
            <a:r>
              <a:rPr lang="en-US" sz="2200"/>
              <a:t>Discuss at table:</a:t>
            </a:r>
            <a:endParaRPr sz="2200"/>
          </a:p>
          <a:p>
            <a:pPr indent="-444500" lvl="1" marL="1219200" rtl="0" algn="l">
              <a:spcBef>
                <a:spcPts val="0"/>
              </a:spcBef>
              <a:spcAft>
                <a:spcPts val="0"/>
              </a:spcAft>
              <a:buSzPts val="2200"/>
              <a:buChar char="🞚"/>
            </a:pPr>
            <a:r>
              <a:rPr lang="en-US" sz="2200"/>
              <a:t>Nuclear power plants create radioactive waste that must be stored safely. Do you think the benefits of nuclear energy outweigh the risks of waste disposal?</a:t>
            </a:r>
            <a:endParaRPr sz="2200"/>
          </a:p>
          <a:p>
            <a:pPr indent="-444500" lvl="1" marL="1219200" rtl="0" algn="l">
              <a:spcBef>
                <a:spcPts val="0"/>
              </a:spcBef>
              <a:spcAft>
                <a:spcPts val="0"/>
              </a:spcAft>
              <a:buSzPts val="2200"/>
              <a:buChar char="🞚"/>
            </a:pPr>
            <a:r>
              <a:rPr lang="en-US" sz="2200"/>
              <a:t>Some scientists believe that in the future, we will have better technology to make nuclear energy safer and cleaner. Should we continue using nuclear power while waiting for these improvements?</a:t>
            </a:r>
            <a:endParaRPr sz="2200"/>
          </a:p>
        </p:txBody>
      </p:sp>
      <p:pic>
        <p:nvPicPr>
          <p:cNvPr id="519" name="Google Shape;519;g338353ca75f_0_24"/>
          <p:cNvPicPr preferRelativeResize="0"/>
          <p:nvPr/>
        </p:nvPicPr>
        <p:blipFill>
          <a:blip r:embed="rId3">
            <a:alphaModFix/>
          </a:blip>
          <a:stretch>
            <a:fillRect/>
          </a:stretch>
        </p:blipFill>
        <p:spPr>
          <a:xfrm>
            <a:off x="7818958" y="2050350"/>
            <a:ext cx="3745619" cy="4686300"/>
          </a:xfrm>
          <a:prstGeom prst="rect">
            <a:avLst/>
          </a:prstGeom>
          <a:noFill/>
          <a:ln>
            <a:noFill/>
          </a:ln>
        </p:spPr>
      </p:pic>
      <p:pic>
        <p:nvPicPr>
          <p:cNvPr id="520" name="Google Shape;520;g338353ca75f_0_24"/>
          <p:cNvPicPr preferRelativeResize="0"/>
          <p:nvPr/>
        </p:nvPicPr>
        <p:blipFill>
          <a:blip r:embed="rId4">
            <a:alphaModFix/>
          </a:blip>
          <a:stretch>
            <a:fillRect/>
          </a:stretch>
        </p:blipFill>
        <p:spPr>
          <a:xfrm>
            <a:off x="9474325" y="187375"/>
            <a:ext cx="1862975" cy="186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338353ca75f_0_35"/>
          <p:cNvSpPr txBox="1"/>
          <p:nvPr>
            <p:ph type="title"/>
          </p:nvPr>
        </p:nvSpPr>
        <p:spPr>
          <a:xfrm>
            <a:off x="913797" y="609600"/>
            <a:ext cx="5182500" cy="1257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6400"/>
              <a:t>Sustainable Waste Disposal</a:t>
            </a:r>
            <a:endParaRPr b="1" sz="6400"/>
          </a:p>
        </p:txBody>
      </p:sp>
      <p:sp>
        <p:nvSpPr>
          <p:cNvPr id="526" name="Google Shape;526;g338353ca75f_0_35"/>
          <p:cNvSpPr txBox="1"/>
          <p:nvPr>
            <p:ph idx="1" type="body"/>
          </p:nvPr>
        </p:nvSpPr>
        <p:spPr>
          <a:xfrm>
            <a:off x="474324" y="2025675"/>
            <a:ext cx="6654000" cy="45795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b="1" lang="en-US" sz="1800" u="sng"/>
              <a:t>Advantages:</a:t>
            </a:r>
            <a:endParaRPr b="1" sz="1800" u="sng"/>
          </a:p>
          <a:p>
            <a:pPr indent="-342900" lvl="1" marL="914400" rtl="0" algn="l">
              <a:spcBef>
                <a:spcPts val="0"/>
              </a:spcBef>
              <a:spcAft>
                <a:spcPts val="0"/>
              </a:spcAft>
              <a:buSzPts val="1800"/>
              <a:buChar char="🞚"/>
            </a:pPr>
            <a:r>
              <a:rPr lang="en-US" sz="1800"/>
              <a:t>✅ Reduces landfill waste and pollution</a:t>
            </a:r>
            <a:endParaRPr sz="1800"/>
          </a:p>
          <a:p>
            <a:pPr indent="-342900" lvl="1" marL="914400" rtl="0" algn="l">
              <a:spcBef>
                <a:spcPts val="0"/>
              </a:spcBef>
              <a:spcAft>
                <a:spcPts val="0"/>
              </a:spcAft>
              <a:buSzPts val="1800"/>
              <a:buChar char="🞚"/>
            </a:pPr>
            <a:r>
              <a:rPr lang="en-US" sz="1800"/>
              <a:t>✅ Saves money by reusing materials instead of buying new ones</a:t>
            </a:r>
            <a:endParaRPr sz="1800"/>
          </a:p>
          <a:p>
            <a:pPr indent="-342900" lvl="1" marL="914400" rtl="0" algn="l">
              <a:spcBef>
                <a:spcPts val="0"/>
              </a:spcBef>
              <a:spcAft>
                <a:spcPts val="0"/>
              </a:spcAft>
              <a:buSzPts val="1800"/>
              <a:buChar char="🞚"/>
            </a:pPr>
            <a:r>
              <a:rPr lang="en-US" sz="1800"/>
              <a:t>✅ Helps protect wildlife and ecosystems from harmful waste</a:t>
            </a:r>
            <a:endParaRPr sz="1800"/>
          </a:p>
          <a:p>
            <a:pPr indent="-342900" lvl="1" marL="914400" rtl="0" algn="l">
              <a:spcBef>
                <a:spcPts val="0"/>
              </a:spcBef>
              <a:spcAft>
                <a:spcPts val="0"/>
              </a:spcAft>
              <a:buSzPts val="1800"/>
              <a:buChar char="🞚"/>
            </a:pPr>
            <a:r>
              <a:rPr lang="en-US" sz="1800"/>
              <a:t>✅ Improves the company’s environmental image and attracts eco-conscious customers</a:t>
            </a:r>
            <a:endParaRPr b="1" sz="1800" u="sng"/>
          </a:p>
          <a:p>
            <a:pPr indent="-342900" lvl="0" marL="457200" rtl="0" algn="l">
              <a:spcBef>
                <a:spcPts val="0"/>
              </a:spcBef>
              <a:spcAft>
                <a:spcPts val="0"/>
              </a:spcAft>
              <a:buSzPts val="1800"/>
              <a:buChar char="◈"/>
            </a:pPr>
            <a:r>
              <a:rPr b="1" lang="en-US" sz="1800" u="sng"/>
              <a:t>Disadvantages:</a:t>
            </a:r>
            <a:endParaRPr b="1" sz="1800" u="sng"/>
          </a:p>
          <a:p>
            <a:pPr indent="-342900" lvl="1" marL="914400" rtl="0" algn="l">
              <a:spcBef>
                <a:spcPts val="0"/>
              </a:spcBef>
              <a:spcAft>
                <a:spcPts val="0"/>
              </a:spcAft>
              <a:buSzPts val="1800"/>
              <a:buChar char="🞚"/>
            </a:pPr>
            <a:r>
              <a:rPr lang="en-US" sz="1800"/>
              <a:t>❌ Requires time and effort to set up and manage properly</a:t>
            </a:r>
            <a:endParaRPr sz="1800"/>
          </a:p>
          <a:p>
            <a:pPr indent="-342900" lvl="1" marL="914400" rtl="0" algn="l">
              <a:spcBef>
                <a:spcPts val="0"/>
              </a:spcBef>
              <a:spcAft>
                <a:spcPts val="0"/>
              </a:spcAft>
              <a:buSzPts val="1800"/>
              <a:buChar char="🞚"/>
            </a:pPr>
            <a:r>
              <a:rPr lang="en-US" sz="1800"/>
              <a:t>❌ Some sustainable waste disposal methods (e.g., recycling programs) can be expensive</a:t>
            </a:r>
            <a:endParaRPr sz="1800"/>
          </a:p>
          <a:p>
            <a:pPr indent="-342900" lvl="1" marL="914400" rtl="0" algn="l">
              <a:spcBef>
                <a:spcPts val="0"/>
              </a:spcBef>
              <a:spcAft>
                <a:spcPts val="0"/>
              </a:spcAft>
              <a:buSzPts val="1800"/>
              <a:buChar char="🞚"/>
            </a:pPr>
            <a:r>
              <a:rPr lang="en-US" sz="1800"/>
              <a:t>❌ Not all waste can be easily recycled or composted</a:t>
            </a:r>
            <a:endParaRPr sz="1800"/>
          </a:p>
          <a:p>
            <a:pPr indent="-342900" lvl="1" marL="914400" rtl="0" algn="l">
              <a:spcBef>
                <a:spcPts val="0"/>
              </a:spcBef>
              <a:spcAft>
                <a:spcPts val="0"/>
              </a:spcAft>
              <a:buSzPts val="1800"/>
              <a:buChar char="🞚"/>
            </a:pPr>
            <a:r>
              <a:rPr lang="en-US" sz="1800"/>
              <a:t>❌ Requires employee training and cooperation</a:t>
            </a:r>
            <a:endParaRPr sz="1800"/>
          </a:p>
          <a:p>
            <a:pPr indent="0" lvl="0" marL="0" rtl="0" algn="l">
              <a:spcBef>
                <a:spcPts val="600"/>
              </a:spcBef>
              <a:spcAft>
                <a:spcPts val="600"/>
              </a:spcAft>
              <a:buNone/>
            </a:pPr>
            <a:r>
              <a:t/>
            </a:r>
            <a:endParaRPr sz="1800"/>
          </a:p>
        </p:txBody>
      </p:sp>
      <p:sp>
        <p:nvSpPr>
          <p:cNvPr id="527" name="Google Shape;527;g338353ca75f_0_35"/>
          <p:cNvSpPr txBox="1"/>
          <p:nvPr/>
        </p:nvSpPr>
        <p:spPr>
          <a:xfrm>
            <a:off x="6515825" y="1066800"/>
            <a:ext cx="5020500" cy="1200900"/>
          </a:xfrm>
          <a:prstGeom prst="rect">
            <a:avLst/>
          </a:prstGeom>
          <a:noFill/>
          <a:ln>
            <a:noFill/>
          </a:ln>
        </p:spPr>
        <p:txBody>
          <a:bodyPr anchorCtr="0" anchor="t" bIns="91425" lIns="91425" spcFirstLastPara="1" rIns="91425" wrap="square" tIns="91425">
            <a:noAutofit/>
          </a:bodyPr>
          <a:lstStyle/>
          <a:p>
            <a:pPr indent="-406400" lvl="0" marL="609600" rtl="0" algn="l">
              <a:lnSpc>
                <a:spcPct val="110000"/>
              </a:lnSpc>
              <a:spcBef>
                <a:spcPts val="360"/>
              </a:spcBef>
              <a:spcAft>
                <a:spcPts val="0"/>
              </a:spcAft>
              <a:buClr>
                <a:schemeClr val="lt2"/>
              </a:buClr>
              <a:buSzPts val="1600"/>
              <a:buFont typeface="Noto Sans Symbols"/>
              <a:buChar char="◈"/>
            </a:pPr>
            <a:r>
              <a:rPr b="1" lang="en-US" sz="2500" u="sng">
                <a:solidFill>
                  <a:schemeClr val="lt2"/>
                </a:solidFill>
                <a:latin typeface="Sorts Mill Goudy"/>
                <a:ea typeface="Sorts Mill Goudy"/>
                <a:cs typeface="Sorts Mill Goudy"/>
                <a:sym typeface="Sorts Mill Goudy"/>
              </a:rPr>
              <a:t>Keep materials in use for as long as possible and minimize the amount of solid waste that is disposed of in landfill or through incineration</a:t>
            </a:r>
            <a:endParaRPr b="1" sz="2500" u="sng">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337ebd9b989_0_0"/>
          <p:cNvSpPr txBox="1"/>
          <p:nvPr>
            <p:ph type="title"/>
          </p:nvPr>
        </p:nvSpPr>
        <p:spPr>
          <a:xfrm>
            <a:off x="913795" y="609600"/>
            <a:ext cx="103539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534" name="Google Shape;534;g337ebd9b989_0_0"/>
          <p:cNvSpPr txBox="1"/>
          <p:nvPr>
            <p:ph idx="1" type="body"/>
          </p:nvPr>
        </p:nvSpPr>
        <p:spPr>
          <a:xfrm>
            <a:off x="913795" y="2076450"/>
            <a:ext cx="10353900" cy="3714600"/>
          </a:xfrm>
          <a:prstGeom prst="rect">
            <a:avLst/>
          </a:prstGeom>
        </p:spPr>
        <p:txBody>
          <a:bodyPr anchorCtr="0" anchor="t" bIns="45700" lIns="91425" spcFirstLastPara="1" rIns="91425" wrap="square" tIns="45700">
            <a:normAutofit/>
          </a:bodyPr>
          <a:lstStyle/>
          <a:p>
            <a:pPr indent="0" lvl="0" marL="0" rtl="0" algn="l">
              <a:spcBef>
                <a:spcPts val="360"/>
              </a:spcBef>
              <a:spcAft>
                <a:spcPts val="60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338353ca75f_0_45"/>
          <p:cNvSpPr txBox="1"/>
          <p:nvPr>
            <p:ph type="title"/>
          </p:nvPr>
        </p:nvSpPr>
        <p:spPr>
          <a:xfrm>
            <a:off x="913797" y="609600"/>
            <a:ext cx="5182500" cy="1257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b="1" lang="en-US" sz="4160"/>
              <a:t>Sustainable Recyclable Materials</a:t>
            </a:r>
            <a:endParaRPr b="1" sz="4160"/>
          </a:p>
        </p:txBody>
      </p:sp>
      <p:sp>
        <p:nvSpPr>
          <p:cNvPr id="540" name="Google Shape;540;g338353ca75f_0_45"/>
          <p:cNvSpPr txBox="1"/>
          <p:nvPr>
            <p:ph idx="1" type="body"/>
          </p:nvPr>
        </p:nvSpPr>
        <p:spPr>
          <a:xfrm>
            <a:off x="474324" y="2025675"/>
            <a:ext cx="6654000" cy="4579500"/>
          </a:xfrm>
          <a:prstGeom prst="rect">
            <a:avLst/>
          </a:prstGeom>
        </p:spPr>
        <p:txBody>
          <a:bodyPr anchorCtr="0" anchor="t" bIns="45700" lIns="91425" spcFirstLastPara="1" rIns="91425" wrap="square" tIns="45700">
            <a:noAutofit/>
          </a:bodyPr>
          <a:lstStyle/>
          <a:p>
            <a:pPr indent="-342900" lvl="0" marL="457200" rtl="0" algn="l">
              <a:spcBef>
                <a:spcPts val="360"/>
              </a:spcBef>
              <a:spcAft>
                <a:spcPts val="0"/>
              </a:spcAft>
              <a:buSzPts val="1800"/>
              <a:buChar char="◈"/>
            </a:pPr>
            <a:r>
              <a:rPr b="1" lang="en-US" sz="1800" u="sng"/>
              <a:t>Advantages</a:t>
            </a:r>
            <a:r>
              <a:rPr lang="en-US" sz="1800"/>
              <a:t>:</a:t>
            </a:r>
            <a:endParaRPr sz="1800"/>
          </a:p>
          <a:p>
            <a:pPr indent="-342900" lvl="1" marL="914400" rtl="0" algn="l">
              <a:spcBef>
                <a:spcPts val="0"/>
              </a:spcBef>
              <a:spcAft>
                <a:spcPts val="0"/>
              </a:spcAft>
              <a:buSzPts val="1800"/>
              <a:buChar char="🞚"/>
            </a:pPr>
            <a:r>
              <a:rPr lang="en-US" sz="1800"/>
              <a:t>✅ Reduces waste and lowers pollution</a:t>
            </a:r>
            <a:endParaRPr sz="1800"/>
          </a:p>
          <a:p>
            <a:pPr indent="-342900" lvl="1" marL="914400" rtl="0" algn="l">
              <a:spcBef>
                <a:spcPts val="0"/>
              </a:spcBef>
              <a:spcAft>
                <a:spcPts val="0"/>
              </a:spcAft>
              <a:buSzPts val="1800"/>
              <a:buChar char="🞚"/>
            </a:pPr>
            <a:r>
              <a:rPr lang="en-US" sz="1800"/>
              <a:t>✅ Saves natural resources by reusing materials</a:t>
            </a:r>
            <a:endParaRPr sz="1800"/>
          </a:p>
          <a:p>
            <a:pPr indent="-342900" lvl="1" marL="914400" rtl="0" algn="l">
              <a:spcBef>
                <a:spcPts val="0"/>
              </a:spcBef>
              <a:spcAft>
                <a:spcPts val="0"/>
              </a:spcAft>
              <a:buSzPts val="1800"/>
              <a:buChar char="🞚"/>
            </a:pPr>
            <a:r>
              <a:rPr lang="en-US" sz="1800"/>
              <a:t>✅ Improves the company’s image and attracts environmentally conscious customers</a:t>
            </a:r>
            <a:endParaRPr sz="1800"/>
          </a:p>
          <a:p>
            <a:pPr indent="-342900" lvl="1" marL="914400" rtl="0" algn="l">
              <a:spcBef>
                <a:spcPts val="0"/>
              </a:spcBef>
              <a:spcAft>
                <a:spcPts val="0"/>
              </a:spcAft>
              <a:buSzPts val="1800"/>
              <a:buChar char="🞚"/>
            </a:pPr>
            <a:r>
              <a:rPr lang="en-US" sz="1800"/>
              <a:t>✅ Can lead to cost savings in the long run</a:t>
            </a:r>
            <a:endParaRPr sz="1800"/>
          </a:p>
          <a:p>
            <a:pPr indent="-342900" lvl="0" marL="457200" rtl="0" algn="l">
              <a:spcBef>
                <a:spcPts val="0"/>
              </a:spcBef>
              <a:spcAft>
                <a:spcPts val="0"/>
              </a:spcAft>
              <a:buSzPts val="1800"/>
              <a:buChar char="◈"/>
            </a:pPr>
            <a:r>
              <a:rPr b="1" lang="en-US" sz="1800" u="sng"/>
              <a:t>Disadvantages</a:t>
            </a:r>
            <a:r>
              <a:rPr lang="en-US" sz="1800"/>
              <a:t>:</a:t>
            </a:r>
            <a:endParaRPr sz="1800"/>
          </a:p>
          <a:p>
            <a:pPr indent="-342900" lvl="1" marL="914400" rtl="0" algn="l">
              <a:spcBef>
                <a:spcPts val="0"/>
              </a:spcBef>
              <a:spcAft>
                <a:spcPts val="0"/>
              </a:spcAft>
              <a:buSzPts val="1800"/>
              <a:buChar char="🞚"/>
            </a:pPr>
            <a:r>
              <a:rPr lang="en-US" sz="1800"/>
              <a:t>❌ Recyclable materials can sometimes be more expensive than non-recyclable alternatives</a:t>
            </a:r>
            <a:endParaRPr sz="1800"/>
          </a:p>
          <a:p>
            <a:pPr indent="-342900" lvl="1" marL="914400" rtl="0" algn="l">
              <a:spcBef>
                <a:spcPts val="0"/>
              </a:spcBef>
              <a:spcAft>
                <a:spcPts val="0"/>
              </a:spcAft>
              <a:buSzPts val="1800"/>
              <a:buChar char="🞚"/>
            </a:pPr>
            <a:r>
              <a:rPr lang="en-US" sz="1800"/>
              <a:t>❌ Not all customers recycle, so some materials still end up in landfills</a:t>
            </a:r>
            <a:endParaRPr sz="1800"/>
          </a:p>
          <a:p>
            <a:pPr indent="-342900" lvl="1" marL="914400" rtl="0" algn="l">
              <a:spcBef>
                <a:spcPts val="0"/>
              </a:spcBef>
              <a:spcAft>
                <a:spcPts val="0"/>
              </a:spcAft>
              <a:buSzPts val="1800"/>
              <a:buChar char="🞚"/>
            </a:pPr>
            <a:r>
              <a:rPr lang="en-US" sz="1800"/>
              <a:t>❌ Recycling requires proper facilities and infrastructure</a:t>
            </a:r>
            <a:endParaRPr sz="1800"/>
          </a:p>
          <a:p>
            <a:pPr indent="-342900" lvl="1" marL="914400" rtl="0" algn="l">
              <a:spcBef>
                <a:spcPts val="0"/>
              </a:spcBef>
              <a:spcAft>
                <a:spcPts val="0"/>
              </a:spcAft>
              <a:buSzPts val="1800"/>
              <a:buChar char="🞚"/>
            </a:pPr>
            <a:r>
              <a:rPr lang="en-US" sz="1800"/>
              <a:t>❌ Some materials degrade in quality after multiple recycling processes</a:t>
            </a:r>
            <a:endParaRPr sz="1800"/>
          </a:p>
          <a:p>
            <a:pPr indent="0" lvl="0" marL="0" rtl="0" algn="l">
              <a:spcBef>
                <a:spcPts val="600"/>
              </a:spcBef>
              <a:spcAft>
                <a:spcPts val="600"/>
              </a:spcAft>
              <a:buNone/>
            </a:pPr>
            <a:r>
              <a:t/>
            </a:r>
            <a:endParaRPr sz="1800"/>
          </a:p>
        </p:txBody>
      </p:sp>
      <p:sp>
        <p:nvSpPr>
          <p:cNvPr id="541" name="Google Shape;541;g338353ca75f_0_45"/>
          <p:cNvSpPr txBox="1"/>
          <p:nvPr/>
        </p:nvSpPr>
        <p:spPr>
          <a:xfrm>
            <a:off x="6515825" y="1066800"/>
            <a:ext cx="5020500" cy="1200900"/>
          </a:xfrm>
          <a:prstGeom prst="rect">
            <a:avLst/>
          </a:prstGeom>
          <a:noFill/>
          <a:ln>
            <a:noFill/>
          </a:ln>
        </p:spPr>
        <p:txBody>
          <a:bodyPr anchorCtr="0" anchor="t" bIns="91425" lIns="91425" spcFirstLastPara="1" rIns="91425" wrap="square" tIns="91425">
            <a:noAutofit/>
          </a:bodyPr>
          <a:lstStyle/>
          <a:p>
            <a:pPr indent="-406400" lvl="0" marL="609600" rtl="0" algn="l">
              <a:lnSpc>
                <a:spcPct val="110000"/>
              </a:lnSpc>
              <a:spcBef>
                <a:spcPts val="360"/>
              </a:spcBef>
              <a:spcAft>
                <a:spcPts val="0"/>
              </a:spcAft>
              <a:buClr>
                <a:schemeClr val="lt2"/>
              </a:buClr>
              <a:buSzPts val="1600"/>
              <a:buFont typeface="Noto Sans Symbols"/>
              <a:buChar char="◈"/>
            </a:pPr>
            <a:r>
              <a:rPr b="1" lang="en-US" sz="2500" u="sng">
                <a:solidFill>
                  <a:schemeClr val="lt2"/>
                </a:solidFill>
                <a:latin typeface="Sorts Mill Goudy"/>
                <a:ea typeface="Sorts Mill Goudy"/>
                <a:cs typeface="Sorts Mill Goudy"/>
                <a:sym typeface="Sorts Mill Goudy"/>
              </a:rPr>
              <a:t>reusable</a:t>
            </a:r>
            <a:r>
              <a:rPr b="1" lang="en-US" sz="2500" u="sng">
                <a:solidFill>
                  <a:schemeClr val="lt2"/>
                </a:solidFill>
                <a:latin typeface="Sorts Mill Goudy"/>
                <a:ea typeface="Sorts Mill Goudy"/>
                <a:cs typeface="Sorts Mill Goudy"/>
                <a:sym typeface="Sorts Mill Goudy"/>
              </a:rPr>
              <a:t> materials</a:t>
            </a:r>
            <a:endParaRPr b="1" sz="2500" u="sng">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371efd3681_0_55"/>
          <p:cNvSpPr txBox="1"/>
          <p:nvPr>
            <p:ph type="title"/>
          </p:nvPr>
        </p:nvSpPr>
        <p:spPr>
          <a:xfrm>
            <a:off x="913802" y="609600"/>
            <a:ext cx="102453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UN SDGs</a:t>
            </a:r>
            <a:endParaRPr b="1" sz="6400"/>
          </a:p>
        </p:txBody>
      </p:sp>
      <p:sp>
        <p:nvSpPr>
          <p:cNvPr id="547" name="Google Shape;547;g3371efd3681_0_55"/>
          <p:cNvSpPr txBox="1"/>
          <p:nvPr>
            <p:ph idx="1" type="body"/>
          </p:nvPr>
        </p:nvSpPr>
        <p:spPr>
          <a:xfrm>
            <a:off x="474321" y="2157150"/>
            <a:ext cx="9494700" cy="4579500"/>
          </a:xfrm>
          <a:prstGeom prst="rect">
            <a:avLst/>
          </a:prstGeom>
        </p:spPr>
        <p:txBody>
          <a:bodyPr anchorCtr="0" anchor="t" bIns="45700" lIns="91425" spcFirstLastPara="1" rIns="91425" wrap="square" tIns="45700">
            <a:noAutofit/>
          </a:bodyPr>
          <a:lstStyle/>
          <a:p>
            <a:pPr indent="-387350" lvl="0" marL="609600" rtl="0" algn="l">
              <a:spcBef>
                <a:spcPts val="360"/>
              </a:spcBef>
              <a:spcAft>
                <a:spcPts val="0"/>
              </a:spcAft>
              <a:buSzPts val="1300"/>
              <a:buChar char="◈"/>
            </a:pPr>
            <a:r>
              <a:rPr b="1" lang="en-US" sz="2200" u="sng"/>
              <a:t>UN SDGs </a:t>
            </a:r>
            <a:r>
              <a:rPr lang="en-US" sz="2200"/>
              <a:t>– </a:t>
            </a:r>
            <a:endParaRPr sz="2200"/>
          </a:p>
          <a:p>
            <a:pPr indent="-387350" lvl="1" marL="1219200" rtl="0" algn="l">
              <a:spcBef>
                <a:spcPts val="0"/>
              </a:spcBef>
              <a:spcAft>
                <a:spcPts val="0"/>
              </a:spcAft>
              <a:buSzPts val="1300"/>
              <a:buChar char="🞚"/>
            </a:pPr>
            <a:r>
              <a:rPr lang="en-US" sz="2200"/>
              <a:t>The United Nations Sustainable Development Goals (UN SDGs) are 17 global goals created to improve the world by 2030. They focus on ending poverty, protecting the planet, and ensuring peace and prosperity for everyone. The goals cover areas like clean energy, responsible consumption, climate action, and economic growth.</a:t>
            </a:r>
            <a:endParaRPr sz="2200"/>
          </a:p>
          <a:p>
            <a:pPr indent="-444500" lvl="1" marL="1219200" rtl="0" algn="l">
              <a:spcBef>
                <a:spcPts val="0"/>
              </a:spcBef>
              <a:spcAft>
                <a:spcPts val="0"/>
              </a:spcAft>
              <a:buSzPts val="2200"/>
              <a:buChar char="🞚"/>
            </a:pPr>
            <a:r>
              <a:rPr lang="en-US" sz="2200"/>
              <a:t>Advantages:</a:t>
            </a:r>
            <a:endParaRPr sz="2200"/>
          </a:p>
          <a:p>
            <a:pPr indent="-444500" lvl="2" marL="1828800" rtl="0" algn="l">
              <a:spcBef>
                <a:spcPts val="0"/>
              </a:spcBef>
              <a:spcAft>
                <a:spcPts val="0"/>
              </a:spcAft>
              <a:buSzPts val="2200"/>
              <a:buChar char="◈"/>
            </a:pPr>
            <a:r>
              <a:rPr lang="en-US" sz="2200"/>
              <a:t>✅ Provides a clear </a:t>
            </a:r>
            <a:r>
              <a:rPr lang="en-US" sz="2200" u="sng"/>
              <a:t>global framework</a:t>
            </a:r>
            <a:r>
              <a:rPr lang="en-US" sz="2200"/>
              <a:t> for solving major world problems</a:t>
            </a:r>
            <a:endParaRPr sz="2200"/>
          </a:p>
          <a:p>
            <a:pPr indent="-444500" lvl="2" marL="1828800" rtl="0" algn="l">
              <a:spcBef>
                <a:spcPts val="0"/>
              </a:spcBef>
              <a:spcAft>
                <a:spcPts val="0"/>
              </a:spcAft>
              <a:buSzPts val="2200"/>
              <a:buChar char="◈"/>
            </a:pPr>
            <a:r>
              <a:rPr lang="en-US" sz="2200"/>
              <a:t>✅ Encourages </a:t>
            </a:r>
            <a:r>
              <a:rPr lang="en-US" sz="2200" u="sng"/>
              <a:t>countries and businesses to take action</a:t>
            </a:r>
            <a:r>
              <a:rPr lang="en-US" sz="2200"/>
              <a:t> for a sustainable future</a:t>
            </a:r>
            <a:endParaRPr sz="2200"/>
          </a:p>
          <a:p>
            <a:pPr indent="-444500" lvl="2" marL="1828800" rtl="0" algn="l">
              <a:spcBef>
                <a:spcPts val="0"/>
              </a:spcBef>
              <a:spcAft>
                <a:spcPts val="0"/>
              </a:spcAft>
              <a:buSzPts val="2200"/>
              <a:buChar char="◈"/>
            </a:pPr>
            <a:r>
              <a:rPr lang="en-US" sz="2200"/>
              <a:t>✅ Helps create a fairer, healthier, and more prosperous world</a:t>
            </a:r>
            <a:endParaRPr sz="2200"/>
          </a:p>
        </p:txBody>
      </p:sp>
      <p:pic>
        <p:nvPicPr>
          <p:cNvPr id="548" name="Google Shape;548;g3371efd3681_0_55" title="UN Sustainable Development Goals - Overview">
            <a:hlinkClick r:id="rId3"/>
          </p:cNvPr>
          <p:cNvPicPr preferRelativeResize="0"/>
          <p:nvPr/>
        </p:nvPicPr>
        <p:blipFill>
          <a:blip r:embed="rId4">
            <a:alphaModFix/>
          </a:blip>
          <a:stretch>
            <a:fillRect/>
          </a:stretch>
        </p:blipFill>
        <p:spPr>
          <a:xfrm>
            <a:off x="9948433" y="5457650"/>
            <a:ext cx="2135150" cy="120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338353ca75f_0_57"/>
          <p:cNvSpPr txBox="1"/>
          <p:nvPr>
            <p:ph type="title"/>
          </p:nvPr>
        </p:nvSpPr>
        <p:spPr>
          <a:xfrm>
            <a:off x="913802" y="609600"/>
            <a:ext cx="102453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UN SDGs</a:t>
            </a:r>
            <a:endParaRPr b="1" sz="6400"/>
          </a:p>
        </p:txBody>
      </p:sp>
      <p:sp>
        <p:nvSpPr>
          <p:cNvPr id="554" name="Google Shape;554;g338353ca75f_0_57"/>
          <p:cNvSpPr txBox="1"/>
          <p:nvPr>
            <p:ph idx="1" type="body"/>
          </p:nvPr>
        </p:nvSpPr>
        <p:spPr>
          <a:xfrm>
            <a:off x="474321" y="2157150"/>
            <a:ext cx="9494700" cy="4579500"/>
          </a:xfrm>
          <a:prstGeom prst="rect">
            <a:avLst/>
          </a:prstGeom>
        </p:spPr>
        <p:txBody>
          <a:bodyPr anchorCtr="0" anchor="t" bIns="45700" lIns="91425" spcFirstLastPara="1" rIns="91425" wrap="square" tIns="45700">
            <a:noAutofit/>
          </a:bodyPr>
          <a:lstStyle/>
          <a:p>
            <a:pPr indent="-444500" lvl="0" marL="609600" rtl="0" algn="l">
              <a:spcBef>
                <a:spcPts val="360"/>
              </a:spcBef>
              <a:spcAft>
                <a:spcPts val="0"/>
              </a:spcAft>
              <a:buSzPts val="2200"/>
              <a:buChar char="◈"/>
            </a:pPr>
            <a:r>
              <a:rPr lang="en-US" sz="3100"/>
              <a:t>Disadvantages:</a:t>
            </a:r>
            <a:endParaRPr sz="3100"/>
          </a:p>
          <a:p>
            <a:pPr indent="-444500" lvl="2" marL="1828800" rtl="0" algn="l">
              <a:spcBef>
                <a:spcPts val="0"/>
              </a:spcBef>
              <a:spcAft>
                <a:spcPts val="0"/>
              </a:spcAft>
              <a:buSzPts val="2200"/>
              <a:buChar char="◈"/>
            </a:pPr>
            <a:r>
              <a:rPr lang="en-US" sz="2200"/>
              <a:t>❌ Some countries or businesses may not fully commit to the goals</a:t>
            </a:r>
            <a:endParaRPr sz="2200"/>
          </a:p>
          <a:p>
            <a:pPr indent="-444500" lvl="2" marL="1828800" rtl="0" algn="l">
              <a:spcBef>
                <a:spcPts val="0"/>
              </a:spcBef>
              <a:spcAft>
                <a:spcPts val="0"/>
              </a:spcAft>
              <a:buSzPts val="2200"/>
              <a:buChar char="◈"/>
            </a:pPr>
            <a:r>
              <a:rPr lang="en-US" sz="2200"/>
              <a:t>❌ Achieving all 17 goals requires large amounts of funding and cooperation</a:t>
            </a:r>
            <a:endParaRPr sz="2200"/>
          </a:p>
          <a:p>
            <a:pPr indent="-444500" lvl="2" marL="1828800" rtl="0" algn="l">
              <a:spcBef>
                <a:spcPts val="0"/>
              </a:spcBef>
              <a:spcAft>
                <a:spcPts val="0"/>
              </a:spcAft>
              <a:buSzPts val="2200"/>
              <a:buChar char="◈"/>
            </a:pPr>
            <a:r>
              <a:rPr lang="en-US" sz="2200"/>
              <a:t>❌ Progress can be slow, especially in poorer or war-affected regions</a:t>
            </a:r>
            <a:endParaRPr sz="2200"/>
          </a:p>
        </p:txBody>
      </p:sp>
      <p:pic>
        <p:nvPicPr>
          <p:cNvPr id="555" name="Google Shape;555;g338353ca75f_0_57" title="UN Sustainable Development Goals - Overview">
            <a:hlinkClick r:id="rId3"/>
          </p:cNvPr>
          <p:cNvPicPr preferRelativeResize="0"/>
          <p:nvPr/>
        </p:nvPicPr>
        <p:blipFill>
          <a:blip r:embed="rId4">
            <a:alphaModFix/>
          </a:blip>
          <a:stretch>
            <a:fillRect/>
          </a:stretch>
        </p:blipFill>
        <p:spPr>
          <a:xfrm>
            <a:off x="9948433" y="5457650"/>
            <a:ext cx="2135150" cy="1201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338353ca75f_0_15"/>
          <p:cNvSpPr txBox="1"/>
          <p:nvPr>
            <p:ph type="title"/>
          </p:nvPr>
        </p:nvSpPr>
        <p:spPr>
          <a:xfrm>
            <a:off x="913802" y="609600"/>
            <a:ext cx="102453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Solar &amp; Hydro</a:t>
            </a:r>
            <a:r>
              <a:rPr b="1" lang="en-US" sz="6400"/>
              <a:t> Energy</a:t>
            </a:r>
            <a:endParaRPr b="1" sz="6400"/>
          </a:p>
        </p:txBody>
      </p:sp>
      <p:sp>
        <p:nvSpPr>
          <p:cNvPr id="561" name="Google Shape;561;g338353ca75f_0_15"/>
          <p:cNvSpPr txBox="1"/>
          <p:nvPr>
            <p:ph idx="1" type="body"/>
          </p:nvPr>
        </p:nvSpPr>
        <p:spPr>
          <a:xfrm>
            <a:off x="474333" y="2157142"/>
            <a:ext cx="6197100" cy="4579500"/>
          </a:xfrm>
          <a:prstGeom prst="rect">
            <a:avLst/>
          </a:prstGeom>
        </p:spPr>
        <p:txBody>
          <a:bodyPr anchorCtr="0" anchor="t" bIns="45700" lIns="91425" spcFirstLastPara="1" rIns="91425" wrap="square" tIns="45700">
            <a:noAutofit/>
          </a:bodyPr>
          <a:lstStyle/>
          <a:p>
            <a:pPr indent="-406400" lvl="0" marL="609600" rtl="0" algn="l">
              <a:spcBef>
                <a:spcPts val="360"/>
              </a:spcBef>
              <a:spcAft>
                <a:spcPts val="0"/>
              </a:spcAft>
              <a:buSzPts val="1600"/>
              <a:buChar char="◈"/>
            </a:pPr>
            <a:r>
              <a:rPr b="1" lang="en-US" sz="2500" u="sng"/>
              <a:t>While watching the videos, make a compare and contrast</a:t>
            </a:r>
            <a:endParaRPr sz="2500"/>
          </a:p>
          <a:p>
            <a:pPr indent="-463550" lvl="1" marL="1219200" rtl="0" algn="l">
              <a:spcBef>
                <a:spcPts val="0"/>
              </a:spcBef>
              <a:spcAft>
                <a:spcPts val="0"/>
              </a:spcAft>
              <a:buSzPts val="2500"/>
              <a:buChar char="🞚"/>
            </a:pPr>
            <a:r>
              <a:rPr lang="en-US" sz="2500" u="sng">
                <a:solidFill>
                  <a:schemeClr val="hlink"/>
                </a:solidFill>
                <a:hlinkClick r:id="rId3"/>
              </a:rPr>
              <a:t>HYDRO</a:t>
            </a:r>
            <a:r>
              <a:rPr lang="en-US" sz="2500"/>
              <a:t> (Egypt)</a:t>
            </a:r>
            <a:r>
              <a:rPr lang="en-US" sz="2500"/>
              <a:t> </a:t>
            </a:r>
            <a:endParaRPr sz="2500"/>
          </a:p>
          <a:p>
            <a:pPr indent="-463550" lvl="1" marL="1219200" rtl="0" algn="l">
              <a:spcBef>
                <a:spcPts val="0"/>
              </a:spcBef>
              <a:spcAft>
                <a:spcPts val="0"/>
              </a:spcAft>
              <a:buSzPts val="2500"/>
              <a:buChar char="🞚"/>
            </a:pPr>
            <a:r>
              <a:rPr lang="en-US" sz="2500" u="sng">
                <a:solidFill>
                  <a:schemeClr val="hlink"/>
                </a:solidFill>
                <a:hlinkClick r:id="rId4"/>
              </a:rPr>
              <a:t>SOLAR</a:t>
            </a:r>
            <a:r>
              <a:rPr lang="en-US" sz="2500"/>
              <a:t> (Sahara)</a:t>
            </a:r>
            <a:endParaRPr sz="2500"/>
          </a:p>
          <a:p>
            <a:pPr indent="-463550" lvl="1" marL="1219200" rtl="0" algn="l">
              <a:spcBef>
                <a:spcPts val="0"/>
              </a:spcBef>
              <a:spcAft>
                <a:spcPts val="0"/>
              </a:spcAft>
              <a:buSzPts val="2500"/>
              <a:buChar char="🞚"/>
            </a:pPr>
            <a:r>
              <a:t/>
            </a:r>
            <a:endParaRPr sz="2500"/>
          </a:p>
          <a:p>
            <a:pPr indent="-406400" lvl="0" marL="609600" rtl="0" algn="l">
              <a:spcBef>
                <a:spcPts val="0"/>
              </a:spcBef>
              <a:spcAft>
                <a:spcPts val="0"/>
              </a:spcAft>
              <a:buSzPts val="1600"/>
              <a:buChar char="◈"/>
            </a:pPr>
            <a:r>
              <a:rPr lang="en-US" sz="2500"/>
              <a:t>What type of renewable energy will your business use?</a:t>
            </a:r>
            <a:endParaRPr sz="2500"/>
          </a:p>
        </p:txBody>
      </p:sp>
      <p:pic>
        <p:nvPicPr>
          <p:cNvPr id="562" name="Google Shape;562;g338353ca75f_0_15"/>
          <p:cNvPicPr preferRelativeResize="0"/>
          <p:nvPr/>
        </p:nvPicPr>
        <p:blipFill>
          <a:blip r:embed="rId5">
            <a:alphaModFix/>
          </a:blip>
          <a:stretch>
            <a:fillRect/>
          </a:stretch>
        </p:blipFill>
        <p:spPr>
          <a:xfrm>
            <a:off x="6724308" y="2566600"/>
            <a:ext cx="5215767" cy="34771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2b83b6bdbd5_0_0"/>
          <p:cNvSpPr txBox="1"/>
          <p:nvPr>
            <p:ph type="ctrTitle"/>
          </p:nvPr>
        </p:nvSpPr>
        <p:spPr>
          <a:xfrm>
            <a:off x="0" y="-182874"/>
            <a:ext cx="12192000" cy="864600"/>
          </a:xfrm>
          <a:prstGeom prst="rect">
            <a:avLst/>
          </a:prstGeom>
          <a:noFill/>
          <a:ln>
            <a:noFill/>
          </a:ln>
          <a:effectLst>
            <a:outerShdw blurRad="25400">
              <a:srgbClr val="000000">
                <a:alpha val="45880"/>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4000"/>
              <a:t>Supply &amp; Demand</a:t>
            </a:r>
            <a:endParaRPr b="1" sz="4000"/>
          </a:p>
        </p:txBody>
      </p:sp>
      <p:sp>
        <p:nvSpPr>
          <p:cNvPr id="187" name="Google Shape;187;g2b83b6bdbd5_0_0"/>
          <p:cNvSpPr txBox="1"/>
          <p:nvPr>
            <p:ph idx="1" type="subTitle"/>
          </p:nvPr>
        </p:nvSpPr>
        <p:spPr>
          <a:xfrm>
            <a:off x="4292275" y="5220950"/>
            <a:ext cx="6523800" cy="1397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0" rtl="0" algn="l">
              <a:lnSpc>
                <a:spcPct val="110000"/>
              </a:lnSpc>
              <a:spcBef>
                <a:spcPts val="0"/>
              </a:spcBef>
              <a:spcAft>
                <a:spcPts val="0"/>
              </a:spcAft>
              <a:buSzPts val="1610"/>
              <a:buNone/>
            </a:pPr>
            <a:r>
              <a:rPr lang="en-US"/>
              <a:t>Theme: Creating your own Business</a:t>
            </a:r>
            <a:br>
              <a:rPr lang="en-US"/>
            </a:br>
            <a:r>
              <a:rPr lang="en-US"/>
              <a:t>Unit 3: Local and Global Markets</a:t>
            </a:r>
            <a:br>
              <a:rPr lang="en-US"/>
            </a:br>
            <a:r>
              <a:rPr lang="en-US"/>
              <a:t>Grade 6: Individuals &amp; Societies</a:t>
            </a:r>
            <a:endParaRPr/>
          </a:p>
        </p:txBody>
      </p:sp>
      <p:pic>
        <p:nvPicPr>
          <p:cNvPr id="188" name="Google Shape;188;g2b83b6bdbd5_0_0"/>
          <p:cNvPicPr preferRelativeResize="0"/>
          <p:nvPr/>
        </p:nvPicPr>
        <p:blipFill rotWithShape="1">
          <a:blip r:embed="rId3">
            <a:alphaModFix/>
          </a:blip>
          <a:srcRect b="-2130" l="0" r="0" t="2129"/>
          <a:stretch/>
        </p:blipFill>
        <p:spPr>
          <a:xfrm>
            <a:off x="0" y="834100"/>
            <a:ext cx="12192000" cy="42915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371efd3681_0_46"/>
          <p:cNvSpPr txBox="1"/>
          <p:nvPr>
            <p:ph type="title"/>
          </p:nvPr>
        </p:nvSpPr>
        <p:spPr>
          <a:xfrm>
            <a:off x="913797" y="609600"/>
            <a:ext cx="51825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400"/>
              <a:t>Sustainability</a:t>
            </a:r>
            <a:endParaRPr b="1" sz="6400"/>
          </a:p>
        </p:txBody>
      </p:sp>
      <p:sp>
        <p:nvSpPr>
          <p:cNvPr id="568" name="Google Shape;568;g3371efd3681_0_46"/>
          <p:cNvSpPr txBox="1"/>
          <p:nvPr>
            <p:ph idx="1" type="body"/>
          </p:nvPr>
        </p:nvSpPr>
        <p:spPr>
          <a:xfrm>
            <a:off x="474325" y="1873275"/>
            <a:ext cx="6486000" cy="4579500"/>
          </a:xfrm>
          <a:prstGeom prst="rect">
            <a:avLst/>
          </a:prstGeom>
        </p:spPr>
        <p:txBody>
          <a:bodyPr anchorCtr="0" anchor="t" bIns="45700" lIns="91425" spcFirstLastPara="1" rIns="91425" wrap="square" tIns="45700">
            <a:noAutofit/>
          </a:bodyPr>
          <a:lstStyle/>
          <a:p>
            <a:pPr indent="-368300" lvl="0" marL="609600" rtl="0" algn="l">
              <a:spcBef>
                <a:spcPts val="360"/>
              </a:spcBef>
              <a:spcAft>
                <a:spcPts val="0"/>
              </a:spcAft>
              <a:buSzPts val="1000"/>
              <a:buChar char="◈"/>
            </a:pPr>
            <a:r>
              <a:rPr b="1" lang="en-US" sz="1900" u="sng"/>
              <a:t>Using Renewable Energy </a:t>
            </a:r>
            <a:r>
              <a:rPr lang="en-US" sz="1900"/>
              <a:t>– A store that powers its lights with solar panels instead of coal is making a sustainable choice.</a:t>
            </a:r>
            <a:endParaRPr sz="1900"/>
          </a:p>
          <a:p>
            <a:pPr indent="-368300" lvl="0" marL="609600" rtl="0" algn="l">
              <a:spcBef>
                <a:spcPts val="0"/>
              </a:spcBef>
              <a:spcAft>
                <a:spcPts val="0"/>
              </a:spcAft>
              <a:buSzPts val="1000"/>
              <a:buChar char="◈"/>
            </a:pPr>
            <a:r>
              <a:rPr b="1" lang="en-US" sz="1900" u="sng"/>
              <a:t>Reducing Waste</a:t>
            </a:r>
            <a:r>
              <a:rPr lang="en-US" sz="1900"/>
              <a:t> – A company that uses recycled paper for packaging instead of plastic helps the environment.</a:t>
            </a:r>
            <a:endParaRPr sz="1900"/>
          </a:p>
          <a:p>
            <a:pPr indent="-368300" lvl="0" marL="609600" rtl="0" algn="l">
              <a:spcBef>
                <a:spcPts val="0"/>
              </a:spcBef>
              <a:spcAft>
                <a:spcPts val="0"/>
              </a:spcAft>
              <a:buSzPts val="1000"/>
              <a:buChar char="◈"/>
            </a:pPr>
            <a:r>
              <a:rPr b="1" lang="en-US" sz="1900" u="sng"/>
              <a:t>Fair Treatment of Workers</a:t>
            </a:r>
            <a:r>
              <a:rPr lang="en-US" sz="1900"/>
              <a:t> – A business that pays workers fairly and provides safe working conditions is being sustainable because it helps people live well.</a:t>
            </a:r>
            <a:endParaRPr sz="1900"/>
          </a:p>
          <a:p>
            <a:pPr indent="-368300" lvl="0" marL="609600" rtl="0" algn="l">
              <a:spcBef>
                <a:spcPts val="0"/>
              </a:spcBef>
              <a:spcAft>
                <a:spcPts val="0"/>
              </a:spcAft>
              <a:buSzPts val="1000"/>
              <a:buChar char="◈"/>
            </a:pPr>
            <a:r>
              <a:rPr b="1" lang="en-US" sz="1900" u="sng"/>
              <a:t>Reusable Products</a:t>
            </a:r>
            <a:r>
              <a:rPr lang="en-US" sz="1900"/>
              <a:t> – A coffee shop that gives discounts to customers who bring their own reusable cups reduces waste.</a:t>
            </a:r>
            <a:endParaRPr sz="1900"/>
          </a:p>
          <a:p>
            <a:pPr indent="-368300" lvl="0" marL="609600" rtl="0" algn="l">
              <a:spcBef>
                <a:spcPts val="0"/>
              </a:spcBef>
              <a:spcAft>
                <a:spcPts val="0"/>
              </a:spcAft>
              <a:buSzPts val="1000"/>
              <a:buChar char="◈"/>
            </a:pPr>
            <a:r>
              <a:rPr b="1" lang="en-US" sz="1900" u="sng"/>
              <a:t>Eco-Friendly Materials</a:t>
            </a:r>
            <a:r>
              <a:rPr lang="en-US" sz="1900"/>
              <a:t> – A clothing brand that makes shirts from organic cotton instead of plastic-based fabrics is choosing sustainable materials.</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3371efd3681_0_37"/>
          <p:cNvSpPr txBox="1"/>
          <p:nvPr>
            <p:ph type="title"/>
          </p:nvPr>
        </p:nvSpPr>
        <p:spPr>
          <a:xfrm>
            <a:off x="913802" y="609600"/>
            <a:ext cx="10245300" cy="1257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6400"/>
              <a:t>Corporate Social </a:t>
            </a:r>
            <a:r>
              <a:rPr b="1" lang="en-US" sz="6400"/>
              <a:t>Responsibility</a:t>
            </a:r>
            <a:endParaRPr b="1" sz="6400"/>
          </a:p>
        </p:txBody>
      </p:sp>
      <p:pic>
        <p:nvPicPr>
          <p:cNvPr descr="Over the past several decades, business leaders have recognized that they have a responsibility to do more than simply maximize profits. Rather, they have a social responsibility to do what’s best not just for their companies but people, the planet, and society. Here's an overview of what corporate social responsibility (CSR) is and the different forms it can take.&#10;&#10;Learn more about CSR on our Business Insights Blog: https://hbs.me/2p9mhns2&#10;Find out more about our online course Sustainable Business Strategy: https://hbs.me/yc5wd378&#10;Explore all our business in society certificate courses: https://hbs.me/55hmbxmm&#10;&#10;#csr #sustainability #purposedriven" id="574" name="Google Shape;574;g3371efd3681_0_37" title="What Is Corporate Social Responsibility (CSR)? | Business: Explained">
            <a:hlinkClick r:id="rId3"/>
          </p:cNvPr>
          <p:cNvPicPr preferRelativeResize="0"/>
          <p:nvPr/>
        </p:nvPicPr>
        <p:blipFill>
          <a:blip r:embed="rId4">
            <a:alphaModFix/>
          </a:blip>
          <a:stretch>
            <a:fillRect/>
          </a:stretch>
        </p:blipFill>
        <p:spPr>
          <a:xfrm>
            <a:off x="2131438" y="1866900"/>
            <a:ext cx="7929125" cy="4460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2b8ffb9dba3_0_0"/>
          <p:cNvSpPr txBox="1"/>
          <p:nvPr>
            <p:ph type="ctrTitle"/>
          </p:nvPr>
        </p:nvSpPr>
        <p:spPr>
          <a:xfrm>
            <a:off x="0" y="-182874"/>
            <a:ext cx="12192000" cy="864600"/>
          </a:xfrm>
          <a:prstGeom prst="rect">
            <a:avLst/>
          </a:prstGeom>
          <a:noFill/>
          <a:ln>
            <a:noFill/>
          </a:ln>
          <a:effectLst>
            <a:outerShdw blurRad="25400">
              <a:srgbClr val="000000">
                <a:alpha val="45880"/>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3700"/>
              <a:t>Supply &amp; Demand: Breaking News &amp; Stock Market (1)</a:t>
            </a:r>
            <a:endParaRPr b="1" sz="3700"/>
          </a:p>
        </p:txBody>
      </p:sp>
      <p:sp>
        <p:nvSpPr>
          <p:cNvPr id="580" name="Google Shape;580;g2b8ffb9dba3_0_0"/>
          <p:cNvSpPr txBox="1"/>
          <p:nvPr>
            <p:ph idx="1" type="subTitle"/>
          </p:nvPr>
        </p:nvSpPr>
        <p:spPr>
          <a:xfrm>
            <a:off x="1375943" y="5220948"/>
            <a:ext cx="9440100" cy="1397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610"/>
              <a:buNone/>
            </a:pPr>
            <a:r>
              <a:rPr lang="en-US"/>
              <a:t>Theme: Creating your own Business</a:t>
            </a:r>
            <a:br>
              <a:rPr lang="en-US"/>
            </a:br>
            <a:r>
              <a:rPr lang="en-US"/>
              <a:t>Unit 3: Local and Global Markets</a:t>
            </a:r>
            <a:br>
              <a:rPr lang="en-US"/>
            </a:br>
            <a:r>
              <a:rPr lang="en-US"/>
              <a:t>Grade 6: Individuals &amp; Societies</a:t>
            </a:r>
            <a:endParaRPr/>
          </a:p>
        </p:txBody>
      </p:sp>
      <p:pic>
        <p:nvPicPr>
          <p:cNvPr descr="480+ Breaking News Newspaper Illustrations, Royalty-Free Vector Graphics &amp;  Clip Art - iStock" id="581" name="Google Shape;581;g2b8ffb9dba3_0_0"/>
          <p:cNvPicPr preferRelativeResize="0"/>
          <p:nvPr/>
        </p:nvPicPr>
        <p:blipFill rotWithShape="1">
          <a:blip r:embed="rId3">
            <a:alphaModFix/>
          </a:blip>
          <a:srcRect b="28147" l="0" r="0" t="27504"/>
          <a:stretch/>
        </p:blipFill>
        <p:spPr>
          <a:xfrm>
            <a:off x="50" y="765800"/>
            <a:ext cx="12191999" cy="43572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b8ffb9dba3_0_15"/>
          <p:cNvSpPr txBox="1"/>
          <p:nvPr>
            <p:ph idx="1" type="body"/>
          </p:nvPr>
        </p:nvSpPr>
        <p:spPr>
          <a:xfrm>
            <a:off x="5071525" y="828300"/>
            <a:ext cx="7043100" cy="59235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l">
              <a:lnSpc>
                <a:spcPct val="110000"/>
              </a:lnSpc>
              <a:spcBef>
                <a:spcPts val="0"/>
              </a:spcBef>
              <a:spcAft>
                <a:spcPts val="0"/>
              </a:spcAft>
              <a:buSzPts val="2520"/>
              <a:buNone/>
            </a:pPr>
            <a:r>
              <a:rPr lang="en-US" sz="3600">
                <a:solidFill>
                  <a:srgbClr val="FFCCFF"/>
                </a:solidFill>
              </a:rPr>
              <a:t>Learning Targets (By the end of this lesson…):</a:t>
            </a:r>
            <a:endParaRPr/>
          </a:p>
          <a:p>
            <a:pPr indent="-306000" lvl="0" marL="342900" rtl="0" algn="l">
              <a:lnSpc>
                <a:spcPct val="110000"/>
              </a:lnSpc>
              <a:spcBef>
                <a:spcPts val="1320"/>
              </a:spcBef>
              <a:spcAft>
                <a:spcPts val="0"/>
              </a:spcAft>
              <a:buSzPts val="2520"/>
              <a:buChar char="◆"/>
            </a:pPr>
            <a:r>
              <a:rPr lang="en-US" sz="3600">
                <a:solidFill>
                  <a:srgbClr val="FFCCFF"/>
                </a:solidFill>
              </a:rPr>
              <a:t>I can define stock market</a:t>
            </a:r>
            <a:endParaRPr sz="3600">
              <a:solidFill>
                <a:srgbClr val="FFCCFF"/>
              </a:solidFill>
            </a:endParaRPr>
          </a:p>
          <a:p>
            <a:pPr indent="-374580" lvl="0" marL="342900" rtl="0" algn="l">
              <a:lnSpc>
                <a:spcPct val="110000"/>
              </a:lnSpc>
              <a:spcBef>
                <a:spcPts val="1320"/>
              </a:spcBef>
              <a:spcAft>
                <a:spcPts val="0"/>
              </a:spcAft>
              <a:buClr>
                <a:srgbClr val="FFCCFF"/>
              </a:buClr>
              <a:buSzPts val="3600"/>
              <a:buChar char="◆"/>
            </a:pPr>
            <a:r>
              <a:rPr lang="en-US" sz="3600">
                <a:solidFill>
                  <a:srgbClr val="FFCCFF"/>
                </a:solidFill>
              </a:rPr>
              <a:t>I can explain the stock market to another person</a:t>
            </a:r>
            <a:endParaRPr sz="3600">
              <a:solidFill>
                <a:srgbClr val="FFCCFF"/>
              </a:solidFill>
            </a:endParaRPr>
          </a:p>
          <a:p>
            <a:pPr indent="-306000" lvl="0" marL="342900" rtl="0" algn="l">
              <a:lnSpc>
                <a:spcPct val="110000"/>
              </a:lnSpc>
              <a:spcBef>
                <a:spcPts val="1320"/>
              </a:spcBef>
              <a:spcAft>
                <a:spcPts val="0"/>
              </a:spcAft>
              <a:buSzPts val="2520"/>
              <a:buChar char="◆"/>
            </a:pPr>
            <a:r>
              <a:rPr lang="en-US" sz="3600">
                <a:solidFill>
                  <a:srgbClr val="FFCCFF"/>
                </a:solidFill>
              </a:rPr>
              <a:t>I can understand some key vocabulary related to the stock market</a:t>
            </a:r>
            <a:endParaRPr/>
          </a:p>
          <a:p>
            <a:pPr indent="-145980" lvl="0" marL="342900" rtl="0" algn="l">
              <a:lnSpc>
                <a:spcPct val="110000"/>
              </a:lnSpc>
              <a:spcBef>
                <a:spcPts val="1320"/>
              </a:spcBef>
              <a:spcAft>
                <a:spcPts val="0"/>
              </a:spcAft>
              <a:buSzPts val="2520"/>
              <a:buFont typeface="Noto Sans Symbols"/>
              <a:buNone/>
            </a:pPr>
            <a:r>
              <a:t/>
            </a:r>
            <a:endParaRPr sz="3600">
              <a:solidFill>
                <a:srgbClr val="FFCCFF"/>
              </a:solidFill>
            </a:endParaRPr>
          </a:p>
        </p:txBody>
      </p:sp>
      <p:pic>
        <p:nvPicPr>
          <p:cNvPr descr="Download Free png Chalk Line Png (98+ images in Collection) Page 3 -  DLPNG.com" id="587" name="Google Shape;587;g2b8ffb9dba3_0_15"/>
          <p:cNvPicPr preferRelativeResize="0"/>
          <p:nvPr/>
        </p:nvPicPr>
        <p:blipFill rotWithShape="1">
          <a:blip r:embed="rId3">
            <a:alphaModFix/>
          </a:blip>
          <a:srcRect b="42732" l="47767" r="0" t="42442"/>
          <a:stretch/>
        </p:blipFill>
        <p:spPr>
          <a:xfrm rot="5400000">
            <a:off x="1863256" y="3747094"/>
            <a:ext cx="6378452" cy="647700"/>
          </a:xfrm>
          <a:prstGeom prst="rect">
            <a:avLst/>
          </a:prstGeom>
          <a:noFill/>
          <a:ln>
            <a:noFill/>
          </a:ln>
        </p:spPr>
      </p:pic>
      <p:pic>
        <p:nvPicPr>
          <p:cNvPr descr="Download Free png Chalk Line Png (98+ images in Collection) Page 3 -  DLPNG.com" id="588" name="Google Shape;588;g2b8ffb9dba3_0_15"/>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589" name="Google Shape;589;g2b8ffb9dba3_0_15"/>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b="1" i="0" lang="en-US" sz="4600" u="none" cap="none" strike="noStrike">
                <a:solidFill>
                  <a:schemeClr val="lt2"/>
                </a:solidFill>
                <a:latin typeface="Sorts Mill Goudy"/>
                <a:ea typeface="Sorts Mill Goudy"/>
                <a:cs typeface="Sorts Mill Goudy"/>
                <a:sym typeface="Sorts Mill Goudy"/>
              </a:rPr>
              <a:t>Today’s Inquiry Questions &amp; Learning Targets</a:t>
            </a:r>
            <a:endParaRPr/>
          </a:p>
        </p:txBody>
      </p:sp>
      <p:sp>
        <p:nvSpPr>
          <p:cNvPr id="590" name="Google Shape;590;g2b8ffb9dba3_0_15"/>
          <p:cNvSpPr txBox="1"/>
          <p:nvPr/>
        </p:nvSpPr>
        <p:spPr>
          <a:xfrm>
            <a:off x="52209" y="857728"/>
            <a:ext cx="4771200" cy="5894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marR="0" rtl="0" algn="l">
              <a:lnSpc>
                <a:spcPct val="110000"/>
              </a:lnSpc>
              <a:spcBef>
                <a:spcPts val="0"/>
              </a:spcBef>
              <a:spcAft>
                <a:spcPts val="0"/>
              </a:spcAft>
              <a:buClr>
                <a:schemeClr val="lt2"/>
              </a:buClr>
              <a:buSzPts val="2520"/>
              <a:buFont typeface="Noto Sans Symbols"/>
              <a:buNone/>
            </a:pPr>
            <a:r>
              <a:rPr i="0" lang="en-US" sz="3600" u="none" cap="none" strike="noStrike">
                <a:solidFill>
                  <a:srgbClr val="FFFF00"/>
                </a:solidFill>
                <a:latin typeface="Sorts Mill Goudy"/>
                <a:ea typeface="Sorts Mill Goudy"/>
                <a:cs typeface="Sorts Mill Goudy"/>
                <a:sym typeface="Sorts Mill Goudy"/>
              </a:rPr>
              <a:t>Inquiry Questions:</a:t>
            </a:r>
            <a:endParaRPr/>
          </a:p>
          <a:p>
            <a:pPr indent="-306000" lvl="0" marL="342900" marR="0" rtl="0" algn="l">
              <a:lnSpc>
                <a:spcPct val="110000"/>
              </a:lnSpc>
              <a:spcBef>
                <a:spcPts val="1320"/>
              </a:spcBef>
              <a:spcAft>
                <a:spcPts val="0"/>
              </a:spcAft>
              <a:buClr>
                <a:schemeClr val="lt2"/>
              </a:buClr>
              <a:buSzPts val="2520"/>
              <a:buFont typeface="Noto Sans Symbols"/>
              <a:buChar char="◈"/>
            </a:pPr>
            <a:r>
              <a:rPr lang="en-US" sz="3600">
                <a:solidFill>
                  <a:srgbClr val="FFFF00"/>
                </a:solidFill>
                <a:latin typeface="Sorts Mill Goudy"/>
                <a:ea typeface="Sorts Mill Goudy"/>
                <a:cs typeface="Sorts Mill Goudy"/>
                <a:sym typeface="Sorts Mill Goudy"/>
              </a:rPr>
              <a:t>What is the stock market?</a:t>
            </a:r>
            <a:endParaRPr/>
          </a:p>
          <a:p>
            <a:pPr indent="-306000" lvl="0" marL="342900" marR="0" rtl="0" algn="l">
              <a:lnSpc>
                <a:spcPct val="110000"/>
              </a:lnSpc>
              <a:spcBef>
                <a:spcPts val="1320"/>
              </a:spcBef>
              <a:spcAft>
                <a:spcPts val="0"/>
              </a:spcAft>
              <a:buClr>
                <a:schemeClr val="lt2"/>
              </a:buClr>
              <a:buSzPts val="2520"/>
              <a:buFont typeface="Noto Sans Symbols"/>
              <a:buChar char="◈"/>
            </a:pPr>
            <a:r>
              <a:rPr lang="en-US" sz="3600">
                <a:solidFill>
                  <a:srgbClr val="FFFF00"/>
                </a:solidFill>
                <a:latin typeface="Sorts Mill Goudy"/>
                <a:ea typeface="Sorts Mill Goudy"/>
                <a:cs typeface="Sorts Mill Goudy"/>
                <a:sym typeface="Sorts Mill Goudy"/>
              </a:rPr>
              <a:t>What is the key vocabulary of the stock market? </a:t>
            </a:r>
            <a:endParaRPr sz="3600">
              <a:solidFill>
                <a:srgbClr val="FFFF00"/>
              </a:solidFill>
              <a:latin typeface="Sorts Mill Goudy"/>
              <a:ea typeface="Sorts Mill Goudy"/>
              <a:cs typeface="Sorts Mill Goudy"/>
              <a:sym typeface="Sorts Mill Goudy"/>
            </a:endParaRPr>
          </a:p>
          <a:p>
            <a:pPr indent="-374580" lvl="0" marL="342900" marR="0" rtl="0" algn="l">
              <a:lnSpc>
                <a:spcPct val="110000"/>
              </a:lnSpc>
              <a:spcBef>
                <a:spcPts val="1320"/>
              </a:spcBef>
              <a:spcAft>
                <a:spcPts val="0"/>
              </a:spcAft>
              <a:buClr>
                <a:srgbClr val="FFFF00"/>
              </a:buClr>
              <a:buSzPts val="3600"/>
              <a:buFont typeface="Sorts Mill Goudy"/>
              <a:buChar char="◈"/>
            </a:pPr>
            <a:r>
              <a:rPr lang="en-US" sz="3600">
                <a:solidFill>
                  <a:srgbClr val="FFFF00"/>
                </a:solidFill>
                <a:latin typeface="Sorts Mill Goudy"/>
                <a:ea typeface="Sorts Mill Goudy"/>
                <a:cs typeface="Sorts Mill Goudy"/>
                <a:sym typeface="Sorts Mill Goudy"/>
              </a:rPr>
              <a:t>How do stocks rise and fall?</a:t>
            </a:r>
            <a:endParaRPr sz="3600">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descr="Download Free png Chalk Line Png (98+ images in Collection) Page 3 -  DLPNG.com" id="595" name="Google Shape;595;g2b8ffb9dba3_0_370"/>
          <p:cNvPicPr preferRelativeResize="0"/>
          <p:nvPr/>
        </p:nvPicPr>
        <p:blipFill rotWithShape="1">
          <a:blip r:embed="rId3">
            <a:alphaModFix/>
          </a:blip>
          <a:srcRect b="48373" l="0" r="0" t="49181"/>
          <a:stretch/>
        </p:blipFill>
        <p:spPr>
          <a:xfrm>
            <a:off x="-91624" y="1318980"/>
            <a:ext cx="6199075" cy="106830"/>
          </a:xfrm>
          <a:prstGeom prst="rect">
            <a:avLst/>
          </a:prstGeom>
          <a:noFill/>
          <a:ln>
            <a:noFill/>
          </a:ln>
        </p:spPr>
      </p:pic>
      <p:sp>
        <p:nvSpPr>
          <p:cNvPr id="596" name="Google Shape;596;g2b8ffb9dba3_0_370"/>
          <p:cNvSpPr txBox="1"/>
          <p:nvPr/>
        </p:nvSpPr>
        <p:spPr>
          <a:xfrm>
            <a:off x="88852" y="173175"/>
            <a:ext cx="60186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b="1" lang="en-US" sz="4600">
                <a:solidFill>
                  <a:schemeClr val="lt2"/>
                </a:solidFill>
                <a:latin typeface="Sorts Mill Goudy"/>
                <a:ea typeface="Sorts Mill Goudy"/>
                <a:cs typeface="Sorts Mill Goudy"/>
                <a:sym typeface="Sorts Mill Goudy"/>
              </a:rPr>
              <a:t>Entrance Ticket</a:t>
            </a:r>
            <a:endParaRPr/>
          </a:p>
        </p:txBody>
      </p:sp>
      <p:sp>
        <p:nvSpPr>
          <p:cNvPr id="597" name="Google Shape;597;g2b8ffb9dba3_0_370"/>
          <p:cNvSpPr txBox="1"/>
          <p:nvPr>
            <p:ph idx="1" type="body"/>
          </p:nvPr>
        </p:nvSpPr>
        <p:spPr>
          <a:xfrm>
            <a:off x="88850" y="1895171"/>
            <a:ext cx="6018600" cy="47292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ctr">
              <a:lnSpc>
                <a:spcPct val="110000"/>
              </a:lnSpc>
              <a:spcBef>
                <a:spcPts val="0"/>
              </a:spcBef>
              <a:spcAft>
                <a:spcPts val="0"/>
              </a:spcAft>
              <a:buSzPts val="1610"/>
              <a:buNone/>
            </a:pPr>
            <a:r>
              <a:rPr b="1" i="1" lang="en-US" sz="4600">
                <a:solidFill>
                  <a:srgbClr val="FFCCFF"/>
                </a:solidFill>
              </a:rPr>
              <a:t>To join the advanced class on the stock market, the </a:t>
            </a:r>
            <a:r>
              <a:rPr b="1" i="1" lang="en-US" sz="4600" u="sng">
                <a:solidFill>
                  <a:srgbClr val="FFCCFF"/>
                </a:solidFill>
              </a:rPr>
              <a:t>Supply and Demand page</a:t>
            </a:r>
            <a:r>
              <a:rPr b="1" i="1" lang="en-US" sz="4600">
                <a:solidFill>
                  <a:srgbClr val="FFCCFF"/>
                </a:solidFill>
              </a:rPr>
              <a:t> must be fully and ACCURATELY filled out.</a:t>
            </a:r>
            <a:endParaRPr b="1" i="1" sz="4600">
              <a:solidFill>
                <a:srgbClr val="FFCCFF"/>
              </a:solidFill>
            </a:endParaRPr>
          </a:p>
        </p:txBody>
      </p:sp>
      <p:pic>
        <p:nvPicPr>
          <p:cNvPr id="598" name="Google Shape;598;g2b8ffb9dba3_0_370"/>
          <p:cNvPicPr preferRelativeResize="0"/>
          <p:nvPr/>
        </p:nvPicPr>
        <p:blipFill>
          <a:blip r:embed="rId4">
            <a:alphaModFix/>
          </a:blip>
          <a:stretch>
            <a:fillRect/>
          </a:stretch>
        </p:blipFill>
        <p:spPr>
          <a:xfrm>
            <a:off x="7003495" y="0"/>
            <a:ext cx="5188510" cy="6857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2d8f11cec4c_0_13"/>
          <p:cNvSpPr txBox="1"/>
          <p:nvPr>
            <p:ph type="title"/>
          </p:nvPr>
        </p:nvSpPr>
        <p:spPr>
          <a:xfrm>
            <a:off x="913802" y="609600"/>
            <a:ext cx="102360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Discussion</a:t>
            </a:r>
            <a:endParaRPr b="1" sz="6300" u="sng"/>
          </a:p>
        </p:txBody>
      </p:sp>
      <p:sp>
        <p:nvSpPr>
          <p:cNvPr id="605" name="Google Shape;605;g2d8f11cec4c_0_13"/>
          <p:cNvSpPr txBox="1"/>
          <p:nvPr>
            <p:ph idx="1" type="body"/>
          </p:nvPr>
        </p:nvSpPr>
        <p:spPr>
          <a:xfrm>
            <a:off x="247650" y="2076450"/>
            <a:ext cx="11830200" cy="4686300"/>
          </a:xfrm>
          <a:prstGeom prst="rect">
            <a:avLst/>
          </a:prstGeom>
        </p:spPr>
        <p:txBody>
          <a:bodyPr anchorCtr="0" anchor="t" bIns="45700" lIns="91425" spcFirstLastPara="1" rIns="91425" wrap="square" tIns="45700">
            <a:noAutofit/>
          </a:bodyPr>
          <a:lstStyle/>
          <a:p>
            <a:pPr indent="-397510" lvl="0" marL="457200" rtl="0" algn="l">
              <a:spcBef>
                <a:spcPts val="360"/>
              </a:spcBef>
              <a:spcAft>
                <a:spcPts val="0"/>
              </a:spcAft>
              <a:buSzPts val="2660"/>
              <a:buChar char="◈"/>
            </a:pPr>
            <a:r>
              <a:rPr lang="en-US" sz="3700"/>
              <a:t>Have you ever heard of the stock market? What do you think it is?</a:t>
            </a:r>
            <a:endParaRPr sz="3700"/>
          </a:p>
          <a:p>
            <a:pPr indent="-397510" lvl="0" marL="457200" rtl="0" algn="l">
              <a:spcBef>
                <a:spcPts val="0"/>
              </a:spcBef>
              <a:spcAft>
                <a:spcPts val="0"/>
              </a:spcAft>
              <a:buSzPts val="2660"/>
              <a:buChar char="◈"/>
            </a:pPr>
            <a:r>
              <a:rPr lang="en-US" sz="3700"/>
              <a:t>Why do you think companies sell shares (pieces of their business) to the public?</a:t>
            </a:r>
            <a:endParaRPr sz="3700"/>
          </a:p>
          <a:p>
            <a:pPr indent="-397510" lvl="0" marL="457200" rtl="0" algn="l">
              <a:spcBef>
                <a:spcPts val="0"/>
              </a:spcBef>
              <a:spcAft>
                <a:spcPts val="0"/>
              </a:spcAft>
              <a:buSzPts val="2660"/>
              <a:buChar char="◈"/>
            </a:pPr>
            <a:r>
              <a:rPr lang="en-US" sz="3700"/>
              <a:t>What does it mean to “</a:t>
            </a:r>
            <a:r>
              <a:rPr b="1" lang="en-US" sz="3700" u="sng"/>
              <a:t>invest</a:t>
            </a:r>
            <a:r>
              <a:rPr lang="en-US" sz="3700"/>
              <a:t>" in something? </a:t>
            </a:r>
            <a:endParaRPr sz="3700"/>
          </a:p>
          <a:p>
            <a:pPr indent="-397510" lvl="1" marL="914400" rtl="0" algn="l">
              <a:spcBef>
                <a:spcPts val="0"/>
              </a:spcBef>
              <a:spcAft>
                <a:spcPts val="0"/>
              </a:spcAft>
              <a:buSzPts val="2660"/>
              <a:buChar char="🞚"/>
            </a:pPr>
            <a:r>
              <a:rPr lang="en-US" sz="3700"/>
              <a:t>Have you ever invested in something (time, money, effort)?</a:t>
            </a:r>
            <a:endParaRPr sz="3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d8f11cec4c_0_0"/>
          <p:cNvSpPr txBox="1"/>
          <p:nvPr>
            <p:ph type="title"/>
          </p:nvPr>
        </p:nvSpPr>
        <p:spPr>
          <a:xfrm>
            <a:off x="913798" y="609600"/>
            <a:ext cx="51822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Stock Market</a:t>
            </a:r>
            <a:endParaRPr b="1" sz="6300" u="sng"/>
          </a:p>
        </p:txBody>
      </p:sp>
      <p:sp>
        <p:nvSpPr>
          <p:cNvPr id="612" name="Google Shape;612;g2d8f11cec4c_0_0"/>
          <p:cNvSpPr txBox="1"/>
          <p:nvPr>
            <p:ph idx="1" type="body"/>
          </p:nvPr>
        </p:nvSpPr>
        <p:spPr>
          <a:xfrm>
            <a:off x="247650" y="1847850"/>
            <a:ext cx="5522700" cy="4686300"/>
          </a:xfrm>
          <a:prstGeom prst="rect">
            <a:avLst/>
          </a:prstGeom>
        </p:spPr>
        <p:txBody>
          <a:bodyPr anchorCtr="0" anchor="t" bIns="45700" lIns="91425" spcFirstLastPara="1" rIns="91425" wrap="square" tIns="45700">
            <a:noAutofit/>
          </a:bodyPr>
          <a:lstStyle/>
          <a:p>
            <a:pPr indent="-327660" lvl="0" marL="457200" rtl="0" algn="l">
              <a:spcBef>
                <a:spcPts val="360"/>
              </a:spcBef>
              <a:spcAft>
                <a:spcPts val="0"/>
              </a:spcAft>
              <a:buSzPts val="1560"/>
              <a:buChar char="◈"/>
            </a:pPr>
            <a:r>
              <a:rPr lang="en-US" sz="2600"/>
              <a:t>The stock market is like a </a:t>
            </a:r>
            <a:r>
              <a:rPr b="1" lang="en-US" sz="2600" u="sng"/>
              <a:t>big market </a:t>
            </a:r>
            <a:r>
              <a:rPr lang="en-US" sz="2600"/>
              <a:t>where people </a:t>
            </a:r>
            <a:r>
              <a:rPr b="1" lang="en-US" sz="2600" u="sng"/>
              <a:t>buy</a:t>
            </a:r>
            <a:r>
              <a:rPr lang="en-US" sz="2600"/>
              <a:t> and </a:t>
            </a:r>
            <a:r>
              <a:rPr b="1" lang="en-US" sz="2600" u="sng"/>
              <a:t>sell</a:t>
            </a:r>
            <a:r>
              <a:rPr lang="en-US" sz="2600"/>
              <a:t> parts of companies (called </a:t>
            </a:r>
            <a:r>
              <a:rPr b="1" lang="en-US" sz="2600" u="sng"/>
              <a:t>stocks</a:t>
            </a:r>
            <a:r>
              <a:rPr lang="en-US" sz="2600"/>
              <a:t> or </a:t>
            </a:r>
            <a:r>
              <a:rPr b="1" lang="en-US" sz="2600" u="sng"/>
              <a:t>shares</a:t>
            </a:r>
            <a:r>
              <a:rPr lang="en-US" sz="2600"/>
              <a:t>).</a:t>
            </a:r>
            <a:endParaRPr sz="2600"/>
          </a:p>
          <a:p>
            <a:pPr indent="-327660" lvl="0" marL="457200" rtl="0" algn="l">
              <a:spcBef>
                <a:spcPts val="0"/>
              </a:spcBef>
              <a:spcAft>
                <a:spcPts val="0"/>
              </a:spcAft>
              <a:buSzPts val="1560"/>
              <a:buChar char="◈"/>
            </a:pPr>
            <a:r>
              <a:rPr lang="en-US" sz="2600"/>
              <a:t>Companies sell stocks to raise money, and </a:t>
            </a:r>
            <a:r>
              <a:rPr b="1" lang="en-US" sz="2600" u="sng"/>
              <a:t>when you buy a stock, you own a small part of that company</a:t>
            </a:r>
            <a:r>
              <a:rPr lang="en-US" sz="2600"/>
              <a:t>.</a:t>
            </a:r>
            <a:endParaRPr sz="2600"/>
          </a:p>
          <a:p>
            <a:pPr indent="-327660" lvl="0" marL="457200" rtl="0" algn="l">
              <a:spcBef>
                <a:spcPts val="0"/>
              </a:spcBef>
              <a:spcAft>
                <a:spcPts val="0"/>
              </a:spcAft>
              <a:buSzPts val="1560"/>
              <a:buChar char="◈"/>
            </a:pPr>
            <a:r>
              <a:rPr lang="en-US" sz="2600"/>
              <a:t>Stock prices can go up and down based on how well the company is doing.</a:t>
            </a:r>
            <a:endParaRPr sz="2600"/>
          </a:p>
        </p:txBody>
      </p:sp>
      <p:pic>
        <p:nvPicPr>
          <p:cNvPr id="613" name="Google Shape;613;g2d8f11cec4c_0_0"/>
          <p:cNvPicPr preferRelativeResize="0"/>
          <p:nvPr/>
        </p:nvPicPr>
        <p:blipFill>
          <a:blip r:embed="rId3">
            <a:alphaModFix/>
          </a:blip>
          <a:stretch>
            <a:fillRect/>
          </a:stretch>
        </p:blipFill>
        <p:spPr>
          <a:xfrm>
            <a:off x="5922750" y="2023800"/>
            <a:ext cx="6116850" cy="34407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2d8f11cec4c_0_20"/>
          <p:cNvSpPr txBox="1"/>
          <p:nvPr>
            <p:ph type="title"/>
          </p:nvPr>
        </p:nvSpPr>
        <p:spPr>
          <a:xfrm>
            <a:off x="913798" y="609600"/>
            <a:ext cx="5182200" cy="12618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6300"/>
              <a:t>Key Vocabulary</a:t>
            </a:r>
            <a:endParaRPr sz="6300"/>
          </a:p>
        </p:txBody>
      </p:sp>
      <p:sp>
        <p:nvSpPr>
          <p:cNvPr id="620" name="Google Shape;620;g2d8f11cec4c_0_20"/>
          <p:cNvSpPr txBox="1"/>
          <p:nvPr>
            <p:ph idx="1" type="body"/>
          </p:nvPr>
        </p:nvSpPr>
        <p:spPr>
          <a:xfrm>
            <a:off x="247650" y="2076450"/>
            <a:ext cx="6673800" cy="46863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SzPts val="1260"/>
              <a:buChar char="◈"/>
            </a:pPr>
            <a:r>
              <a:rPr b="1" lang="en-US" u="sng"/>
              <a:t>Stock</a:t>
            </a:r>
            <a:endParaRPr b="1" u="sng"/>
          </a:p>
          <a:p>
            <a:pPr indent="-308610" lvl="1" marL="914400" rtl="0" algn="l">
              <a:spcBef>
                <a:spcPts val="0"/>
              </a:spcBef>
              <a:spcAft>
                <a:spcPts val="0"/>
              </a:spcAft>
              <a:buSzPts val="1260"/>
              <a:buChar char="🞚"/>
            </a:pPr>
            <a:r>
              <a:rPr lang="en-US"/>
              <a:t>A share of ownership in a company.</a:t>
            </a:r>
            <a:endParaRPr/>
          </a:p>
          <a:p>
            <a:pPr indent="-308610" lvl="1" marL="914400" rtl="0" algn="l">
              <a:spcBef>
                <a:spcPts val="0"/>
              </a:spcBef>
              <a:spcAft>
                <a:spcPts val="0"/>
              </a:spcAft>
              <a:buSzPts val="1260"/>
              <a:buChar char="🞚"/>
            </a:pPr>
            <a:r>
              <a:rPr lang="en-US"/>
              <a:t>Example: If you buy one share of Apple stock, you own a tiny piece of Apple.</a:t>
            </a:r>
            <a:endParaRPr/>
          </a:p>
          <a:p>
            <a:pPr indent="-308610" lvl="0" marL="457200" rtl="0" algn="l">
              <a:spcBef>
                <a:spcPts val="0"/>
              </a:spcBef>
              <a:spcAft>
                <a:spcPts val="0"/>
              </a:spcAft>
              <a:buSzPts val="1260"/>
              <a:buChar char="◈"/>
            </a:pPr>
            <a:r>
              <a:rPr b="1" lang="en-US" u="sng"/>
              <a:t>Shareholder</a:t>
            </a:r>
            <a:endParaRPr b="1" u="sng"/>
          </a:p>
          <a:p>
            <a:pPr indent="-308610" lvl="1" marL="914400" rtl="0" algn="l">
              <a:spcBef>
                <a:spcPts val="0"/>
              </a:spcBef>
              <a:spcAft>
                <a:spcPts val="0"/>
              </a:spcAft>
              <a:buSzPts val="1260"/>
              <a:buChar char="🞚"/>
            </a:pPr>
            <a:r>
              <a:rPr b="1" lang="en-US" u="sng"/>
              <a:t>Someone who owns shares</a:t>
            </a:r>
            <a:r>
              <a:rPr lang="en-US"/>
              <a:t> (or stock) in a company.</a:t>
            </a:r>
            <a:endParaRPr/>
          </a:p>
          <a:p>
            <a:pPr indent="-308610" lvl="1" marL="914400" rtl="0" algn="l">
              <a:spcBef>
                <a:spcPts val="0"/>
              </a:spcBef>
              <a:spcAft>
                <a:spcPts val="0"/>
              </a:spcAft>
              <a:buSzPts val="1260"/>
              <a:buChar char="🞚"/>
            </a:pPr>
            <a:r>
              <a:rPr lang="en-US"/>
              <a:t>Example: If you own 10 shares of Disney, you are a Disney shareholder.</a:t>
            </a:r>
            <a:endParaRPr/>
          </a:p>
          <a:p>
            <a:pPr indent="-308610" lvl="0" marL="457200" rtl="0" algn="l">
              <a:spcBef>
                <a:spcPts val="0"/>
              </a:spcBef>
              <a:spcAft>
                <a:spcPts val="0"/>
              </a:spcAft>
              <a:buSzPts val="1260"/>
              <a:buChar char="◈"/>
            </a:pPr>
            <a:r>
              <a:rPr b="1" lang="en-US" u="sng"/>
              <a:t>Ticker Symbol</a:t>
            </a:r>
            <a:endParaRPr b="1" u="sng"/>
          </a:p>
          <a:p>
            <a:pPr indent="-308610" lvl="1" marL="914400" rtl="0" algn="l">
              <a:spcBef>
                <a:spcPts val="0"/>
              </a:spcBef>
              <a:spcAft>
                <a:spcPts val="0"/>
              </a:spcAft>
              <a:buSzPts val="1260"/>
              <a:buChar char="🞚"/>
            </a:pPr>
            <a:r>
              <a:rPr b="1" lang="en-US" u="sng"/>
              <a:t>A short code </a:t>
            </a:r>
            <a:r>
              <a:rPr lang="en-US"/>
              <a:t>that represents a company’s stock.</a:t>
            </a:r>
            <a:endParaRPr/>
          </a:p>
          <a:p>
            <a:pPr indent="-308610" lvl="1" marL="914400" rtl="0" algn="l">
              <a:spcBef>
                <a:spcPts val="0"/>
              </a:spcBef>
              <a:spcAft>
                <a:spcPts val="0"/>
              </a:spcAft>
              <a:buSzPts val="1260"/>
              <a:buChar char="🞚"/>
            </a:pPr>
            <a:r>
              <a:rPr lang="en-US"/>
              <a:t>Example: Apple’s ticker symbol is AAPL, and Tesla’s is TSLA.</a:t>
            </a:r>
            <a:endParaRPr/>
          </a:p>
        </p:txBody>
      </p:sp>
      <p:pic>
        <p:nvPicPr>
          <p:cNvPr id="621" name="Google Shape;621;g2d8f11cec4c_0_20"/>
          <p:cNvPicPr preferRelativeResize="0"/>
          <p:nvPr/>
        </p:nvPicPr>
        <p:blipFill>
          <a:blip r:embed="rId3">
            <a:alphaModFix/>
          </a:blip>
          <a:stretch>
            <a:fillRect/>
          </a:stretch>
        </p:blipFill>
        <p:spPr>
          <a:xfrm>
            <a:off x="7088125" y="1423000"/>
            <a:ext cx="4762500" cy="238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g32db97f57eb_0_162"/>
          <p:cNvPicPr preferRelativeResize="0"/>
          <p:nvPr/>
        </p:nvPicPr>
        <p:blipFill>
          <a:blip r:embed="rId3">
            <a:alphaModFix/>
          </a:blip>
          <a:stretch>
            <a:fillRect/>
          </a:stretch>
        </p:blipFill>
        <p:spPr>
          <a:xfrm>
            <a:off x="286461" y="0"/>
            <a:ext cx="7421828" cy="6857999"/>
          </a:xfrm>
          <a:prstGeom prst="rect">
            <a:avLst/>
          </a:prstGeom>
          <a:noFill/>
          <a:ln>
            <a:noFill/>
          </a:ln>
        </p:spPr>
      </p:pic>
      <p:sp>
        <p:nvSpPr>
          <p:cNvPr id="628" name="Google Shape;628;g32db97f57eb_0_162"/>
          <p:cNvSpPr txBox="1"/>
          <p:nvPr/>
        </p:nvSpPr>
        <p:spPr>
          <a:xfrm>
            <a:off x="8180350" y="171325"/>
            <a:ext cx="3854700" cy="65814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lt1"/>
                </a:solidFill>
              </a:rPr>
              <a:t>Apple</a:t>
            </a:r>
            <a:r>
              <a:rPr lang="en-US">
                <a:solidFill>
                  <a:schemeClr val="lt1"/>
                </a:solidFill>
              </a:rPr>
              <a:t> – AAPL</a:t>
            </a:r>
            <a:endParaRPr>
              <a:solidFill>
                <a:schemeClr val="lt1"/>
              </a:solidFill>
            </a:endParaRPr>
          </a:p>
          <a:p>
            <a:pPr indent="0" lvl="0" marL="0" rtl="0" algn="l">
              <a:spcBef>
                <a:spcPts val="0"/>
              </a:spcBef>
              <a:spcAft>
                <a:spcPts val="0"/>
              </a:spcAft>
              <a:buNone/>
            </a:pPr>
            <a:r>
              <a:rPr b="1" lang="en-US">
                <a:solidFill>
                  <a:schemeClr val="lt1"/>
                </a:solidFill>
              </a:rPr>
              <a:t>Microsoft</a:t>
            </a:r>
            <a:r>
              <a:rPr lang="en-US">
                <a:solidFill>
                  <a:schemeClr val="lt1"/>
                </a:solidFill>
              </a:rPr>
              <a:t> – MSFT</a:t>
            </a:r>
            <a:endParaRPr>
              <a:solidFill>
                <a:schemeClr val="lt1"/>
              </a:solidFill>
            </a:endParaRPr>
          </a:p>
          <a:p>
            <a:pPr indent="0" lvl="0" marL="0" rtl="0" algn="l">
              <a:spcBef>
                <a:spcPts val="0"/>
              </a:spcBef>
              <a:spcAft>
                <a:spcPts val="0"/>
              </a:spcAft>
              <a:buNone/>
            </a:pPr>
            <a:r>
              <a:rPr b="1" lang="en-US">
                <a:solidFill>
                  <a:schemeClr val="lt1"/>
                </a:solidFill>
              </a:rPr>
              <a:t>Amazon</a:t>
            </a:r>
            <a:r>
              <a:rPr lang="en-US">
                <a:solidFill>
                  <a:schemeClr val="lt1"/>
                </a:solidFill>
              </a:rPr>
              <a:t> – AMZN</a:t>
            </a:r>
            <a:endParaRPr>
              <a:solidFill>
                <a:schemeClr val="lt1"/>
              </a:solidFill>
            </a:endParaRPr>
          </a:p>
          <a:p>
            <a:pPr indent="0" lvl="0" marL="0" rtl="0" algn="l">
              <a:spcBef>
                <a:spcPts val="0"/>
              </a:spcBef>
              <a:spcAft>
                <a:spcPts val="0"/>
              </a:spcAft>
              <a:buNone/>
            </a:pPr>
            <a:r>
              <a:rPr b="1" lang="en-US">
                <a:solidFill>
                  <a:schemeClr val="lt1"/>
                </a:solidFill>
              </a:rPr>
              <a:t>Alphabet (Google)</a:t>
            </a:r>
            <a:r>
              <a:rPr lang="en-US">
                <a:solidFill>
                  <a:schemeClr val="lt1"/>
                </a:solidFill>
              </a:rPr>
              <a:t> – GOOG / GOOGL</a:t>
            </a:r>
            <a:endParaRPr>
              <a:solidFill>
                <a:schemeClr val="lt1"/>
              </a:solidFill>
            </a:endParaRPr>
          </a:p>
          <a:p>
            <a:pPr indent="0" lvl="0" marL="0" rtl="0" algn="l">
              <a:spcBef>
                <a:spcPts val="0"/>
              </a:spcBef>
              <a:spcAft>
                <a:spcPts val="0"/>
              </a:spcAft>
              <a:buNone/>
            </a:pPr>
            <a:r>
              <a:rPr b="1" lang="en-US">
                <a:solidFill>
                  <a:schemeClr val="lt1"/>
                </a:solidFill>
              </a:rPr>
              <a:t>Tesla</a:t>
            </a:r>
            <a:r>
              <a:rPr lang="en-US">
                <a:solidFill>
                  <a:schemeClr val="lt1"/>
                </a:solidFill>
              </a:rPr>
              <a:t> – TSLA</a:t>
            </a:r>
            <a:endParaRPr>
              <a:solidFill>
                <a:schemeClr val="lt1"/>
              </a:solidFill>
            </a:endParaRPr>
          </a:p>
          <a:p>
            <a:pPr indent="0" lvl="0" marL="0" rtl="0" algn="l">
              <a:spcBef>
                <a:spcPts val="0"/>
              </a:spcBef>
              <a:spcAft>
                <a:spcPts val="0"/>
              </a:spcAft>
              <a:buNone/>
            </a:pPr>
            <a:r>
              <a:rPr b="1" lang="en-US">
                <a:solidFill>
                  <a:schemeClr val="lt1"/>
                </a:solidFill>
              </a:rPr>
              <a:t>Meta (Facebook)</a:t>
            </a:r>
            <a:r>
              <a:rPr lang="en-US">
                <a:solidFill>
                  <a:schemeClr val="lt1"/>
                </a:solidFill>
              </a:rPr>
              <a:t> – META</a:t>
            </a:r>
            <a:endParaRPr>
              <a:solidFill>
                <a:schemeClr val="lt1"/>
              </a:solidFill>
            </a:endParaRPr>
          </a:p>
          <a:p>
            <a:pPr indent="0" lvl="0" marL="0" rtl="0" algn="l">
              <a:spcBef>
                <a:spcPts val="0"/>
              </a:spcBef>
              <a:spcAft>
                <a:spcPts val="0"/>
              </a:spcAft>
              <a:buNone/>
            </a:pPr>
            <a:r>
              <a:rPr b="1" lang="en-US">
                <a:solidFill>
                  <a:schemeClr val="lt1"/>
                </a:solidFill>
              </a:rPr>
              <a:t>Netflix</a:t>
            </a:r>
            <a:r>
              <a:rPr lang="en-US">
                <a:solidFill>
                  <a:schemeClr val="lt1"/>
                </a:solidFill>
              </a:rPr>
              <a:t> – NFLX</a:t>
            </a:r>
            <a:endParaRPr>
              <a:solidFill>
                <a:schemeClr val="lt1"/>
              </a:solidFill>
            </a:endParaRPr>
          </a:p>
          <a:p>
            <a:pPr indent="0" lvl="0" marL="0" rtl="0" algn="l">
              <a:spcBef>
                <a:spcPts val="0"/>
              </a:spcBef>
              <a:spcAft>
                <a:spcPts val="0"/>
              </a:spcAft>
              <a:buNone/>
            </a:pPr>
            <a:r>
              <a:rPr b="1" lang="en-US">
                <a:solidFill>
                  <a:schemeClr val="lt1"/>
                </a:solidFill>
              </a:rPr>
              <a:t>NVIDIA</a:t>
            </a:r>
            <a:r>
              <a:rPr lang="en-US">
                <a:solidFill>
                  <a:schemeClr val="lt1"/>
                </a:solidFill>
              </a:rPr>
              <a:t> – NVDA</a:t>
            </a:r>
            <a:endParaRPr>
              <a:solidFill>
                <a:schemeClr val="lt1"/>
              </a:solidFill>
            </a:endParaRPr>
          </a:p>
          <a:p>
            <a:pPr indent="0" lvl="0" marL="0" rtl="0" algn="l">
              <a:spcBef>
                <a:spcPts val="0"/>
              </a:spcBef>
              <a:spcAft>
                <a:spcPts val="0"/>
              </a:spcAft>
              <a:buNone/>
            </a:pPr>
            <a:r>
              <a:rPr b="1" lang="en-US">
                <a:solidFill>
                  <a:schemeClr val="lt1"/>
                </a:solidFill>
              </a:rPr>
              <a:t>Disney</a:t>
            </a:r>
            <a:r>
              <a:rPr lang="en-US">
                <a:solidFill>
                  <a:schemeClr val="lt1"/>
                </a:solidFill>
              </a:rPr>
              <a:t> – DIS</a:t>
            </a:r>
            <a:endParaRPr>
              <a:solidFill>
                <a:schemeClr val="lt1"/>
              </a:solidFill>
            </a:endParaRPr>
          </a:p>
          <a:p>
            <a:pPr indent="0" lvl="0" marL="0" rtl="0" algn="l">
              <a:spcBef>
                <a:spcPts val="0"/>
              </a:spcBef>
              <a:spcAft>
                <a:spcPts val="0"/>
              </a:spcAft>
              <a:buNone/>
            </a:pPr>
            <a:r>
              <a:rPr b="1" lang="en-US">
                <a:solidFill>
                  <a:schemeClr val="lt1"/>
                </a:solidFill>
              </a:rPr>
              <a:t>McDonald’s</a:t>
            </a:r>
            <a:r>
              <a:rPr lang="en-US">
                <a:solidFill>
                  <a:schemeClr val="lt1"/>
                </a:solidFill>
              </a:rPr>
              <a:t> – MCD</a:t>
            </a:r>
            <a:endParaRPr>
              <a:solidFill>
                <a:schemeClr val="lt1"/>
              </a:solidFill>
            </a:endParaRPr>
          </a:p>
          <a:p>
            <a:pPr indent="0" lvl="0" marL="0" rtl="0" algn="l">
              <a:spcBef>
                <a:spcPts val="0"/>
              </a:spcBef>
              <a:spcAft>
                <a:spcPts val="0"/>
              </a:spcAft>
              <a:buNone/>
            </a:pPr>
            <a:r>
              <a:rPr b="1" lang="en-US">
                <a:solidFill>
                  <a:schemeClr val="lt1"/>
                </a:solidFill>
              </a:rPr>
              <a:t>Coca-Cola</a:t>
            </a:r>
            <a:r>
              <a:rPr lang="en-US">
                <a:solidFill>
                  <a:schemeClr val="lt1"/>
                </a:solidFill>
              </a:rPr>
              <a:t> – KO</a:t>
            </a:r>
            <a:endParaRPr>
              <a:solidFill>
                <a:schemeClr val="lt1"/>
              </a:solidFill>
            </a:endParaRPr>
          </a:p>
          <a:p>
            <a:pPr indent="0" lvl="0" marL="0" rtl="0" algn="l">
              <a:spcBef>
                <a:spcPts val="0"/>
              </a:spcBef>
              <a:spcAft>
                <a:spcPts val="0"/>
              </a:spcAft>
              <a:buNone/>
            </a:pPr>
            <a:r>
              <a:rPr b="1" lang="en-US">
                <a:solidFill>
                  <a:schemeClr val="lt1"/>
                </a:solidFill>
              </a:rPr>
              <a:t>PepsiCo</a:t>
            </a:r>
            <a:r>
              <a:rPr lang="en-US">
                <a:solidFill>
                  <a:schemeClr val="lt1"/>
                </a:solidFill>
              </a:rPr>
              <a:t> – PEP</a:t>
            </a:r>
            <a:endParaRPr>
              <a:solidFill>
                <a:schemeClr val="lt1"/>
              </a:solidFill>
            </a:endParaRPr>
          </a:p>
          <a:p>
            <a:pPr indent="0" lvl="0" marL="0" rtl="0" algn="l">
              <a:spcBef>
                <a:spcPts val="0"/>
              </a:spcBef>
              <a:spcAft>
                <a:spcPts val="0"/>
              </a:spcAft>
              <a:buNone/>
            </a:pPr>
            <a:r>
              <a:rPr b="1" lang="en-US">
                <a:solidFill>
                  <a:schemeClr val="lt1"/>
                </a:solidFill>
              </a:rPr>
              <a:t>Nike</a:t>
            </a:r>
            <a:r>
              <a:rPr lang="en-US">
                <a:solidFill>
                  <a:schemeClr val="lt1"/>
                </a:solidFill>
              </a:rPr>
              <a:t> – NKE</a:t>
            </a:r>
            <a:endParaRPr>
              <a:solidFill>
                <a:schemeClr val="lt1"/>
              </a:solidFill>
            </a:endParaRPr>
          </a:p>
          <a:p>
            <a:pPr indent="0" lvl="0" marL="0" rtl="0" algn="l">
              <a:spcBef>
                <a:spcPts val="0"/>
              </a:spcBef>
              <a:spcAft>
                <a:spcPts val="0"/>
              </a:spcAft>
              <a:buNone/>
            </a:pPr>
            <a:r>
              <a:rPr b="1" lang="en-US">
                <a:solidFill>
                  <a:schemeClr val="lt1"/>
                </a:solidFill>
              </a:rPr>
              <a:t>Adidas</a:t>
            </a:r>
            <a:r>
              <a:rPr lang="en-US">
                <a:solidFill>
                  <a:schemeClr val="lt1"/>
                </a:solidFill>
              </a:rPr>
              <a:t> – ADDYY</a:t>
            </a:r>
            <a:endParaRPr>
              <a:solidFill>
                <a:schemeClr val="lt1"/>
              </a:solidFill>
            </a:endParaRPr>
          </a:p>
          <a:p>
            <a:pPr indent="0" lvl="0" marL="0" rtl="0" algn="l">
              <a:spcBef>
                <a:spcPts val="0"/>
              </a:spcBef>
              <a:spcAft>
                <a:spcPts val="0"/>
              </a:spcAft>
              <a:buNone/>
            </a:pPr>
            <a:r>
              <a:rPr b="1" lang="en-US">
                <a:solidFill>
                  <a:schemeClr val="lt1"/>
                </a:solidFill>
              </a:rPr>
              <a:t>Walmart</a:t>
            </a:r>
            <a:r>
              <a:rPr lang="en-US">
                <a:solidFill>
                  <a:schemeClr val="lt1"/>
                </a:solidFill>
              </a:rPr>
              <a:t> – WMT</a:t>
            </a:r>
            <a:endParaRPr>
              <a:solidFill>
                <a:schemeClr val="lt1"/>
              </a:solidFill>
            </a:endParaRPr>
          </a:p>
          <a:p>
            <a:pPr indent="0" lvl="0" marL="0" rtl="0" algn="l">
              <a:spcBef>
                <a:spcPts val="0"/>
              </a:spcBef>
              <a:spcAft>
                <a:spcPts val="0"/>
              </a:spcAft>
              <a:buNone/>
            </a:pPr>
            <a:r>
              <a:rPr b="1" lang="en-US">
                <a:solidFill>
                  <a:schemeClr val="lt1"/>
                </a:solidFill>
              </a:rPr>
              <a:t>Costco</a:t>
            </a:r>
            <a:r>
              <a:rPr lang="en-US">
                <a:solidFill>
                  <a:schemeClr val="lt1"/>
                </a:solidFill>
              </a:rPr>
              <a:t> – COST</a:t>
            </a:r>
            <a:endParaRPr>
              <a:solidFill>
                <a:schemeClr val="lt1"/>
              </a:solidFill>
            </a:endParaRPr>
          </a:p>
          <a:p>
            <a:pPr indent="0" lvl="0" marL="0" rtl="0" algn="l">
              <a:spcBef>
                <a:spcPts val="0"/>
              </a:spcBef>
              <a:spcAft>
                <a:spcPts val="0"/>
              </a:spcAft>
              <a:buNone/>
            </a:pPr>
            <a:r>
              <a:rPr b="1" lang="en-US">
                <a:solidFill>
                  <a:schemeClr val="lt1"/>
                </a:solidFill>
              </a:rPr>
              <a:t>Target</a:t>
            </a:r>
            <a:r>
              <a:rPr lang="en-US">
                <a:solidFill>
                  <a:schemeClr val="lt1"/>
                </a:solidFill>
              </a:rPr>
              <a:t> – TGT</a:t>
            </a:r>
            <a:endParaRPr>
              <a:solidFill>
                <a:schemeClr val="lt1"/>
              </a:solidFill>
            </a:endParaRPr>
          </a:p>
          <a:p>
            <a:pPr indent="0" lvl="0" marL="0" rtl="0" algn="l">
              <a:spcBef>
                <a:spcPts val="0"/>
              </a:spcBef>
              <a:spcAft>
                <a:spcPts val="0"/>
              </a:spcAft>
              <a:buNone/>
            </a:pPr>
            <a:r>
              <a:rPr b="1" lang="en-US">
                <a:solidFill>
                  <a:schemeClr val="lt1"/>
                </a:solidFill>
              </a:rPr>
              <a:t>Starbucks</a:t>
            </a:r>
            <a:r>
              <a:rPr lang="en-US">
                <a:solidFill>
                  <a:schemeClr val="lt1"/>
                </a:solidFill>
              </a:rPr>
              <a:t> – SBUX</a:t>
            </a:r>
            <a:endParaRPr>
              <a:solidFill>
                <a:schemeClr val="lt1"/>
              </a:solidFill>
            </a:endParaRPr>
          </a:p>
          <a:p>
            <a:pPr indent="0" lvl="0" marL="0" rtl="0" algn="l">
              <a:spcBef>
                <a:spcPts val="0"/>
              </a:spcBef>
              <a:spcAft>
                <a:spcPts val="0"/>
              </a:spcAft>
              <a:buNone/>
            </a:pPr>
            <a:r>
              <a:rPr b="1" lang="en-US">
                <a:solidFill>
                  <a:schemeClr val="lt1"/>
                </a:solidFill>
              </a:rPr>
              <a:t>Boeing</a:t>
            </a:r>
            <a:r>
              <a:rPr lang="en-US">
                <a:solidFill>
                  <a:schemeClr val="lt1"/>
                </a:solidFill>
              </a:rPr>
              <a:t> – BA</a:t>
            </a:r>
            <a:endParaRPr>
              <a:solidFill>
                <a:schemeClr val="lt1"/>
              </a:solidFill>
            </a:endParaRPr>
          </a:p>
          <a:p>
            <a:pPr indent="0" lvl="0" marL="0" rtl="0" algn="l">
              <a:spcBef>
                <a:spcPts val="0"/>
              </a:spcBef>
              <a:spcAft>
                <a:spcPts val="0"/>
              </a:spcAft>
              <a:buNone/>
            </a:pPr>
            <a:r>
              <a:rPr b="1" lang="en-US">
                <a:solidFill>
                  <a:schemeClr val="lt1"/>
                </a:solidFill>
              </a:rPr>
              <a:t>Ford</a:t>
            </a:r>
            <a:r>
              <a:rPr lang="en-US">
                <a:solidFill>
                  <a:schemeClr val="lt1"/>
                </a:solidFill>
              </a:rPr>
              <a:t> – F</a:t>
            </a:r>
            <a:endParaRPr>
              <a:solidFill>
                <a:schemeClr val="lt1"/>
              </a:solidFill>
            </a:endParaRPr>
          </a:p>
          <a:p>
            <a:pPr indent="0" lvl="0" marL="0" rtl="0" algn="l">
              <a:spcBef>
                <a:spcPts val="0"/>
              </a:spcBef>
              <a:spcAft>
                <a:spcPts val="0"/>
              </a:spcAft>
              <a:buNone/>
            </a:pPr>
            <a:r>
              <a:rPr b="1" lang="en-US">
                <a:solidFill>
                  <a:schemeClr val="lt1"/>
                </a:solidFill>
              </a:rPr>
              <a:t>General Motors (GM)</a:t>
            </a:r>
            <a:r>
              <a:rPr lang="en-US">
                <a:solidFill>
                  <a:schemeClr val="lt1"/>
                </a:solidFill>
              </a:rPr>
              <a:t> – GM</a:t>
            </a:r>
            <a:endParaRPr>
              <a:solidFill>
                <a:schemeClr val="lt1"/>
              </a:solidFill>
            </a:endParaRPr>
          </a:p>
          <a:p>
            <a:pPr indent="0" lvl="0" marL="0" rtl="0" algn="l">
              <a:spcBef>
                <a:spcPts val="0"/>
              </a:spcBef>
              <a:spcAft>
                <a:spcPts val="0"/>
              </a:spcAft>
              <a:buNone/>
            </a:pPr>
            <a:r>
              <a:rPr b="1" lang="en-US">
                <a:solidFill>
                  <a:schemeClr val="lt1"/>
                </a:solidFill>
              </a:rPr>
              <a:t>Berkshire Hathaway</a:t>
            </a:r>
            <a:r>
              <a:rPr lang="en-US">
                <a:solidFill>
                  <a:schemeClr val="lt1"/>
                </a:solidFill>
              </a:rPr>
              <a:t> – BRK.A / BRK.B</a:t>
            </a:r>
            <a:endParaRPr>
              <a:solidFill>
                <a:schemeClr val="lt1"/>
              </a:solidFill>
            </a:endParaRPr>
          </a:p>
          <a:p>
            <a:pPr indent="0" lvl="0" marL="0" rtl="0" algn="l">
              <a:spcBef>
                <a:spcPts val="0"/>
              </a:spcBef>
              <a:spcAft>
                <a:spcPts val="0"/>
              </a:spcAft>
              <a:buNone/>
            </a:pPr>
            <a:r>
              <a:rPr b="1" lang="en-US">
                <a:solidFill>
                  <a:schemeClr val="lt1"/>
                </a:solidFill>
              </a:rPr>
              <a:t>JPMorgan Chase</a:t>
            </a:r>
            <a:r>
              <a:rPr lang="en-US">
                <a:solidFill>
                  <a:schemeClr val="lt1"/>
                </a:solidFill>
              </a:rPr>
              <a:t> – JPM</a:t>
            </a:r>
            <a:endParaRPr>
              <a:solidFill>
                <a:schemeClr val="lt1"/>
              </a:solidFill>
            </a:endParaRPr>
          </a:p>
          <a:p>
            <a:pPr indent="0" lvl="0" marL="0" rtl="0" algn="l">
              <a:spcBef>
                <a:spcPts val="0"/>
              </a:spcBef>
              <a:spcAft>
                <a:spcPts val="0"/>
              </a:spcAft>
              <a:buNone/>
            </a:pPr>
            <a:r>
              <a:rPr b="1" lang="en-US">
                <a:solidFill>
                  <a:schemeClr val="lt1"/>
                </a:solidFill>
              </a:rPr>
              <a:t>Bank of America</a:t>
            </a:r>
            <a:r>
              <a:rPr lang="en-US">
                <a:solidFill>
                  <a:schemeClr val="lt1"/>
                </a:solidFill>
              </a:rPr>
              <a:t> – BAC</a:t>
            </a:r>
            <a:endParaRPr>
              <a:solidFill>
                <a:schemeClr val="lt1"/>
              </a:solidFill>
            </a:endParaRPr>
          </a:p>
          <a:p>
            <a:pPr indent="0" lvl="0" marL="0" rtl="0" algn="l">
              <a:spcBef>
                <a:spcPts val="0"/>
              </a:spcBef>
              <a:spcAft>
                <a:spcPts val="0"/>
              </a:spcAft>
              <a:buNone/>
            </a:pPr>
            <a:r>
              <a:rPr b="1" lang="en-US">
                <a:solidFill>
                  <a:schemeClr val="lt1"/>
                </a:solidFill>
              </a:rPr>
              <a:t>Visa</a:t>
            </a:r>
            <a:r>
              <a:rPr lang="en-US">
                <a:solidFill>
                  <a:schemeClr val="lt1"/>
                </a:solidFill>
              </a:rPr>
              <a:t> – V</a:t>
            </a:r>
            <a:endParaRPr>
              <a:solidFill>
                <a:schemeClr val="lt1"/>
              </a:solidFill>
            </a:endParaRPr>
          </a:p>
          <a:p>
            <a:pPr indent="0" lvl="0" marL="0" rtl="0" algn="l">
              <a:spcBef>
                <a:spcPts val="0"/>
              </a:spcBef>
              <a:spcAft>
                <a:spcPts val="0"/>
              </a:spcAft>
              <a:buNone/>
            </a:pPr>
            <a:r>
              <a:rPr b="1" lang="en-US">
                <a:solidFill>
                  <a:schemeClr val="lt1"/>
                </a:solidFill>
              </a:rPr>
              <a:t>Mastercard</a:t>
            </a:r>
            <a:r>
              <a:rPr lang="en-US">
                <a:solidFill>
                  <a:schemeClr val="lt1"/>
                </a:solidFill>
              </a:rPr>
              <a:t> – MA</a:t>
            </a:r>
            <a:endParaRPr>
              <a:solidFill>
                <a:schemeClr val="lt1"/>
              </a:solidFill>
            </a:endParaRPr>
          </a:p>
          <a:p>
            <a:pPr indent="0" lvl="0" marL="0" rtl="0" algn="l">
              <a:spcBef>
                <a:spcPts val="0"/>
              </a:spcBef>
              <a:spcAft>
                <a:spcPts val="0"/>
              </a:spcAft>
              <a:buNone/>
            </a:pPr>
            <a:r>
              <a:rPr b="1" lang="en-US">
                <a:solidFill>
                  <a:schemeClr val="lt1"/>
                </a:solidFill>
              </a:rPr>
              <a:t>Intel</a:t>
            </a:r>
            <a:r>
              <a:rPr lang="en-US">
                <a:solidFill>
                  <a:schemeClr val="lt1"/>
                </a:solidFill>
              </a:rPr>
              <a:t> – INTC</a:t>
            </a:r>
            <a:endParaRPr>
              <a:solidFill>
                <a:schemeClr val="lt1"/>
              </a:solidFill>
            </a:endParaRPr>
          </a:p>
          <a:p>
            <a:pPr indent="0" lvl="0" marL="0" rtl="0" algn="l">
              <a:spcBef>
                <a:spcPts val="0"/>
              </a:spcBef>
              <a:spcAft>
                <a:spcPts val="0"/>
              </a:spcAft>
              <a:buNone/>
            </a:pPr>
            <a:r>
              <a:rPr b="1" lang="en-US">
                <a:solidFill>
                  <a:schemeClr val="lt1"/>
                </a:solidFill>
              </a:rPr>
              <a:t>AMD</a:t>
            </a:r>
            <a:r>
              <a:rPr lang="en-US">
                <a:solidFill>
                  <a:schemeClr val="lt1"/>
                </a:solidFill>
              </a:rPr>
              <a:t> – AMD</a:t>
            </a:r>
            <a:endParaRPr>
              <a:solidFill>
                <a:schemeClr val="lt1"/>
              </a:solidFill>
            </a:endParaRPr>
          </a:p>
          <a:p>
            <a:pPr indent="0" lvl="0" marL="0" rtl="0" algn="l">
              <a:spcBef>
                <a:spcPts val="0"/>
              </a:spcBef>
              <a:spcAft>
                <a:spcPts val="0"/>
              </a:spcAft>
              <a:buNone/>
            </a:pPr>
            <a:r>
              <a:rPr b="1" lang="en-US">
                <a:solidFill>
                  <a:schemeClr val="lt1"/>
                </a:solidFill>
              </a:rPr>
              <a:t>ExxonMobil</a:t>
            </a:r>
            <a:r>
              <a:rPr lang="en-US">
                <a:solidFill>
                  <a:schemeClr val="lt1"/>
                </a:solidFill>
              </a:rPr>
              <a:t> – XOM</a:t>
            </a:r>
            <a:endParaRPr>
              <a:solidFill>
                <a:schemeClr val="lt1"/>
              </a:solidFill>
            </a:endParaRPr>
          </a:p>
          <a:p>
            <a:pPr indent="0" lvl="0" marL="0" rtl="0" algn="l">
              <a:spcBef>
                <a:spcPts val="0"/>
              </a:spcBef>
              <a:spcAft>
                <a:spcPts val="0"/>
              </a:spcAft>
              <a:buNone/>
            </a:pPr>
            <a:r>
              <a:rPr b="1" lang="en-US">
                <a:solidFill>
                  <a:schemeClr val="lt1"/>
                </a:solidFill>
              </a:rPr>
              <a:t>Procter &amp; Gamble</a:t>
            </a:r>
            <a:r>
              <a:rPr lang="en-US">
                <a:solidFill>
                  <a:schemeClr val="lt1"/>
                </a:solidFill>
              </a:rPr>
              <a:t> – PG</a:t>
            </a:r>
            <a:endParaRPr>
              <a:solidFill>
                <a:schemeClr val="lt1"/>
              </a:solidFill>
              <a:latin typeface="Sorts Mill Goudy"/>
              <a:ea typeface="Sorts Mill Goudy"/>
              <a:cs typeface="Sorts Mill Goudy"/>
              <a:sym typeface="Sorts Mill Goudy"/>
            </a:endParaRPr>
          </a:p>
        </p:txBody>
      </p:sp>
      <p:sp>
        <p:nvSpPr>
          <p:cNvPr id="629" name="Google Shape;629;g32db97f57eb_0_162"/>
          <p:cNvSpPr/>
          <p:nvPr/>
        </p:nvSpPr>
        <p:spPr>
          <a:xfrm>
            <a:off x="1127825" y="1870200"/>
            <a:ext cx="6453000" cy="21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Sorts Mill Goudy"/>
                <a:ea typeface="Sorts Mill Goudy"/>
                <a:cs typeface="Sorts Mill Goudy"/>
                <a:sym typeface="Sorts Mill Goudy"/>
              </a:rPr>
              <a:t>Too complicated, High School Level</a:t>
            </a:r>
            <a:endParaRPr>
              <a:latin typeface="Sorts Mill Goudy"/>
              <a:ea typeface="Sorts Mill Goudy"/>
              <a:cs typeface="Sorts Mill Goudy"/>
              <a:sym typeface="Sorts Mill Goudy"/>
            </a:endParaRPr>
          </a:p>
        </p:txBody>
      </p:sp>
      <p:sp>
        <p:nvSpPr>
          <p:cNvPr id="630" name="Google Shape;630;g32db97f57eb_0_162"/>
          <p:cNvSpPr/>
          <p:nvPr/>
        </p:nvSpPr>
        <p:spPr>
          <a:xfrm>
            <a:off x="1127825" y="5011000"/>
            <a:ext cx="6453000" cy="174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Sorts Mill Goudy"/>
                <a:ea typeface="Sorts Mill Goudy"/>
                <a:cs typeface="Sorts Mill Goudy"/>
                <a:sym typeface="Sorts Mill Goudy"/>
              </a:rPr>
              <a:t>Too complicated, High School Level</a:t>
            </a:r>
            <a:endParaRPr>
              <a:latin typeface="Sorts Mill Goudy"/>
              <a:ea typeface="Sorts Mill Goudy"/>
              <a:cs typeface="Sorts Mill Goudy"/>
              <a:sym typeface="Sorts Mill Goudy"/>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32db97f57eb_0_170"/>
          <p:cNvSpPr txBox="1"/>
          <p:nvPr>
            <p:ph type="title"/>
          </p:nvPr>
        </p:nvSpPr>
        <p:spPr>
          <a:xfrm>
            <a:off x="913802" y="609600"/>
            <a:ext cx="102360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Stock Market Game CD</a:t>
            </a:r>
            <a:endParaRPr b="1" sz="6300" u="sng"/>
          </a:p>
        </p:txBody>
      </p:sp>
      <p:sp>
        <p:nvSpPr>
          <p:cNvPr id="637" name="Google Shape;637;g32db97f57eb_0_170"/>
          <p:cNvSpPr txBox="1"/>
          <p:nvPr>
            <p:ph idx="1" type="body"/>
          </p:nvPr>
        </p:nvSpPr>
        <p:spPr>
          <a:xfrm>
            <a:off x="180900" y="1871400"/>
            <a:ext cx="11830200" cy="4686300"/>
          </a:xfrm>
          <a:prstGeom prst="rect">
            <a:avLst/>
          </a:prstGeom>
        </p:spPr>
        <p:txBody>
          <a:bodyPr anchorCtr="0" anchor="t" bIns="45700" lIns="91425" spcFirstLastPara="1" rIns="91425" wrap="square" tIns="45700">
            <a:noAutofit/>
          </a:bodyPr>
          <a:lstStyle/>
          <a:p>
            <a:pPr indent="-346710" lvl="0" marL="457200" rtl="0" algn="l">
              <a:spcBef>
                <a:spcPts val="360"/>
              </a:spcBef>
              <a:spcAft>
                <a:spcPts val="0"/>
              </a:spcAft>
              <a:buSzPts val="1860"/>
              <a:buAutoNum type="arabicPeriod"/>
            </a:pPr>
            <a:r>
              <a:rPr lang="en-US" sz="2900"/>
              <a:t>Login Username: DD_2_ZZ1280 </a:t>
            </a:r>
            <a:endParaRPr sz="2900"/>
          </a:p>
          <a:p>
            <a:pPr indent="-346710" lvl="1" marL="914400" rtl="0" algn="l">
              <a:spcBef>
                <a:spcPts val="0"/>
              </a:spcBef>
              <a:spcAft>
                <a:spcPts val="0"/>
              </a:spcAft>
              <a:buSzPts val="1860"/>
              <a:buAutoNum type="alphaLcPeriod"/>
            </a:pPr>
            <a:r>
              <a:rPr lang="en-US" sz="2900"/>
              <a:t>Login Password: 8ZHDQ9ZF</a:t>
            </a:r>
            <a:endParaRPr sz="2900"/>
          </a:p>
          <a:p>
            <a:pPr indent="-346710" lvl="0" marL="457200" rtl="0" algn="l">
              <a:spcBef>
                <a:spcPts val="0"/>
              </a:spcBef>
              <a:spcAft>
                <a:spcPts val="0"/>
              </a:spcAft>
              <a:buSzPts val="1860"/>
              <a:buAutoNum type="arabicPeriod"/>
            </a:pPr>
            <a:r>
              <a:rPr lang="en-US" sz="2900"/>
              <a:t>Login Username: DD_2_ZZ1281 </a:t>
            </a:r>
            <a:endParaRPr sz="2900"/>
          </a:p>
          <a:p>
            <a:pPr indent="-346710" lvl="1" marL="914400" rtl="0" algn="l">
              <a:spcBef>
                <a:spcPts val="0"/>
              </a:spcBef>
              <a:spcAft>
                <a:spcPts val="0"/>
              </a:spcAft>
              <a:buSzPts val="1860"/>
              <a:buAutoNum type="alphaLcPeriod"/>
            </a:pPr>
            <a:r>
              <a:rPr lang="en-US" sz="2900"/>
              <a:t>Login Password: WTUJRC5G</a:t>
            </a:r>
            <a:endParaRPr sz="2900"/>
          </a:p>
          <a:p>
            <a:pPr indent="-346710" lvl="0" marL="457200" rtl="0" algn="l">
              <a:spcBef>
                <a:spcPts val="0"/>
              </a:spcBef>
              <a:spcAft>
                <a:spcPts val="0"/>
              </a:spcAft>
              <a:buSzPts val="1860"/>
              <a:buAutoNum type="arabicPeriod"/>
            </a:pPr>
            <a:r>
              <a:rPr lang="en-US" sz="2900"/>
              <a:t>Login Username: DD_2_ZZ1282 </a:t>
            </a:r>
            <a:endParaRPr sz="2900"/>
          </a:p>
          <a:p>
            <a:pPr indent="-346710" lvl="1" marL="914400" rtl="0" algn="l">
              <a:spcBef>
                <a:spcPts val="0"/>
              </a:spcBef>
              <a:spcAft>
                <a:spcPts val="0"/>
              </a:spcAft>
              <a:buSzPts val="1860"/>
              <a:buAutoNum type="alphaLcPeriod"/>
            </a:pPr>
            <a:r>
              <a:rPr lang="en-US" sz="2900"/>
              <a:t>Login Password: 3BTWP7KV</a:t>
            </a:r>
            <a:endParaRPr sz="2900"/>
          </a:p>
          <a:p>
            <a:pPr indent="-346710" lvl="0" marL="457200" rtl="0" algn="l">
              <a:spcBef>
                <a:spcPts val="0"/>
              </a:spcBef>
              <a:spcAft>
                <a:spcPts val="0"/>
              </a:spcAft>
              <a:buSzPts val="1860"/>
              <a:buAutoNum type="arabicPeriod"/>
            </a:pPr>
            <a:r>
              <a:rPr lang="en-US" sz="2900"/>
              <a:t>Login Username: DD_2_ZZ1283 </a:t>
            </a:r>
            <a:endParaRPr sz="2900"/>
          </a:p>
          <a:p>
            <a:pPr indent="-346710" lvl="1" marL="914400" rtl="0" algn="l">
              <a:spcBef>
                <a:spcPts val="0"/>
              </a:spcBef>
              <a:spcAft>
                <a:spcPts val="0"/>
              </a:spcAft>
              <a:buSzPts val="1860"/>
              <a:buAutoNum type="alphaLcPeriod"/>
            </a:pPr>
            <a:r>
              <a:rPr lang="en-US" sz="2900"/>
              <a:t>Login Password: PKDDWR8M</a:t>
            </a:r>
            <a:endParaRPr sz="2900"/>
          </a:p>
          <a:p>
            <a:pPr indent="-346710" lvl="0" marL="457200" rtl="0" algn="l">
              <a:spcBef>
                <a:spcPts val="0"/>
              </a:spcBef>
              <a:spcAft>
                <a:spcPts val="0"/>
              </a:spcAft>
              <a:buSzPts val="1860"/>
              <a:buAutoNum type="arabicPeriod"/>
            </a:pPr>
            <a:r>
              <a:rPr lang="en-US" sz="2900"/>
              <a:t>L</a:t>
            </a:r>
            <a:r>
              <a:rPr lang="en-US" sz="2900"/>
              <a:t>ogin Username: DD_2_ZZ1284 </a:t>
            </a:r>
            <a:endParaRPr sz="2900"/>
          </a:p>
          <a:p>
            <a:pPr indent="-346710" lvl="1" marL="914400" rtl="0" algn="l">
              <a:spcBef>
                <a:spcPts val="0"/>
              </a:spcBef>
              <a:spcAft>
                <a:spcPts val="0"/>
              </a:spcAft>
              <a:buSzPts val="1860"/>
              <a:buAutoNum type="alphaLcPeriod"/>
            </a:pPr>
            <a:r>
              <a:rPr lang="en-US" sz="2900"/>
              <a:t>Login Password: 1ZWCXBOA</a:t>
            </a:r>
            <a:endParaRPr sz="2900"/>
          </a:p>
        </p:txBody>
      </p:sp>
      <p:sp>
        <p:nvSpPr>
          <p:cNvPr id="638" name="Google Shape;638;g32db97f57eb_0_170"/>
          <p:cNvSpPr txBox="1"/>
          <p:nvPr/>
        </p:nvSpPr>
        <p:spPr>
          <a:xfrm>
            <a:off x="7195275" y="2584025"/>
            <a:ext cx="4411500" cy="20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900" u="sng">
                <a:solidFill>
                  <a:srgbClr val="1155CC"/>
                </a:solidFill>
                <a:highlight>
                  <a:srgbClr val="FFFFFF"/>
                </a:highlight>
                <a:latin typeface="Calibri"/>
                <a:ea typeface="Calibri"/>
                <a:cs typeface="Calibri"/>
                <a:sym typeface="Calibri"/>
                <a:hlinkClick r:id="rId3">
                  <a:extLst>
                    <a:ext uri="{A12FA001-AC4F-418D-AE19-62706E023703}">
                      <ahyp:hlinkClr val="tx"/>
                    </a:ext>
                  </a:extLst>
                </a:hlinkClick>
              </a:rPr>
              <a:t>www.stockmarketgame.org</a:t>
            </a:r>
            <a:endParaRPr sz="4100">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b83b6bdbd5_0_6"/>
          <p:cNvSpPr txBox="1"/>
          <p:nvPr>
            <p:ph idx="1" type="body"/>
          </p:nvPr>
        </p:nvSpPr>
        <p:spPr>
          <a:xfrm>
            <a:off x="5623550" y="828300"/>
            <a:ext cx="6534600" cy="59235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l">
              <a:lnSpc>
                <a:spcPct val="110000"/>
              </a:lnSpc>
              <a:spcBef>
                <a:spcPts val="0"/>
              </a:spcBef>
              <a:spcAft>
                <a:spcPts val="0"/>
              </a:spcAft>
              <a:buSzPts val="2625"/>
              <a:buNone/>
            </a:pPr>
            <a:r>
              <a:rPr lang="en-US" sz="3350">
                <a:solidFill>
                  <a:srgbClr val="FFCCFF"/>
                </a:solidFill>
              </a:rPr>
              <a:t>Learning Targets (By the end of this lesson…):</a:t>
            </a:r>
            <a:endParaRPr sz="1900">
              <a:solidFill>
                <a:srgbClr val="FFCCFF"/>
              </a:solidFill>
            </a:endParaRPr>
          </a:p>
          <a:p>
            <a:pPr indent="-280600" lvl="0" marL="342900" rtl="0" algn="l">
              <a:lnSpc>
                <a:spcPct val="110000"/>
              </a:lnSpc>
              <a:spcBef>
                <a:spcPts val="1350"/>
              </a:spcBef>
              <a:spcAft>
                <a:spcPts val="0"/>
              </a:spcAft>
              <a:buClr>
                <a:srgbClr val="FFCCFF"/>
              </a:buClr>
              <a:buSzPts val="2225"/>
              <a:buChar char="◆"/>
            </a:pPr>
            <a:r>
              <a:rPr lang="en-US" sz="3350">
                <a:solidFill>
                  <a:srgbClr val="FFCCFF"/>
                </a:solidFill>
              </a:rPr>
              <a:t>I can understand </a:t>
            </a:r>
            <a:r>
              <a:rPr lang="en-US" sz="3350">
                <a:solidFill>
                  <a:srgbClr val="FFCCFF"/>
                </a:solidFill>
              </a:rPr>
              <a:t>Supply and Demand, Shortages, Surpluses, and Tariffs.</a:t>
            </a:r>
            <a:endParaRPr sz="1000">
              <a:solidFill>
                <a:srgbClr val="FFCCFF"/>
              </a:solidFill>
              <a:latin typeface="Arial"/>
              <a:ea typeface="Arial"/>
              <a:cs typeface="Arial"/>
              <a:sym typeface="Arial"/>
            </a:endParaRPr>
          </a:p>
          <a:p>
            <a:pPr indent="-352037" lvl="0" marL="342900" rtl="0" algn="l">
              <a:lnSpc>
                <a:spcPct val="110000"/>
              </a:lnSpc>
              <a:spcBef>
                <a:spcPts val="1350"/>
              </a:spcBef>
              <a:spcAft>
                <a:spcPts val="0"/>
              </a:spcAft>
              <a:buClr>
                <a:srgbClr val="FFCCFF"/>
              </a:buClr>
              <a:buSzPts val="3350"/>
              <a:buChar char="◆"/>
            </a:pPr>
            <a:r>
              <a:rPr lang="en-US" sz="3350">
                <a:solidFill>
                  <a:srgbClr val="FFCCFF"/>
                </a:solidFill>
              </a:rPr>
              <a:t>I can finish everything in Part A of my own fictional business.</a:t>
            </a:r>
            <a:endParaRPr sz="3350">
              <a:solidFill>
                <a:srgbClr val="FFCCFF"/>
              </a:solidFill>
            </a:endParaRPr>
          </a:p>
          <a:p>
            <a:pPr indent="-139312" lvl="0" marL="342900" rtl="0" algn="l">
              <a:lnSpc>
                <a:spcPct val="110000"/>
              </a:lnSpc>
              <a:spcBef>
                <a:spcPts val="1350"/>
              </a:spcBef>
              <a:spcAft>
                <a:spcPts val="0"/>
              </a:spcAft>
              <a:buSzPts val="2625"/>
              <a:buFont typeface="Noto Sans Symbols"/>
              <a:buNone/>
            </a:pPr>
            <a:r>
              <a:t/>
            </a:r>
            <a:endParaRPr sz="3350">
              <a:solidFill>
                <a:srgbClr val="FFCCFF"/>
              </a:solidFill>
            </a:endParaRPr>
          </a:p>
        </p:txBody>
      </p:sp>
      <p:pic>
        <p:nvPicPr>
          <p:cNvPr descr="Download Free png Chalk Line Png (98+ images in Collection) Page 3 -  DLPNG.com" id="194" name="Google Shape;194;g2b83b6bdbd5_0_6"/>
          <p:cNvPicPr preferRelativeResize="0"/>
          <p:nvPr/>
        </p:nvPicPr>
        <p:blipFill rotWithShape="1">
          <a:blip r:embed="rId3">
            <a:alphaModFix/>
          </a:blip>
          <a:srcRect b="42732" l="47767" r="0" t="42442"/>
          <a:stretch/>
        </p:blipFill>
        <p:spPr>
          <a:xfrm rot="5400000">
            <a:off x="1934497" y="3723095"/>
            <a:ext cx="6378453" cy="647700"/>
          </a:xfrm>
          <a:prstGeom prst="rect">
            <a:avLst/>
          </a:prstGeom>
          <a:noFill/>
          <a:ln>
            <a:noFill/>
          </a:ln>
        </p:spPr>
      </p:pic>
      <p:pic>
        <p:nvPicPr>
          <p:cNvPr descr="Download Free png Chalk Line Png (98+ images in Collection) Page 3 -  DLPNG.com" id="195" name="Google Shape;195;g2b83b6bdbd5_0_6"/>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196" name="Google Shape;196;g2b83b6bdbd5_0_6"/>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i="0" lang="en-US" sz="4600" u="none" cap="none" strike="noStrike">
                <a:solidFill>
                  <a:schemeClr val="lt2"/>
                </a:solidFill>
                <a:latin typeface="Sorts Mill Goudy"/>
                <a:ea typeface="Sorts Mill Goudy"/>
                <a:cs typeface="Sorts Mill Goudy"/>
                <a:sym typeface="Sorts Mill Goudy"/>
              </a:rPr>
              <a:t>Today’s Inquiry Questions &amp; Learning Targets</a:t>
            </a:r>
            <a:endParaRPr/>
          </a:p>
        </p:txBody>
      </p:sp>
      <p:sp>
        <p:nvSpPr>
          <p:cNvPr id="197" name="Google Shape;197;g2b83b6bdbd5_0_6"/>
          <p:cNvSpPr txBox="1"/>
          <p:nvPr/>
        </p:nvSpPr>
        <p:spPr>
          <a:xfrm>
            <a:off x="0" y="857725"/>
            <a:ext cx="5097900" cy="5894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marR="0" rtl="0" algn="l">
              <a:lnSpc>
                <a:spcPct val="110000"/>
              </a:lnSpc>
              <a:spcBef>
                <a:spcPts val="0"/>
              </a:spcBef>
              <a:spcAft>
                <a:spcPts val="0"/>
              </a:spcAft>
              <a:buClr>
                <a:schemeClr val="lt2"/>
              </a:buClr>
              <a:buSzPts val="2625"/>
              <a:buFont typeface="Noto Sans Symbols"/>
              <a:buNone/>
            </a:pPr>
            <a:r>
              <a:rPr i="0" lang="en-US" sz="3350" u="none" cap="none" strike="noStrike">
                <a:solidFill>
                  <a:srgbClr val="FFFF00"/>
                </a:solidFill>
                <a:latin typeface="Sorts Mill Goudy"/>
                <a:ea typeface="Sorts Mill Goudy"/>
                <a:cs typeface="Sorts Mill Goudy"/>
                <a:sym typeface="Sorts Mill Goudy"/>
              </a:rPr>
              <a:t>Inquiry Questions:</a:t>
            </a:r>
            <a:endParaRPr sz="1000"/>
          </a:p>
          <a:p>
            <a:pPr indent="-280600" lvl="0" marL="342900" marR="0" rtl="0" algn="l">
              <a:lnSpc>
                <a:spcPct val="110000"/>
              </a:lnSpc>
              <a:spcBef>
                <a:spcPts val="1350"/>
              </a:spcBef>
              <a:spcAft>
                <a:spcPts val="0"/>
              </a:spcAft>
              <a:buClr>
                <a:schemeClr val="lt2"/>
              </a:buClr>
              <a:buSzPts val="2225"/>
              <a:buFont typeface="Noto Sans Symbols"/>
              <a:buChar char="◈"/>
            </a:pPr>
            <a:r>
              <a:rPr i="0" lang="en-US" sz="3350" u="none" cap="none" strike="noStrike">
                <a:solidFill>
                  <a:srgbClr val="FFFF00"/>
                </a:solidFill>
                <a:latin typeface="Sorts Mill Goudy"/>
                <a:ea typeface="Sorts Mill Goudy"/>
                <a:cs typeface="Sorts Mill Goudy"/>
                <a:sym typeface="Sorts Mill Goudy"/>
              </a:rPr>
              <a:t>How </a:t>
            </a:r>
            <a:r>
              <a:rPr lang="en-US" sz="3350">
                <a:solidFill>
                  <a:srgbClr val="FFFF00"/>
                </a:solidFill>
                <a:latin typeface="Sorts Mill Goudy"/>
                <a:ea typeface="Sorts Mill Goudy"/>
                <a:cs typeface="Sorts Mill Goudy"/>
                <a:sym typeface="Sorts Mill Goudy"/>
              </a:rPr>
              <a:t>can I understand Supply and Demand, Shortages, Surpluses, and Tariffs?</a:t>
            </a:r>
            <a:endParaRPr sz="3350">
              <a:solidFill>
                <a:srgbClr val="FFFF00"/>
              </a:solidFill>
              <a:latin typeface="Sorts Mill Goudy"/>
              <a:ea typeface="Sorts Mill Goudy"/>
              <a:cs typeface="Sorts Mill Goudy"/>
              <a:sym typeface="Sorts Mill Goudy"/>
            </a:endParaRPr>
          </a:p>
          <a:p>
            <a:pPr indent="-352037" lvl="0" marL="342900" marR="0" rtl="0" algn="l">
              <a:lnSpc>
                <a:spcPct val="110000"/>
              </a:lnSpc>
              <a:spcBef>
                <a:spcPts val="1350"/>
              </a:spcBef>
              <a:spcAft>
                <a:spcPts val="0"/>
              </a:spcAft>
              <a:buClr>
                <a:srgbClr val="FFFF00"/>
              </a:buClr>
              <a:buSzPts val="3350"/>
              <a:buFont typeface="Sorts Mill Goudy"/>
              <a:buChar char="◈"/>
            </a:pPr>
            <a:r>
              <a:rPr lang="en-US" sz="3350">
                <a:solidFill>
                  <a:srgbClr val="FFFF00"/>
                </a:solidFill>
                <a:latin typeface="Sorts Mill Goudy"/>
                <a:ea typeface="Sorts Mill Goudy"/>
                <a:cs typeface="Sorts Mill Goudy"/>
                <a:sym typeface="Sorts Mill Goudy"/>
              </a:rPr>
              <a:t>Can I finish Part A of my own fictional business?</a:t>
            </a:r>
            <a:endParaRPr sz="3350">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i="0" sz="3350" u="none" cap="none" strike="noStrike">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i="0" sz="3350" u="none" cap="none" strike="noStrike">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i="0" sz="3350" u="none" cap="none" strike="noStrike">
              <a:solidFill>
                <a:srgbClr val="FFFF00"/>
              </a:solidFill>
              <a:latin typeface="Sorts Mill Goudy"/>
              <a:ea typeface="Sorts Mill Goudy"/>
              <a:cs typeface="Sorts Mill Goudy"/>
              <a:sym typeface="Sorts Mill Goudy"/>
            </a:endParaRPr>
          </a:p>
          <a:p>
            <a:pPr indent="-139312" lvl="0" marL="342900" marR="0" rtl="0" algn="l">
              <a:lnSpc>
                <a:spcPct val="110000"/>
              </a:lnSpc>
              <a:spcBef>
                <a:spcPts val="1350"/>
              </a:spcBef>
              <a:spcAft>
                <a:spcPts val="0"/>
              </a:spcAft>
              <a:buClr>
                <a:schemeClr val="lt2"/>
              </a:buClr>
              <a:buSzPts val="2625"/>
              <a:buFont typeface="Noto Sans Symbols"/>
              <a:buNone/>
            </a:pPr>
            <a:r>
              <a:t/>
            </a:r>
            <a:endParaRPr i="0" sz="3350" u="none" cap="none" strike="noStrike">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32db97f57eb_0_177"/>
          <p:cNvSpPr txBox="1"/>
          <p:nvPr>
            <p:ph type="title"/>
          </p:nvPr>
        </p:nvSpPr>
        <p:spPr>
          <a:xfrm>
            <a:off x="913802" y="609600"/>
            <a:ext cx="102360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Stock Market Game AB</a:t>
            </a:r>
            <a:endParaRPr b="1" sz="6300" u="sng"/>
          </a:p>
        </p:txBody>
      </p:sp>
      <p:sp>
        <p:nvSpPr>
          <p:cNvPr id="645" name="Google Shape;645;g32db97f57eb_0_177"/>
          <p:cNvSpPr txBox="1"/>
          <p:nvPr>
            <p:ph idx="1" type="body"/>
          </p:nvPr>
        </p:nvSpPr>
        <p:spPr>
          <a:xfrm>
            <a:off x="180900" y="1871400"/>
            <a:ext cx="11830200" cy="4686300"/>
          </a:xfrm>
          <a:prstGeom prst="rect">
            <a:avLst/>
          </a:prstGeom>
        </p:spPr>
        <p:txBody>
          <a:bodyPr anchorCtr="0" anchor="t" bIns="45700" lIns="91425" spcFirstLastPara="1" rIns="91425" wrap="square" tIns="45700">
            <a:noAutofit/>
          </a:bodyPr>
          <a:lstStyle/>
          <a:p>
            <a:pPr indent="-353060" lvl="0" marL="457200" rtl="0" algn="l">
              <a:spcBef>
                <a:spcPts val="360"/>
              </a:spcBef>
              <a:spcAft>
                <a:spcPts val="0"/>
              </a:spcAft>
              <a:buSzPts val="1960"/>
              <a:buChar char="◈"/>
            </a:pPr>
            <a:r>
              <a:rPr lang="en-US" sz="3000"/>
              <a:t>5 </a:t>
            </a:r>
            <a:r>
              <a:rPr lang="en-US" sz="3000"/>
              <a:t>Login Username: DD_2_ZZ1285 </a:t>
            </a:r>
            <a:endParaRPr sz="3000"/>
          </a:p>
          <a:p>
            <a:pPr indent="-353060" lvl="1" marL="914400" rtl="0" algn="l">
              <a:spcBef>
                <a:spcPts val="0"/>
              </a:spcBef>
              <a:spcAft>
                <a:spcPts val="0"/>
              </a:spcAft>
              <a:buSzPts val="1960"/>
              <a:buChar char="🞚"/>
            </a:pPr>
            <a:r>
              <a:rPr lang="en-US" sz="3000"/>
              <a:t>Login Password: TJBTVZTL</a:t>
            </a:r>
            <a:endParaRPr sz="3000"/>
          </a:p>
          <a:p>
            <a:pPr indent="-353060" lvl="0" marL="457200" rtl="0" algn="l">
              <a:spcBef>
                <a:spcPts val="0"/>
              </a:spcBef>
              <a:spcAft>
                <a:spcPts val="0"/>
              </a:spcAft>
              <a:buSzPts val="1960"/>
              <a:buChar char="◈"/>
            </a:pPr>
            <a:r>
              <a:rPr lang="en-US" sz="3000"/>
              <a:t>6 Login Username: DD_2_ZZ1286 </a:t>
            </a:r>
            <a:endParaRPr sz="3000"/>
          </a:p>
          <a:p>
            <a:pPr indent="-353060" lvl="1" marL="914400" rtl="0" algn="l">
              <a:spcBef>
                <a:spcPts val="0"/>
              </a:spcBef>
              <a:spcAft>
                <a:spcPts val="0"/>
              </a:spcAft>
              <a:buSzPts val="1960"/>
              <a:buChar char="🞚"/>
            </a:pPr>
            <a:r>
              <a:rPr lang="en-US" sz="3000"/>
              <a:t>Login Password: OFNMSOP9</a:t>
            </a:r>
            <a:endParaRPr sz="3000"/>
          </a:p>
          <a:p>
            <a:pPr indent="-353060" lvl="0" marL="457200" rtl="0" algn="l">
              <a:spcBef>
                <a:spcPts val="0"/>
              </a:spcBef>
              <a:spcAft>
                <a:spcPts val="0"/>
              </a:spcAft>
              <a:buSzPts val="1960"/>
              <a:buChar char="◈"/>
            </a:pPr>
            <a:r>
              <a:rPr lang="en-US" sz="3000"/>
              <a:t>7 Login Username: DD_2_ZZ1287 </a:t>
            </a:r>
            <a:endParaRPr sz="3000"/>
          </a:p>
          <a:p>
            <a:pPr indent="-353060" lvl="1" marL="914400" rtl="0" algn="l">
              <a:spcBef>
                <a:spcPts val="0"/>
              </a:spcBef>
              <a:spcAft>
                <a:spcPts val="0"/>
              </a:spcAft>
              <a:buSzPts val="1960"/>
              <a:buChar char="🞚"/>
            </a:pPr>
            <a:r>
              <a:rPr lang="en-US" sz="3000"/>
              <a:t>Login Password: 5Z1ZDUDY</a:t>
            </a:r>
            <a:endParaRPr sz="3000"/>
          </a:p>
          <a:p>
            <a:pPr indent="-353060" lvl="0" marL="457200" rtl="0" algn="l">
              <a:spcBef>
                <a:spcPts val="0"/>
              </a:spcBef>
              <a:spcAft>
                <a:spcPts val="0"/>
              </a:spcAft>
              <a:buSzPts val="1960"/>
              <a:buChar char="◈"/>
            </a:pPr>
            <a:r>
              <a:rPr lang="en-US" sz="3000"/>
              <a:t>8 Login Username: DD_2_ZZ1288 </a:t>
            </a:r>
            <a:endParaRPr sz="3000"/>
          </a:p>
          <a:p>
            <a:pPr indent="-353060" lvl="1" marL="914400" rtl="0" algn="l">
              <a:spcBef>
                <a:spcPts val="0"/>
              </a:spcBef>
              <a:spcAft>
                <a:spcPts val="0"/>
              </a:spcAft>
              <a:buSzPts val="1960"/>
              <a:buChar char="🞚"/>
            </a:pPr>
            <a:r>
              <a:rPr lang="en-US" sz="3000"/>
              <a:t>Login Password: QEAWHSJU</a:t>
            </a:r>
            <a:endParaRPr sz="3000"/>
          </a:p>
          <a:p>
            <a:pPr indent="-353060" lvl="0" marL="457200" rtl="0" algn="l">
              <a:spcBef>
                <a:spcPts val="0"/>
              </a:spcBef>
              <a:spcAft>
                <a:spcPts val="0"/>
              </a:spcAft>
              <a:buSzPts val="1960"/>
              <a:buChar char="◈"/>
            </a:pPr>
            <a:r>
              <a:rPr lang="en-US" sz="3000"/>
              <a:t>9 Login Username: DD_2_ZZ1289 </a:t>
            </a:r>
            <a:endParaRPr sz="3000"/>
          </a:p>
          <a:p>
            <a:pPr indent="-353060" lvl="1" marL="914400" rtl="0" algn="l">
              <a:spcBef>
                <a:spcPts val="0"/>
              </a:spcBef>
              <a:spcAft>
                <a:spcPts val="0"/>
              </a:spcAft>
              <a:buSzPts val="1960"/>
              <a:buChar char="🞚"/>
            </a:pPr>
            <a:r>
              <a:rPr lang="en-US" sz="3000"/>
              <a:t>Login Password: JWFIN8W4</a:t>
            </a:r>
            <a:endParaRPr sz="3000"/>
          </a:p>
        </p:txBody>
      </p:sp>
      <p:sp>
        <p:nvSpPr>
          <p:cNvPr id="646" name="Google Shape;646;g32db97f57eb_0_177"/>
          <p:cNvSpPr txBox="1"/>
          <p:nvPr/>
        </p:nvSpPr>
        <p:spPr>
          <a:xfrm>
            <a:off x="7195275" y="2584025"/>
            <a:ext cx="4411500" cy="20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900" u="sng">
                <a:solidFill>
                  <a:srgbClr val="1155CC"/>
                </a:solidFill>
                <a:highlight>
                  <a:srgbClr val="FFFFFF"/>
                </a:highlight>
                <a:latin typeface="Calibri"/>
                <a:ea typeface="Calibri"/>
                <a:cs typeface="Calibri"/>
                <a:sym typeface="Calibri"/>
                <a:hlinkClick r:id="rId3">
                  <a:extLst>
                    <a:ext uri="{A12FA001-AC4F-418D-AE19-62706E023703}">
                      <ahyp:hlinkClr val="tx"/>
                    </a:ext>
                  </a:extLst>
                </a:hlinkClick>
              </a:rPr>
              <a:t>www.stockmarketgame.org</a:t>
            </a:r>
            <a:endParaRPr sz="4100">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32db97f57eb_0_128"/>
          <p:cNvSpPr txBox="1"/>
          <p:nvPr>
            <p:ph type="ctrTitle"/>
          </p:nvPr>
        </p:nvSpPr>
        <p:spPr>
          <a:xfrm>
            <a:off x="0" y="-182874"/>
            <a:ext cx="12192000" cy="864600"/>
          </a:xfrm>
          <a:prstGeom prst="rect">
            <a:avLst/>
          </a:prstGeom>
          <a:noFill/>
          <a:ln>
            <a:noFill/>
          </a:ln>
          <a:effectLst>
            <a:outerShdw blurRad="25400">
              <a:srgbClr val="000000">
                <a:alpha val="45880"/>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3700"/>
              <a:t>Private</a:t>
            </a:r>
            <a:r>
              <a:rPr b="1" lang="en-US" sz="3700"/>
              <a:t> &amp; Public: Breaking News &amp; Stock Market (2)</a:t>
            </a:r>
            <a:endParaRPr b="1" sz="3700"/>
          </a:p>
        </p:txBody>
      </p:sp>
      <p:sp>
        <p:nvSpPr>
          <p:cNvPr id="652" name="Google Shape;652;g32db97f57eb_0_128"/>
          <p:cNvSpPr txBox="1"/>
          <p:nvPr>
            <p:ph idx="1" type="subTitle"/>
          </p:nvPr>
        </p:nvSpPr>
        <p:spPr>
          <a:xfrm>
            <a:off x="1375943" y="5220948"/>
            <a:ext cx="9440100" cy="1397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610"/>
              <a:buNone/>
            </a:pPr>
            <a:r>
              <a:rPr lang="en-US"/>
              <a:t>Theme: Creating your own Business</a:t>
            </a:r>
            <a:br>
              <a:rPr lang="en-US"/>
            </a:br>
            <a:r>
              <a:rPr lang="en-US"/>
              <a:t>Unit 3: Local and Global Markets</a:t>
            </a:r>
            <a:br>
              <a:rPr lang="en-US"/>
            </a:br>
            <a:r>
              <a:rPr lang="en-US"/>
              <a:t>Grade 6: Individuals &amp; Societies</a:t>
            </a:r>
            <a:endParaRPr/>
          </a:p>
        </p:txBody>
      </p:sp>
      <p:pic>
        <p:nvPicPr>
          <p:cNvPr descr="480+ Breaking News Newspaper Illustrations, Royalty-Free Vector Graphics &amp;  Clip Art - iStock" id="653" name="Google Shape;653;g32db97f57eb_0_128"/>
          <p:cNvPicPr preferRelativeResize="0"/>
          <p:nvPr/>
        </p:nvPicPr>
        <p:blipFill rotWithShape="1">
          <a:blip r:embed="rId3">
            <a:alphaModFix/>
          </a:blip>
          <a:srcRect b="28147" l="0" r="0" t="27504"/>
          <a:stretch/>
        </p:blipFill>
        <p:spPr>
          <a:xfrm>
            <a:off x="50" y="765800"/>
            <a:ext cx="12191999" cy="43572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Download Free png Chalk Line Png (98+ images in Collection) Page 3 -  DLPNG.com" id="658" name="Google Shape;658;g32db97f57eb_0_205"/>
          <p:cNvPicPr preferRelativeResize="0"/>
          <p:nvPr/>
        </p:nvPicPr>
        <p:blipFill rotWithShape="1">
          <a:blip r:embed="rId3">
            <a:alphaModFix/>
          </a:blip>
          <a:srcRect b="48373" l="0" r="0" t="49181"/>
          <a:stretch/>
        </p:blipFill>
        <p:spPr>
          <a:xfrm>
            <a:off x="824726" y="1741649"/>
            <a:ext cx="4871350" cy="153520"/>
          </a:xfrm>
          <a:prstGeom prst="rect">
            <a:avLst/>
          </a:prstGeom>
          <a:noFill/>
          <a:ln>
            <a:noFill/>
          </a:ln>
        </p:spPr>
      </p:pic>
      <p:sp>
        <p:nvSpPr>
          <p:cNvPr id="659" name="Google Shape;659;g32db97f57eb_0_205"/>
          <p:cNvSpPr txBox="1"/>
          <p:nvPr/>
        </p:nvSpPr>
        <p:spPr>
          <a:xfrm>
            <a:off x="895648" y="35225"/>
            <a:ext cx="5700000" cy="14670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b="1" lang="en-US" sz="4600">
                <a:solidFill>
                  <a:schemeClr val="lt2"/>
                </a:solidFill>
                <a:latin typeface="Sorts Mill Goudy"/>
                <a:ea typeface="Sorts Mill Goudy"/>
                <a:cs typeface="Sorts Mill Goudy"/>
                <a:sym typeface="Sorts Mill Goudy"/>
              </a:rPr>
              <a:t>Complete the rest →</a:t>
            </a:r>
            <a:endParaRPr/>
          </a:p>
        </p:txBody>
      </p:sp>
      <p:pic>
        <p:nvPicPr>
          <p:cNvPr id="660" name="Google Shape;660;g32db97f57eb_0_205"/>
          <p:cNvPicPr preferRelativeResize="0"/>
          <p:nvPr/>
        </p:nvPicPr>
        <p:blipFill>
          <a:blip r:embed="rId4">
            <a:alphaModFix/>
          </a:blip>
          <a:stretch>
            <a:fillRect/>
          </a:stretch>
        </p:blipFill>
        <p:spPr>
          <a:xfrm>
            <a:off x="6703751" y="152400"/>
            <a:ext cx="5138489" cy="6553199"/>
          </a:xfrm>
          <a:prstGeom prst="rect">
            <a:avLst/>
          </a:prstGeom>
          <a:noFill/>
          <a:ln>
            <a:noFill/>
          </a:ln>
        </p:spPr>
      </p:pic>
      <p:sp>
        <p:nvSpPr>
          <p:cNvPr id="661" name="Google Shape;661;g32db97f57eb_0_205"/>
          <p:cNvSpPr txBox="1"/>
          <p:nvPr>
            <p:ph idx="1" type="body"/>
          </p:nvPr>
        </p:nvSpPr>
        <p:spPr>
          <a:xfrm>
            <a:off x="88850" y="1895171"/>
            <a:ext cx="6018600" cy="47292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ctr">
              <a:lnSpc>
                <a:spcPct val="110000"/>
              </a:lnSpc>
              <a:spcBef>
                <a:spcPts val="0"/>
              </a:spcBef>
              <a:spcAft>
                <a:spcPts val="0"/>
              </a:spcAft>
              <a:buSzPts val="1610"/>
              <a:buNone/>
            </a:pPr>
            <a:r>
              <a:rPr b="1" i="1" lang="en-US" sz="4600">
                <a:solidFill>
                  <a:srgbClr val="FFCCFF"/>
                </a:solidFill>
              </a:rPr>
              <a:t>To join the advanced class on the stock market, the </a:t>
            </a:r>
            <a:r>
              <a:rPr b="1" i="1" lang="en-US" sz="4600" u="sng">
                <a:solidFill>
                  <a:srgbClr val="FFCCFF"/>
                </a:solidFill>
              </a:rPr>
              <a:t>Private</a:t>
            </a:r>
            <a:r>
              <a:rPr b="1" i="1" lang="en-US" sz="4600" u="sng">
                <a:solidFill>
                  <a:srgbClr val="FFCCFF"/>
                </a:solidFill>
              </a:rPr>
              <a:t> and Public page</a:t>
            </a:r>
            <a:r>
              <a:rPr b="1" i="1" lang="en-US" sz="4600">
                <a:solidFill>
                  <a:srgbClr val="FFCCFF"/>
                </a:solidFill>
              </a:rPr>
              <a:t> must be fully and ACCURATELY filled out.</a:t>
            </a:r>
            <a:endParaRPr b="1" i="1" sz="4600">
              <a:solidFill>
                <a:srgbClr val="FFCCFF"/>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32db97f57eb_0_153"/>
          <p:cNvSpPr txBox="1"/>
          <p:nvPr>
            <p:ph idx="1" type="body"/>
          </p:nvPr>
        </p:nvSpPr>
        <p:spPr>
          <a:xfrm>
            <a:off x="5071525" y="828300"/>
            <a:ext cx="7043100" cy="59235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l">
              <a:lnSpc>
                <a:spcPct val="110000"/>
              </a:lnSpc>
              <a:spcBef>
                <a:spcPts val="0"/>
              </a:spcBef>
              <a:spcAft>
                <a:spcPts val="0"/>
              </a:spcAft>
              <a:buSzPts val="2520"/>
              <a:buNone/>
            </a:pPr>
            <a:r>
              <a:rPr lang="en-US" sz="3600">
                <a:solidFill>
                  <a:srgbClr val="FFCCFF"/>
                </a:solidFill>
              </a:rPr>
              <a:t>Learning Targets (By the end of this lesson…):</a:t>
            </a:r>
            <a:endParaRPr/>
          </a:p>
          <a:p>
            <a:pPr indent="-306000" lvl="0" marL="342900" rtl="0" algn="l">
              <a:lnSpc>
                <a:spcPct val="110000"/>
              </a:lnSpc>
              <a:spcBef>
                <a:spcPts val="1320"/>
              </a:spcBef>
              <a:spcAft>
                <a:spcPts val="0"/>
              </a:spcAft>
              <a:buSzPts val="2520"/>
              <a:buChar char="◆"/>
            </a:pPr>
            <a:r>
              <a:rPr lang="en-US" sz="3600">
                <a:solidFill>
                  <a:srgbClr val="FFCCFF"/>
                </a:solidFill>
              </a:rPr>
              <a:t>I can define diversification, bull market, bear market, and day trading.</a:t>
            </a:r>
            <a:endParaRPr sz="3600">
              <a:solidFill>
                <a:srgbClr val="FFCCFF"/>
              </a:solidFill>
            </a:endParaRPr>
          </a:p>
          <a:p>
            <a:pPr indent="-306000" lvl="0" marL="342900" rtl="0" algn="l">
              <a:lnSpc>
                <a:spcPct val="110000"/>
              </a:lnSpc>
              <a:spcBef>
                <a:spcPts val="1320"/>
              </a:spcBef>
              <a:spcAft>
                <a:spcPts val="0"/>
              </a:spcAft>
              <a:buSzPts val="2520"/>
              <a:buChar char="◆"/>
            </a:pPr>
            <a:r>
              <a:rPr lang="en-US" sz="3600">
                <a:solidFill>
                  <a:srgbClr val="FFCCFF"/>
                </a:solidFill>
              </a:rPr>
              <a:t>I can understand how stock prices rise and fall</a:t>
            </a:r>
            <a:endParaRPr/>
          </a:p>
          <a:p>
            <a:pPr indent="-145980" lvl="0" marL="342900" rtl="0" algn="l">
              <a:lnSpc>
                <a:spcPct val="110000"/>
              </a:lnSpc>
              <a:spcBef>
                <a:spcPts val="1320"/>
              </a:spcBef>
              <a:spcAft>
                <a:spcPts val="0"/>
              </a:spcAft>
              <a:buSzPts val="2520"/>
              <a:buFont typeface="Noto Sans Symbols"/>
              <a:buNone/>
            </a:pPr>
            <a:r>
              <a:t/>
            </a:r>
            <a:endParaRPr sz="3600">
              <a:solidFill>
                <a:srgbClr val="FFCCFF"/>
              </a:solidFill>
            </a:endParaRPr>
          </a:p>
        </p:txBody>
      </p:sp>
      <p:pic>
        <p:nvPicPr>
          <p:cNvPr descr="Download Free png Chalk Line Png (98+ images in Collection) Page 3 -  DLPNG.com" id="667" name="Google Shape;667;g32db97f57eb_0_153"/>
          <p:cNvPicPr preferRelativeResize="0"/>
          <p:nvPr/>
        </p:nvPicPr>
        <p:blipFill rotWithShape="1">
          <a:blip r:embed="rId3">
            <a:alphaModFix/>
          </a:blip>
          <a:srcRect b="42732" l="47767" r="0" t="42442"/>
          <a:stretch/>
        </p:blipFill>
        <p:spPr>
          <a:xfrm rot="5400000">
            <a:off x="1863256" y="3747094"/>
            <a:ext cx="6378452" cy="647700"/>
          </a:xfrm>
          <a:prstGeom prst="rect">
            <a:avLst/>
          </a:prstGeom>
          <a:noFill/>
          <a:ln>
            <a:noFill/>
          </a:ln>
        </p:spPr>
      </p:pic>
      <p:pic>
        <p:nvPicPr>
          <p:cNvPr descr="Download Free png Chalk Line Png (98+ images in Collection) Page 3 -  DLPNG.com" id="668" name="Google Shape;668;g32db97f57eb_0_153"/>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669" name="Google Shape;669;g32db97f57eb_0_153"/>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b="1" i="0" lang="en-US" sz="4600" u="none" cap="none" strike="noStrike">
                <a:solidFill>
                  <a:schemeClr val="lt2"/>
                </a:solidFill>
                <a:latin typeface="Sorts Mill Goudy"/>
                <a:ea typeface="Sorts Mill Goudy"/>
                <a:cs typeface="Sorts Mill Goudy"/>
                <a:sym typeface="Sorts Mill Goudy"/>
              </a:rPr>
              <a:t>Today’s Inquiry Questions &amp; Learning Targets</a:t>
            </a:r>
            <a:endParaRPr/>
          </a:p>
        </p:txBody>
      </p:sp>
      <p:sp>
        <p:nvSpPr>
          <p:cNvPr id="670" name="Google Shape;670;g32db97f57eb_0_153"/>
          <p:cNvSpPr txBox="1"/>
          <p:nvPr/>
        </p:nvSpPr>
        <p:spPr>
          <a:xfrm>
            <a:off x="52209" y="857728"/>
            <a:ext cx="4771200" cy="5894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marR="0" rtl="0" algn="l">
              <a:lnSpc>
                <a:spcPct val="110000"/>
              </a:lnSpc>
              <a:spcBef>
                <a:spcPts val="0"/>
              </a:spcBef>
              <a:spcAft>
                <a:spcPts val="0"/>
              </a:spcAft>
              <a:buClr>
                <a:schemeClr val="lt2"/>
              </a:buClr>
              <a:buSzPts val="2520"/>
              <a:buFont typeface="Noto Sans Symbols"/>
              <a:buNone/>
            </a:pPr>
            <a:r>
              <a:rPr i="0" lang="en-US" sz="3600" u="none" cap="none" strike="noStrike">
                <a:solidFill>
                  <a:srgbClr val="FFFF00"/>
                </a:solidFill>
                <a:latin typeface="Sorts Mill Goudy"/>
                <a:ea typeface="Sorts Mill Goudy"/>
                <a:cs typeface="Sorts Mill Goudy"/>
                <a:sym typeface="Sorts Mill Goudy"/>
              </a:rPr>
              <a:t>Inquiry Questions:</a:t>
            </a:r>
            <a:endParaRPr/>
          </a:p>
          <a:p>
            <a:pPr indent="-306000" lvl="0" marL="342900" marR="0" rtl="0" algn="l">
              <a:lnSpc>
                <a:spcPct val="110000"/>
              </a:lnSpc>
              <a:spcBef>
                <a:spcPts val="1320"/>
              </a:spcBef>
              <a:spcAft>
                <a:spcPts val="0"/>
              </a:spcAft>
              <a:buClr>
                <a:schemeClr val="lt2"/>
              </a:buClr>
              <a:buSzPts val="2520"/>
              <a:buFont typeface="Noto Sans Symbols"/>
              <a:buChar char="◈"/>
            </a:pPr>
            <a:r>
              <a:rPr lang="en-US" sz="3600">
                <a:solidFill>
                  <a:srgbClr val="FFFF00"/>
                </a:solidFill>
                <a:latin typeface="Sorts Mill Goudy"/>
                <a:ea typeface="Sorts Mill Goudy"/>
                <a:cs typeface="Sorts Mill Goudy"/>
                <a:sym typeface="Sorts Mill Goudy"/>
              </a:rPr>
              <a:t>How do stock prices change?</a:t>
            </a:r>
            <a:endParaRPr/>
          </a:p>
          <a:p>
            <a:pPr indent="-306000" lvl="0" marL="342900" marR="0" rtl="0" algn="l">
              <a:lnSpc>
                <a:spcPct val="110000"/>
              </a:lnSpc>
              <a:spcBef>
                <a:spcPts val="1320"/>
              </a:spcBef>
              <a:spcAft>
                <a:spcPts val="0"/>
              </a:spcAft>
              <a:buClr>
                <a:schemeClr val="lt2"/>
              </a:buClr>
              <a:buSzPts val="2520"/>
              <a:buFont typeface="Noto Sans Symbols"/>
              <a:buChar char="◈"/>
            </a:pPr>
            <a:r>
              <a:rPr lang="en-US" sz="3600">
                <a:solidFill>
                  <a:srgbClr val="FFFF00"/>
                </a:solidFill>
                <a:latin typeface="Sorts Mill Goudy"/>
                <a:ea typeface="Sorts Mill Goudy"/>
                <a:cs typeface="Sorts Mill Goudy"/>
                <a:sym typeface="Sorts Mill Goudy"/>
              </a:rPr>
              <a:t>What determines if a company is doing well or doing bad?</a:t>
            </a:r>
            <a:r>
              <a:rPr lang="en-US" sz="3600">
                <a:solidFill>
                  <a:srgbClr val="FFFF00"/>
                </a:solidFill>
                <a:latin typeface="Sorts Mill Goudy"/>
                <a:ea typeface="Sorts Mill Goudy"/>
                <a:cs typeface="Sorts Mill Goudy"/>
                <a:sym typeface="Sorts Mill Goudy"/>
              </a:rPr>
              <a:t> </a:t>
            </a:r>
            <a:endParaRPr sz="3600">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32db97f57eb_0_141"/>
          <p:cNvSpPr txBox="1"/>
          <p:nvPr>
            <p:ph type="title"/>
          </p:nvPr>
        </p:nvSpPr>
        <p:spPr>
          <a:xfrm>
            <a:off x="913795" y="609600"/>
            <a:ext cx="10353900" cy="9705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How do Stock Prices Change?</a:t>
            </a:r>
            <a:endParaRPr/>
          </a:p>
        </p:txBody>
      </p:sp>
      <p:sp>
        <p:nvSpPr>
          <p:cNvPr id="677" name="Google Shape;677;g32db97f57eb_0_141"/>
          <p:cNvSpPr txBox="1"/>
          <p:nvPr>
            <p:ph idx="1" type="body"/>
          </p:nvPr>
        </p:nvSpPr>
        <p:spPr>
          <a:xfrm>
            <a:off x="1046025" y="1855151"/>
            <a:ext cx="4764900" cy="767400"/>
          </a:xfrm>
          <a:prstGeom prst="rect">
            <a:avLst/>
          </a:prstGeom>
        </p:spPr>
        <p:txBody>
          <a:bodyPr anchorCtr="0" anchor="b" bIns="45700" lIns="91425" spcFirstLastPara="1" rIns="91425" wrap="square" tIns="45700">
            <a:noAutofit/>
          </a:bodyPr>
          <a:lstStyle/>
          <a:p>
            <a:pPr indent="0" lvl="0" marL="0" rtl="0" algn="ctr">
              <a:spcBef>
                <a:spcPts val="480"/>
              </a:spcBef>
              <a:spcAft>
                <a:spcPts val="600"/>
              </a:spcAft>
              <a:buNone/>
            </a:pPr>
            <a:r>
              <a:rPr lang="en-US" sz="2800"/>
              <a:t>Why do they go up?</a:t>
            </a:r>
            <a:endParaRPr sz="2800"/>
          </a:p>
        </p:txBody>
      </p:sp>
      <p:sp>
        <p:nvSpPr>
          <p:cNvPr id="678" name="Google Shape;678;g32db97f57eb_0_141"/>
          <p:cNvSpPr txBox="1"/>
          <p:nvPr>
            <p:ph idx="2" type="body"/>
          </p:nvPr>
        </p:nvSpPr>
        <p:spPr>
          <a:xfrm>
            <a:off x="1046025" y="2793921"/>
            <a:ext cx="4764900" cy="3373500"/>
          </a:xfrm>
          <a:prstGeom prst="rect">
            <a:avLst/>
          </a:prstGeom>
        </p:spPr>
        <p:txBody>
          <a:bodyPr anchorCtr="0" anchor="t" bIns="45700" lIns="91425" spcFirstLastPara="1" rIns="91425" wrap="square" tIns="45700">
            <a:noAutofit/>
          </a:bodyPr>
          <a:lstStyle/>
          <a:p>
            <a:pPr indent="-361950" lvl="0" marL="457200" rtl="0" algn="l">
              <a:spcBef>
                <a:spcPts val="360"/>
              </a:spcBef>
              <a:spcAft>
                <a:spcPts val="0"/>
              </a:spcAft>
              <a:buSzPts val="2100"/>
              <a:buChar char="◈"/>
            </a:pPr>
            <a:r>
              <a:rPr lang="en-US" sz="2100"/>
              <a:t>If a company is </a:t>
            </a:r>
            <a:r>
              <a:rPr b="1" lang="en-US" sz="2100" u="sng"/>
              <a:t>doing well</a:t>
            </a:r>
            <a:r>
              <a:rPr lang="en-US" sz="2100"/>
              <a:t> (making lots of money, creating new products, or becoming more popular), more people want to buy its stock.</a:t>
            </a:r>
            <a:endParaRPr sz="2100"/>
          </a:p>
          <a:p>
            <a:pPr indent="-361950" lvl="0" marL="457200" rtl="0" algn="l">
              <a:spcBef>
                <a:spcPts val="0"/>
              </a:spcBef>
              <a:spcAft>
                <a:spcPts val="0"/>
              </a:spcAft>
              <a:buSzPts val="2100"/>
              <a:buChar char="◈"/>
            </a:pPr>
            <a:r>
              <a:rPr lang="en-US" sz="2100"/>
              <a:t>When many people want to buy a stock, the price goes up because it becomes more valuable.</a:t>
            </a:r>
            <a:endParaRPr sz="2100"/>
          </a:p>
        </p:txBody>
      </p:sp>
      <p:sp>
        <p:nvSpPr>
          <p:cNvPr id="679" name="Google Shape;679;g32db97f57eb_0_141"/>
          <p:cNvSpPr txBox="1"/>
          <p:nvPr>
            <p:ph idx="3" type="body"/>
          </p:nvPr>
        </p:nvSpPr>
        <p:spPr>
          <a:xfrm>
            <a:off x="6363176" y="1855150"/>
            <a:ext cx="4779600" cy="767400"/>
          </a:xfrm>
          <a:prstGeom prst="rect">
            <a:avLst/>
          </a:prstGeom>
        </p:spPr>
        <p:txBody>
          <a:bodyPr anchorCtr="0" anchor="b" bIns="45700" lIns="91425" spcFirstLastPara="1" rIns="91425" wrap="square" tIns="45700">
            <a:noAutofit/>
          </a:bodyPr>
          <a:lstStyle/>
          <a:p>
            <a:pPr indent="0" lvl="0" marL="0" rtl="0" algn="ctr">
              <a:spcBef>
                <a:spcPts val="480"/>
              </a:spcBef>
              <a:spcAft>
                <a:spcPts val="600"/>
              </a:spcAft>
              <a:buNone/>
            </a:pPr>
            <a:r>
              <a:rPr lang="en-US" sz="2800"/>
              <a:t>Why do they go down?</a:t>
            </a:r>
            <a:endParaRPr sz="2800"/>
          </a:p>
        </p:txBody>
      </p:sp>
      <p:sp>
        <p:nvSpPr>
          <p:cNvPr id="680" name="Google Shape;680;g32db97f57eb_0_141"/>
          <p:cNvSpPr txBox="1"/>
          <p:nvPr>
            <p:ph idx="4" type="body"/>
          </p:nvPr>
        </p:nvSpPr>
        <p:spPr>
          <a:xfrm>
            <a:off x="6363177" y="2793921"/>
            <a:ext cx="4779600" cy="3373500"/>
          </a:xfrm>
          <a:prstGeom prst="rect">
            <a:avLst/>
          </a:prstGeom>
        </p:spPr>
        <p:txBody>
          <a:bodyPr anchorCtr="0" anchor="t" bIns="45700" lIns="91425" spcFirstLastPara="1" rIns="91425" wrap="square" tIns="45700">
            <a:noAutofit/>
          </a:bodyPr>
          <a:lstStyle/>
          <a:p>
            <a:pPr indent="-361950" lvl="0" marL="457200" rtl="0" algn="l">
              <a:spcBef>
                <a:spcPts val="360"/>
              </a:spcBef>
              <a:spcAft>
                <a:spcPts val="0"/>
              </a:spcAft>
              <a:buSzPts val="2100"/>
              <a:buChar char="◈"/>
            </a:pPr>
            <a:r>
              <a:rPr lang="en-US" sz="2100"/>
              <a:t>If a company is </a:t>
            </a:r>
            <a:r>
              <a:rPr b="1" lang="en-US" sz="2100" u="sng"/>
              <a:t>not doing well</a:t>
            </a:r>
            <a:r>
              <a:rPr lang="en-US" sz="2100"/>
              <a:t> (losing money, having problems, or if people stop buying its products), fewer people want to buy its stock.</a:t>
            </a:r>
            <a:endParaRPr sz="2100"/>
          </a:p>
          <a:p>
            <a:pPr indent="-361950" lvl="0" marL="457200" rtl="0" algn="l">
              <a:spcBef>
                <a:spcPts val="0"/>
              </a:spcBef>
              <a:spcAft>
                <a:spcPts val="0"/>
              </a:spcAft>
              <a:buSzPts val="2100"/>
              <a:buChar char="◈"/>
            </a:pPr>
            <a:r>
              <a:rPr lang="en-US" sz="2100"/>
              <a:t>When more people sell their stock instead of buying it, the price goes down because it becomes less valuable.</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32db97f57eb_0_235"/>
          <p:cNvSpPr txBox="1"/>
          <p:nvPr>
            <p:ph type="title"/>
          </p:nvPr>
        </p:nvSpPr>
        <p:spPr>
          <a:xfrm>
            <a:off x="913795" y="609600"/>
            <a:ext cx="10353900" cy="1257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a:t>Example: NIKE</a:t>
            </a:r>
            <a:endParaRPr b="1"/>
          </a:p>
        </p:txBody>
      </p:sp>
      <p:sp>
        <p:nvSpPr>
          <p:cNvPr id="687" name="Google Shape;687;g32db97f57eb_0_235"/>
          <p:cNvSpPr txBox="1"/>
          <p:nvPr>
            <p:ph idx="1" type="body"/>
          </p:nvPr>
        </p:nvSpPr>
        <p:spPr>
          <a:xfrm>
            <a:off x="913797" y="2076450"/>
            <a:ext cx="5160600" cy="42855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en-US" sz="2400"/>
              <a:t>Imagine Nike releases a cool new shoe, and everyone loves it. Many people want to buy the company’s stock because they think the company will make a lot of money. The stock price of NIKE goes up!</a:t>
            </a:r>
            <a:endParaRPr sz="2400"/>
          </a:p>
          <a:p>
            <a:pPr indent="-381000" lvl="0" marL="457200" rtl="0" algn="l">
              <a:spcBef>
                <a:spcPts val="0"/>
              </a:spcBef>
              <a:spcAft>
                <a:spcPts val="0"/>
              </a:spcAft>
              <a:buSzPts val="2400"/>
              <a:buChar char="◈"/>
            </a:pPr>
            <a:r>
              <a:rPr lang="en-US" sz="2400"/>
              <a:t>But if later, the shoes turn out to be uncomfortable and people stop buying them, investors sell their NIKE stock, and the price goes down.</a:t>
            </a:r>
            <a:endParaRPr sz="2400"/>
          </a:p>
        </p:txBody>
      </p:sp>
      <p:pic>
        <p:nvPicPr>
          <p:cNvPr id="688" name="Google Shape;688;g32db97f57eb_0_235"/>
          <p:cNvPicPr preferRelativeResize="0"/>
          <p:nvPr/>
        </p:nvPicPr>
        <p:blipFill>
          <a:blip r:embed="rId3">
            <a:alphaModFix/>
          </a:blip>
          <a:stretch>
            <a:fillRect/>
          </a:stretch>
        </p:blipFill>
        <p:spPr>
          <a:xfrm>
            <a:off x="6226797" y="2019300"/>
            <a:ext cx="5276850" cy="377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32db97f57eb_0_244"/>
          <p:cNvSpPr txBox="1"/>
          <p:nvPr>
            <p:ph type="title"/>
          </p:nvPr>
        </p:nvSpPr>
        <p:spPr>
          <a:xfrm>
            <a:off x="913795" y="609600"/>
            <a:ext cx="10353900" cy="12573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a:t>Other Things That Change Stock Prices:</a:t>
            </a:r>
            <a:endParaRPr b="1"/>
          </a:p>
        </p:txBody>
      </p:sp>
      <p:sp>
        <p:nvSpPr>
          <p:cNvPr id="695" name="Google Shape;695;g32db97f57eb_0_244"/>
          <p:cNvSpPr txBox="1"/>
          <p:nvPr>
            <p:ph idx="1" type="body"/>
          </p:nvPr>
        </p:nvSpPr>
        <p:spPr>
          <a:xfrm>
            <a:off x="913795" y="2076450"/>
            <a:ext cx="10353900" cy="3714600"/>
          </a:xfrm>
          <a:prstGeom prst="rect">
            <a:avLst/>
          </a:prstGeom>
        </p:spPr>
        <p:txBody>
          <a:bodyPr anchorCtr="0" anchor="t" bIns="45700" lIns="91425" spcFirstLastPara="1" rIns="91425" wrap="square" tIns="45700">
            <a:noAutofit/>
          </a:bodyPr>
          <a:lstStyle/>
          <a:p>
            <a:pPr indent="-359410" lvl="0" marL="457200" rtl="0" algn="l">
              <a:spcBef>
                <a:spcPts val="360"/>
              </a:spcBef>
              <a:spcAft>
                <a:spcPts val="0"/>
              </a:spcAft>
              <a:buSzPts val="2060"/>
              <a:buChar char="◈"/>
            </a:pPr>
            <a:r>
              <a:rPr lang="en-US" sz="3100"/>
              <a:t>News – If something big happens, like a company inventing a new phone or facing a problem, stock prices change.</a:t>
            </a:r>
            <a:endParaRPr sz="3100"/>
          </a:p>
          <a:p>
            <a:pPr indent="-359410" lvl="0" marL="457200" rtl="0" algn="l">
              <a:spcBef>
                <a:spcPts val="0"/>
              </a:spcBef>
              <a:spcAft>
                <a:spcPts val="0"/>
              </a:spcAft>
              <a:buSzPts val="2060"/>
              <a:buChar char="◈"/>
            </a:pPr>
            <a:r>
              <a:rPr lang="en-US" sz="3100"/>
              <a:t>Supply &amp; Demand – If many people want a stock, the price goes up. If many people sell it, the price goes down.</a:t>
            </a:r>
            <a:endParaRPr sz="3100"/>
          </a:p>
          <a:p>
            <a:pPr indent="-359410" lvl="0" marL="457200" rtl="0" algn="l">
              <a:spcBef>
                <a:spcPts val="0"/>
              </a:spcBef>
              <a:spcAft>
                <a:spcPts val="0"/>
              </a:spcAft>
              <a:buSzPts val="2060"/>
              <a:buChar char="◈"/>
            </a:pPr>
            <a:r>
              <a:rPr lang="en-US" sz="3100"/>
              <a:t>The Economy – If the country’s economy is doing well, people buy more stocks. If it’s struggling, people sell stocks.</a:t>
            </a:r>
            <a:endParaRPr sz="3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32db97f57eb_0_19"/>
          <p:cNvSpPr txBox="1"/>
          <p:nvPr>
            <p:ph type="title"/>
          </p:nvPr>
        </p:nvSpPr>
        <p:spPr>
          <a:xfrm>
            <a:off x="913802" y="609600"/>
            <a:ext cx="102360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Discussion</a:t>
            </a:r>
            <a:endParaRPr b="1" sz="6300" u="sng"/>
          </a:p>
        </p:txBody>
      </p:sp>
      <p:sp>
        <p:nvSpPr>
          <p:cNvPr id="702" name="Google Shape;702;g32db97f57eb_0_19"/>
          <p:cNvSpPr txBox="1"/>
          <p:nvPr>
            <p:ph idx="1" type="body"/>
          </p:nvPr>
        </p:nvSpPr>
        <p:spPr>
          <a:xfrm>
            <a:off x="180900" y="1871400"/>
            <a:ext cx="11830200" cy="4686300"/>
          </a:xfrm>
          <a:prstGeom prst="rect">
            <a:avLst/>
          </a:prstGeom>
        </p:spPr>
        <p:txBody>
          <a:bodyPr anchorCtr="0" anchor="t" bIns="45700" lIns="91425" spcFirstLastPara="1" rIns="91425" wrap="square" tIns="45700">
            <a:noAutofit/>
          </a:bodyPr>
          <a:lstStyle/>
          <a:p>
            <a:pPr indent="-397510" lvl="0" marL="457200" rtl="0" algn="l">
              <a:spcBef>
                <a:spcPts val="360"/>
              </a:spcBef>
              <a:spcAft>
                <a:spcPts val="0"/>
              </a:spcAft>
              <a:buSzPts val="2660"/>
              <a:buChar char="◈"/>
            </a:pPr>
            <a:r>
              <a:rPr lang="en-US" sz="3700"/>
              <a:t>Imagine you have extra money—would you rather save it in a piggy bank, put it in a bank, or invest it in a company? Why?</a:t>
            </a:r>
            <a:endParaRPr sz="3700"/>
          </a:p>
          <a:p>
            <a:pPr indent="-397510" lvl="0" marL="457200" rtl="0" algn="l">
              <a:spcBef>
                <a:spcPts val="0"/>
              </a:spcBef>
              <a:spcAft>
                <a:spcPts val="0"/>
              </a:spcAft>
              <a:buSzPts val="2660"/>
              <a:buChar char="◈"/>
            </a:pPr>
            <a:r>
              <a:rPr lang="en-US" sz="3700"/>
              <a:t>What do you think happens when more people want to buy a company’s stock? What about when fewer people want to buy it?</a:t>
            </a:r>
            <a:endParaRPr sz="3700"/>
          </a:p>
          <a:p>
            <a:pPr indent="-397510" lvl="0" marL="457200" rtl="0" algn="l">
              <a:spcBef>
                <a:spcPts val="0"/>
              </a:spcBef>
              <a:spcAft>
                <a:spcPts val="0"/>
              </a:spcAft>
              <a:buSzPts val="2660"/>
              <a:buChar char="◈"/>
            </a:pPr>
            <a:r>
              <a:rPr lang="en-US" sz="3700"/>
              <a:t>Can you think of a famous company you’d want to own a piece of? Why?</a:t>
            </a:r>
            <a:endParaRPr sz="3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2d8f11cec4c_0_30"/>
          <p:cNvSpPr txBox="1"/>
          <p:nvPr>
            <p:ph type="title"/>
          </p:nvPr>
        </p:nvSpPr>
        <p:spPr>
          <a:xfrm>
            <a:off x="913798" y="609600"/>
            <a:ext cx="5182200" cy="12618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6300"/>
              <a:t>Key Vocabulary</a:t>
            </a:r>
            <a:endParaRPr sz="6300"/>
          </a:p>
        </p:txBody>
      </p:sp>
      <p:sp>
        <p:nvSpPr>
          <p:cNvPr id="709" name="Google Shape;709;g2d8f11cec4c_0_30"/>
          <p:cNvSpPr txBox="1"/>
          <p:nvPr>
            <p:ph idx="1" type="body"/>
          </p:nvPr>
        </p:nvSpPr>
        <p:spPr>
          <a:xfrm>
            <a:off x="247650" y="2076450"/>
            <a:ext cx="6673800" cy="46863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SzPts val="1260"/>
              <a:buChar char="◈"/>
            </a:pPr>
            <a:r>
              <a:rPr b="1" lang="en-US" u="sng"/>
              <a:t>Bull Market</a:t>
            </a:r>
            <a:endParaRPr b="1" u="sng"/>
          </a:p>
          <a:p>
            <a:pPr indent="-308610" lvl="1" marL="914400" rtl="0" algn="l">
              <a:spcBef>
                <a:spcPts val="0"/>
              </a:spcBef>
              <a:spcAft>
                <a:spcPts val="0"/>
              </a:spcAft>
              <a:buSzPts val="1260"/>
              <a:buChar char="🞚"/>
            </a:pPr>
            <a:r>
              <a:rPr lang="en-US"/>
              <a:t>When stock</a:t>
            </a:r>
            <a:r>
              <a:rPr b="1" lang="en-US" u="sng"/>
              <a:t> prices are going up</a:t>
            </a:r>
            <a:r>
              <a:rPr lang="en-US"/>
              <a:t> over time.</a:t>
            </a:r>
            <a:endParaRPr/>
          </a:p>
          <a:p>
            <a:pPr indent="-308610" lvl="0" marL="457200" rtl="0" algn="l">
              <a:spcBef>
                <a:spcPts val="0"/>
              </a:spcBef>
              <a:spcAft>
                <a:spcPts val="0"/>
              </a:spcAft>
              <a:buSzPts val="1260"/>
              <a:buChar char="◈"/>
            </a:pPr>
            <a:r>
              <a:rPr b="1" lang="en-US" u="sng"/>
              <a:t>Bear Market</a:t>
            </a:r>
            <a:endParaRPr b="1" u="sng"/>
          </a:p>
          <a:p>
            <a:pPr indent="-308610" lvl="1" marL="914400" rtl="0" algn="l">
              <a:spcBef>
                <a:spcPts val="0"/>
              </a:spcBef>
              <a:spcAft>
                <a:spcPts val="0"/>
              </a:spcAft>
              <a:buSzPts val="1260"/>
              <a:buChar char="🞚"/>
            </a:pPr>
            <a:r>
              <a:rPr lang="en-US"/>
              <a:t>When stock </a:t>
            </a:r>
            <a:r>
              <a:rPr b="1" lang="en-US" u="sng"/>
              <a:t>prices are going down</a:t>
            </a:r>
            <a:r>
              <a:rPr lang="en-US"/>
              <a:t> over time.</a:t>
            </a:r>
            <a:endParaRPr/>
          </a:p>
          <a:p>
            <a:pPr indent="-308610" lvl="1" marL="914400" rtl="0" algn="l">
              <a:spcBef>
                <a:spcPts val="0"/>
              </a:spcBef>
              <a:spcAft>
                <a:spcPts val="0"/>
              </a:spcAft>
              <a:buSzPts val="1260"/>
              <a:buChar char="🞚"/>
            </a:pPr>
            <a:r>
              <a:rPr lang="en-US"/>
              <a:t>Example: If the stock market drops 20% or more, it’s called a bear market.</a:t>
            </a:r>
            <a:endParaRPr/>
          </a:p>
        </p:txBody>
      </p:sp>
      <p:pic>
        <p:nvPicPr>
          <p:cNvPr id="710" name="Google Shape;710;g2d8f11cec4c_0_30"/>
          <p:cNvPicPr preferRelativeResize="0"/>
          <p:nvPr/>
        </p:nvPicPr>
        <p:blipFill>
          <a:blip r:embed="rId3">
            <a:alphaModFix/>
          </a:blip>
          <a:stretch>
            <a:fillRect/>
          </a:stretch>
        </p:blipFill>
        <p:spPr>
          <a:xfrm>
            <a:off x="7810025" y="1871400"/>
            <a:ext cx="3419475" cy="2647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32db97f57eb_0_6"/>
          <p:cNvSpPr txBox="1"/>
          <p:nvPr>
            <p:ph type="title"/>
          </p:nvPr>
        </p:nvSpPr>
        <p:spPr>
          <a:xfrm>
            <a:off x="913798" y="609600"/>
            <a:ext cx="5182200" cy="12618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6300"/>
              <a:t>Key Vocabulary</a:t>
            </a:r>
            <a:endParaRPr sz="6300"/>
          </a:p>
        </p:txBody>
      </p:sp>
      <p:sp>
        <p:nvSpPr>
          <p:cNvPr id="717" name="Google Shape;717;g32db97f57eb_0_6"/>
          <p:cNvSpPr txBox="1"/>
          <p:nvPr>
            <p:ph idx="1" type="body"/>
          </p:nvPr>
        </p:nvSpPr>
        <p:spPr>
          <a:xfrm>
            <a:off x="247650" y="2076450"/>
            <a:ext cx="6673800" cy="46863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SzPts val="1260"/>
              <a:buChar char="◈"/>
            </a:pPr>
            <a:r>
              <a:rPr b="1" lang="en-US" u="sng"/>
              <a:t>Diversification</a:t>
            </a:r>
            <a:endParaRPr b="1" u="sng"/>
          </a:p>
          <a:p>
            <a:pPr indent="-308610" lvl="1" marL="914400" rtl="0" algn="l">
              <a:spcBef>
                <a:spcPts val="0"/>
              </a:spcBef>
              <a:spcAft>
                <a:spcPts val="0"/>
              </a:spcAft>
              <a:buSzPts val="1260"/>
              <a:buChar char="🞚"/>
            </a:pPr>
            <a:r>
              <a:rPr b="1" lang="en-US" u="sng"/>
              <a:t>Spreading your money </a:t>
            </a:r>
            <a:r>
              <a:rPr lang="en-US"/>
              <a:t>across different investments to </a:t>
            </a:r>
            <a:r>
              <a:rPr b="1" lang="en-US" u="sng"/>
              <a:t>reduce risk</a:t>
            </a:r>
            <a:r>
              <a:rPr lang="en-US"/>
              <a:t>.</a:t>
            </a:r>
            <a:endParaRPr/>
          </a:p>
          <a:p>
            <a:pPr indent="-308610" lvl="1" marL="914400" rtl="0" algn="l">
              <a:spcBef>
                <a:spcPts val="0"/>
              </a:spcBef>
              <a:spcAft>
                <a:spcPts val="0"/>
              </a:spcAft>
              <a:buSzPts val="1260"/>
              <a:buChar char="🞚"/>
            </a:pPr>
            <a:r>
              <a:rPr lang="en-US"/>
              <a:t>Example: Instead of buying only tech stocks, you buy stocks in healthcare, energy, and retail too.</a:t>
            </a:r>
            <a:endParaRPr/>
          </a:p>
        </p:txBody>
      </p:sp>
      <p:pic>
        <p:nvPicPr>
          <p:cNvPr id="718" name="Google Shape;718;g32db97f57eb_0_6"/>
          <p:cNvPicPr preferRelativeResize="0"/>
          <p:nvPr/>
        </p:nvPicPr>
        <p:blipFill>
          <a:blip r:embed="rId3">
            <a:alphaModFix/>
          </a:blip>
          <a:stretch>
            <a:fillRect/>
          </a:stretch>
        </p:blipFill>
        <p:spPr>
          <a:xfrm>
            <a:off x="7022175" y="1773750"/>
            <a:ext cx="4965750" cy="3310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Download Free png Chalk Line Png (98+ images in Collection) Page 3 -  DLPNG.com" id="202" name="Google Shape;202;g2b83b6bdbd5_0_14"/>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203" name="Google Shape;203;g2b83b6bdbd5_0_14"/>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lang="en-US" sz="4600">
                <a:solidFill>
                  <a:schemeClr val="lt2"/>
                </a:solidFill>
                <a:latin typeface="Sorts Mill Goudy"/>
                <a:ea typeface="Sorts Mill Goudy"/>
                <a:cs typeface="Sorts Mill Goudy"/>
                <a:sym typeface="Sorts Mill Goudy"/>
              </a:rPr>
              <a:t>Supply and Demand</a:t>
            </a:r>
            <a:endParaRPr/>
          </a:p>
        </p:txBody>
      </p:sp>
      <p:sp>
        <p:nvSpPr>
          <p:cNvPr id="204" name="Google Shape;204;g2b83b6bdbd5_0_14"/>
          <p:cNvSpPr txBox="1"/>
          <p:nvPr/>
        </p:nvSpPr>
        <p:spPr>
          <a:xfrm>
            <a:off x="205750" y="1040125"/>
            <a:ext cx="11986200" cy="203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solidFill>
                <a:schemeClr val="lt2"/>
              </a:solidFill>
              <a:latin typeface="Sorts Mill Goudy"/>
              <a:ea typeface="Sorts Mill Goudy"/>
              <a:cs typeface="Sorts Mill Goudy"/>
              <a:sym typeface="Sorts Mill Goudy"/>
            </a:endParaRPr>
          </a:p>
        </p:txBody>
      </p:sp>
      <p:sp>
        <p:nvSpPr>
          <p:cNvPr id="205" name="Google Shape;205;g2b83b6bdbd5_0_14"/>
          <p:cNvSpPr txBox="1"/>
          <p:nvPr/>
        </p:nvSpPr>
        <p:spPr>
          <a:xfrm>
            <a:off x="3954775" y="1074425"/>
            <a:ext cx="8138400" cy="560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chemeClr val="lt2"/>
                </a:solidFill>
                <a:latin typeface="Sorts Mill Goudy"/>
                <a:ea typeface="Sorts Mill Goudy"/>
                <a:cs typeface="Sorts Mill Goudy"/>
                <a:sym typeface="Sorts Mill Goudy"/>
              </a:rPr>
              <a:t>Please write down the definition of Supply and Demand:</a:t>
            </a:r>
            <a:endParaRPr sz="2300">
              <a:solidFill>
                <a:schemeClr val="lt2"/>
              </a:solidFill>
              <a:latin typeface="Sorts Mill Goudy"/>
              <a:ea typeface="Sorts Mill Goudy"/>
              <a:cs typeface="Sorts Mill Goudy"/>
              <a:sym typeface="Sorts Mill Goudy"/>
            </a:endParaRPr>
          </a:p>
          <a:p>
            <a:pPr indent="-374650" lvl="0" marL="457200" rtl="0" algn="l">
              <a:spcBef>
                <a:spcPts val="0"/>
              </a:spcBef>
              <a:spcAft>
                <a:spcPts val="0"/>
              </a:spcAft>
              <a:buClr>
                <a:schemeClr val="dk1"/>
              </a:buClr>
              <a:buSzPts val="2300"/>
              <a:buFont typeface="Sorts Mill Goudy"/>
              <a:buChar char="●"/>
            </a:pPr>
            <a:r>
              <a:rPr lang="en-US" sz="2300">
                <a:solidFill>
                  <a:schemeClr val="dk1"/>
                </a:solidFill>
                <a:highlight>
                  <a:srgbClr val="FFFF00"/>
                </a:highlight>
                <a:latin typeface="Sorts Mill Goudy"/>
                <a:ea typeface="Sorts Mill Goudy"/>
                <a:cs typeface="Sorts Mill Goudy"/>
                <a:sym typeface="Sorts Mill Goudy"/>
              </a:rPr>
              <a:t>Supply is the amount of something. </a:t>
            </a:r>
            <a:endParaRPr sz="2300">
              <a:solidFill>
                <a:schemeClr val="dk1"/>
              </a:solidFill>
              <a:highlight>
                <a:srgbClr val="FFFF00"/>
              </a:highlight>
              <a:latin typeface="Sorts Mill Goudy"/>
              <a:ea typeface="Sorts Mill Goudy"/>
              <a:cs typeface="Sorts Mill Goudy"/>
              <a:sym typeface="Sorts Mill Goudy"/>
            </a:endParaRPr>
          </a:p>
          <a:p>
            <a:pPr indent="-374650" lvl="0" marL="457200" rtl="0" algn="l">
              <a:spcBef>
                <a:spcPts val="0"/>
              </a:spcBef>
              <a:spcAft>
                <a:spcPts val="0"/>
              </a:spcAft>
              <a:buClr>
                <a:schemeClr val="dk1"/>
              </a:buClr>
              <a:buSzPts val="2300"/>
              <a:buFont typeface="Sorts Mill Goudy"/>
              <a:buChar char="●"/>
            </a:pPr>
            <a:r>
              <a:rPr lang="en-US" sz="2300">
                <a:solidFill>
                  <a:schemeClr val="dk1"/>
                </a:solidFill>
                <a:highlight>
                  <a:srgbClr val="FFFF00"/>
                </a:highlight>
                <a:latin typeface="Sorts Mill Goudy"/>
                <a:ea typeface="Sorts Mill Goudy"/>
                <a:cs typeface="Sorts Mill Goudy"/>
                <a:sym typeface="Sorts Mill Goudy"/>
              </a:rPr>
              <a:t>Demand is how much people want it. </a:t>
            </a:r>
            <a:endParaRPr sz="2300">
              <a:solidFill>
                <a:schemeClr val="dk1"/>
              </a:solidFill>
              <a:highlight>
                <a:srgbClr val="FFFF00"/>
              </a:highlight>
              <a:latin typeface="Sorts Mill Goudy"/>
              <a:ea typeface="Sorts Mill Goudy"/>
              <a:cs typeface="Sorts Mill Goudy"/>
              <a:sym typeface="Sorts Mill Goudy"/>
            </a:endParaRPr>
          </a:p>
          <a:p>
            <a:pPr indent="-374650" lvl="0" marL="457200" rtl="0" algn="l">
              <a:spcBef>
                <a:spcPts val="0"/>
              </a:spcBef>
              <a:spcAft>
                <a:spcPts val="0"/>
              </a:spcAft>
              <a:buClr>
                <a:schemeClr val="dk1"/>
              </a:buClr>
              <a:buSzPts val="2300"/>
              <a:buFont typeface="Sorts Mill Goudy"/>
              <a:buChar char="●"/>
            </a:pPr>
            <a:r>
              <a:rPr lang="en-US" sz="2300">
                <a:solidFill>
                  <a:schemeClr val="dk1"/>
                </a:solidFill>
                <a:highlight>
                  <a:srgbClr val="FFFF00"/>
                </a:highlight>
                <a:latin typeface="Sorts Mill Goudy"/>
                <a:ea typeface="Sorts Mill Goudy"/>
                <a:cs typeface="Sorts Mill Goudy"/>
                <a:sym typeface="Sorts Mill Goudy"/>
              </a:rPr>
              <a:t>When there’s more supply than demand, prices go down. </a:t>
            </a:r>
            <a:endParaRPr sz="2300">
              <a:solidFill>
                <a:schemeClr val="dk1"/>
              </a:solidFill>
              <a:highlight>
                <a:srgbClr val="FFFF00"/>
              </a:highlight>
              <a:latin typeface="Sorts Mill Goudy"/>
              <a:ea typeface="Sorts Mill Goudy"/>
              <a:cs typeface="Sorts Mill Goudy"/>
              <a:sym typeface="Sorts Mill Goudy"/>
            </a:endParaRPr>
          </a:p>
          <a:p>
            <a:pPr indent="-374650" lvl="0" marL="457200" rtl="0" algn="l">
              <a:spcBef>
                <a:spcPts val="0"/>
              </a:spcBef>
              <a:spcAft>
                <a:spcPts val="0"/>
              </a:spcAft>
              <a:buClr>
                <a:schemeClr val="dk1"/>
              </a:buClr>
              <a:buSzPts val="2300"/>
              <a:buFont typeface="Sorts Mill Goudy"/>
              <a:buChar char="●"/>
            </a:pPr>
            <a:r>
              <a:rPr lang="en-US" sz="2300">
                <a:solidFill>
                  <a:schemeClr val="dk1"/>
                </a:solidFill>
                <a:highlight>
                  <a:srgbClr val="FFFF00"/>
                </a:highlight>
                <a:latin typeface="Sorts Mill Goudy"/>
                <a:ea typeface="Sorts Mill Goudy"/>
                <a:cs typeface="Sorts Mill Goudy"/>
                <a:sym typeface="Sorts Mill Goudy"/>
              </a:rPr>
              <a:t>When there’s more demand than supply, prices go up. </a:t>
            </a:r>
            <a:endParaRPr sz="2300">
              <a:solidFill>
                <a:schemeClr val="dk1"/>
              </a:solidFill>
              <a:highlight>
                <a:srgbClr val="FFFF00"/>
              </a:highlight>
              <a:latin typeface="Sorts Mill Goudy"/>
              <a:ea typeface="Sorts Mill Goudy"/>
              <a:cs typeface="Sorts Mill Goudy"/>
              <a:sym typeface="Sorts Mill Goudy"/>
            </a:endParaRPr>
          </a:p>
          <a:p>
            <a:pPr indent="0" lvl="0" marL="0" rtl="0" algn="l">
              <a:spcBef>
                <a:spcPts val="0"/>
              </a:spcBef>
              <a:spcAft>
                <a:spcPts val="0"/>
              </a:spcAft>
              <a:buNone/>
            </a:pPr>
            <a:r>
              <a:t/>
            </a:r>
            <a:endParaRPr sz="23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rPr lang="en-US" sz="2300">
                <a:solidFill>
                  <a:schemeClr val="lt2"/>
                </a:solidFill>
                <a:latin typeface="Sorts Mill Goudy"/>
                <a:ea typeface="Sorts Mill Goudy"/>
                <a:cs typeface="Sorts Mill Goudy"/>
                <a:sym typeface="Sorts Mill Goudy"/>
              </a:rPr>
              <a:t>For example, the demand for roses increases on special occasions like Valentine’s Day or Mother’s Day, and the price of roses increases significantly at that time. Similarly, after the holidays the demand for holiday decorations reduces drastically, so they are available at a deep discount.</a:t>
            </a:r>
            <a:endParaRPr sz="23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300">
              <a:solidFill>
                <a:schemeClr val="lt2"/>
              </a:solidFill>
              <a:latin typeface="Sorts Mill Goudy"/>
              <a:ea typeface="Sorts Mill Goudy"/>
              <a:cs typeface="Sorts Mill Goudy"/>
              <a:sym typeface="Sorts Mill Goudy"/>
            </a:endParaRPr>
          </a:p>
          <a:p>
            <a:pPr indent="0" lvl="0" marL="0" rtl="0" algn="l">
              <a:spcBef>
                <a:spcPts val="0"/>
              </a:spcBef>
              <a:spcAft>
                <a:spcPts val="0"/>
              </a:spcAft>
              <a:buNone/>
            </a:pPr>
            <a:r>
              <a:t/>
            </a:r>
            <a:endParaRPr sz="2300">
              <a:solidFill>
                <a:schemeClr val="dk1"/>
              </a:solidFill>
              <a:highlight>
                <a:srgbClr val="FFFF00"/>
              </a:highlight>
              <a:latin typeface="Sorts Mill Goudy"/>
              <a:ea typeface="Sorts Mill Goudy"/>
              <a:cs typeface="Sorts Mill Goudy"/>
              <a:sym typeface="Sorts Mill Goudy"/>
            </a:endParaRPr>
          </a:p>
        </p:txBody>
      </p:sp>
      <p:pic>
        <p:nvPicPr>
          <p:cNvPr id="206" name="Google Shape;206;g2b83b6bdbd5_0_14"/>
          <p:cNvPicPr preferRelativeResize="0"/>
          <p:nvPr/>
        </p:nvPicPr>
        <p:blipFill>
          <a:blip r:embed="rId4">
            <a:alphaModFix/>
          </a:blip>
          <a:stretch>
            <a:fillRect/>
          </a:stretch>
        </p:blipFill>
        <p:spPr>
          <a:xfrm>
            <a:off x="205750" y="1106538"/>
            <a:ext cx="3649975" cy="2058070"/>
          </a:xfrm>
          <a:prstGeom prst="rect">
            <a:avLst/>
          </a:prstGeom>
          <a:noFill/>
          <a:ln>
            <a:noFill/>
          </a:ln>
        </p:spPr>
      </p:pic>
      <p:pic>
        <p:nvPicPr>
          <p:cNvPr id="207" name="Google Shape;207;g2b83b6bdbd5_0_14"/>
          <p:cNvPicPr preferRelativeResize="0"/>
          <p:nvPr/>
        </p:nvPicPr>
        <p:blipFill>
          <a:blip r:embed="rId5">
            <a:alphaModFix/>
          </a:blip>
          <a:stretch>
            <a:fillRect/>
          </a:stretch>
        </p:blipFill>
        <p:spPr>
          <a:xfrm>
            <a:off x="205750" y="3335883"/>
            <a:ext cx="3649976" cy="1891846"/>
          </a:xfrm>
          <a:prstGeom prst="rect">
            <a:avLst/>
          </a:prstGeom>
          <a:noFill/>
          <a:ln>
            <a:noFill/>
          </a:ln>
        </p:spPr>
      </p:pic>
      <p:sp>
        <p:nvSpPr>
          <p:cNvPr id="208" name="Google Shape;208;g2b83b6bdbd5_0_14"/>
          <p:cNvSpPr txBox="1"/>
          <p:nvPr/>
        </p:nvSpPr>
        <p:spPr>
          <a:xfrm>
            <a:off x="205750" y="5399000"/>
            <a:ext cx="119862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highlight>
                  <a:srgbClr val="FFFF00"/>
                </a:highlight>
                <a:latin typeface="Sorts Mill Goudy"/>
                <a:ea typeface="Sorts Mill Goudy"/>
                <a:cs typeface="Sorts Mill Goudy"/>
                <a:sym typeface="Sorts Mill Goudy"/>
              </a:rPr>
              <a:t>Can you think of another example of a product or service where Supply and Demand changes throughout the year?</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32db97f57eb_0_134"/>
          <p:cNvSpPr txBox="1"/>
          <p:nvPr>
            <p:ph type="title"/>
          </p:nvPr>
        </p:nvSpPr>
        <p:spPr>
          <a:xfrm>
            <a:off x="913795" y="609600"/>
            <a:ext cx="103539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Stock Market Game Updates</a:t>
            </a:r>
            <a:endParaRPr/>
          </a:p>
        </p:txBody>
      </p:sp>
      <p:sp>
        <p:nvSpPr>
          <p:cNvPr id="725" name="Google Shape;725;g32db97f57eb_0_134"/>
          <p:cNvSpPr txBox="1"/>
          <p:nvPr>
            <p:ph idx="1" type="body"/>
          </p:nvPr>
        </p:nvSpPr>
        <p:spPr>
          <a:xfrm>
            <a:off x="913800" y="2076450"/>
            <a:ext cx="4856700" cy="4419300"/>
          </a:xfrm>
          <a:prstGeom prst="rect">
            <a:avLst/>
          </a:prstGeom>
        </p:spPr>
        <p:txBody>
          <a:bodyPr anchorCtr="0" anchor="t" bIns="45700" lIns="91425" spcFirstLastPara="1" rIns="91425" wrap="square" tIns="45700">
            <a:normAutofit lnSpcReduction="20000"/>
          </a:bodyPr>
          <a:lstStyle/>
          <a:p>
            <a:pPr indent="0" lvl="0" marL="0" rtl="0" algn="l">
              <a:spcBef>
                <a:spcPts val="360"/>
              </a:spcBef>
              <a:spcAft>
                <a:spcPts val="0"/>
              </a:spcAft>
              <a:buNone/>
            </a:pPr>
            <a:r>
              <a:rPr lang="en-US" sz="3500"/>
              <a:t>Who is doing best?</a:t>
            </a:r>
            <a:endParaRPr sz="3500"/>
          </a:p>
          <a:p>
            <a:pPr indent="0" lvl="0" marL="0" rtl="0" algn="l">
              <a:spcBef>
                <a:spcPts val="600"/>
              </a:spcBef>
              <a:spcAft>
                <a:spcPts val="0"/>
              </a:spcAft>
              <a:buNone/>
            </a:pPr>
            <a:r>
              <a:t/>
            </a:r>
            <a:endParaRPr sz="3500"/>
          </a:p>
          <a:p>
            <a:pPr indent="0" lvl="0" marL="0" rtl="0" algn="l">
              <a:spcBef>
                <a:spcPts val="600"/>
              </a:spcBef>
              <a:spcAft>
                <a:spcPts val="0"/>
              </a:spcAft>
              <a:buNone/>
            </a:pPr>
            <a:r>
              <a:rPr lang="en-US" sz="3500"/>
              <a:t>Who is doing worst?</a:t>
            </a:r>
            <a:endParaRPr sz="3500"/>
          </a:p>
          <a:p>
            <a:pPr indent="0" lvl="0" marL="0" rtl="0" algn="l">
              <a:spcBef>
                <a:spcPts val="600"/>
              </a:spcBef>
              <a:spcAft>
                <a:spcPts val="0"/>
              </a:spcAft>
              <a:buNone/>
            </a:pPr>
            <a:r>
              <a:t/>
            </a:r>
            <a:endParaRPr sz="3500"/>
          </a:p>
          <a:p>
            <a:pPr indent="0" lvl="0" marL="0" rtl="0" algn="l">
              <a:spcBef>
                <a:spcPts val="600"/>
              </a:spcBef>
              <a:spcAft>
                <a:spcPts val="600"/>
              </a:spcAft>
              <a:buNone/>
            </a:pPr>
            <a:r>
              <a:rPr lang="en-US" sz="3500"/>
              <a:t>Write your Team Name (T1, T2, etc..) on the board and your losses/gains</a:t>
            </a:r>
            <a:endParaRPr sz="3500"/>
          </a:p>
        </p:txBody>
      </p:sp>
      <p:pic>
        <p:nvPicPr>
          <p:cNvPr id="726" name="Google Shape;726;g32db97f57eb_0_134"/>
          <p:cNvPicPr preferRelativeResize="0"/>
          <p:nvPr/>
        </p:nvPicPr>
        <p:blipFill>
          <a:blip r:embed="rId3">
            <a:alphaModFix/>
          </a:blip>
          <a:stretch>
            <a:fillRect/>
          </a:stretch>
        </p:blipFill>
        <p:spPr>
          <a:xfrm>
            <a:off x="5922900" y="2023800"/>
            <a:ext cx="5727875" cy="40579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g32db97f57eb_0_184"/>
          <p:cNvSpPr txBox="1"/>
          <p:nvPr>
            <p:ph type="title"/>
          </p:nvPr>
        </p:nvSpPr>
        <p:spPr>
          <a:xfrm>
            <a:off x="913795" y="609600"/>
            <a:ext cx="103539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Discuss with Team</a:t>
            </a:r>
            <a:endParaRPr/>
          </a:p>
        </p:txBody>
      </p:sp>
      <p:sp>
        <p:nvSpPr>
          <p:cNvPr id="733" name="Google Shape;733;g32db97f57eb_0_184"/>
          <p:cNvSpPr txBox="1"/>
          <p:nvPr>
            <p:ph idx="1" type="body"/>
          </p:nvPr>
        </p:nvSpPr>
        <p:spPr>
          <a:xfrm>
            <a:off x="913806" y="2076450"/>
            <a:ext cx="10464600" cy="36228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sz="3200"/>
              <a:t>Make an honest assessment of your first stock purchases.</a:t>
            </a:r>
            <a:endParaRPr sz="3200"/>
          </a:p>
          <a:p>
            <a:pPr indent="0" lvl="0" marL="0" rtl="0" algn="l">
              <a:spcBef>
                <a:spcPts val="600"/>
              </a:spcBef>
              <a:spcAft>
                <a:spcPts val="0"/>
              </a:spcAft>
              <a:buNone/>
            </a:pPr>
            <a:r>
              <a:rPr lang="en-US" sz="3200"/>
              <a:t>Do you regret buying anything?</a:t>
            </a:r>
            <a:endParaRPr sz="3200"/>
          </a:p>
          <a:p>
            <a:pPr indent="0" lvl="0" marL="0" rtl="0" algn="l">
              <a:spcBef>
                <a:spcPts val="600"/>
              </a:spcBef>
              <a:spcAft>
                <a:spcPts val="0"/>
              </a:spcAft>
              <a:buNone/>
            </a:pPr>
            <a:r>
              <a:rPr lang="en-US" sz="3200"/>
              <a:t>Are you happy with a particular purchase?</a:t>
            </a:r>
            <a:endParaRPr sz="3200"/>
          </a:p>
          <a:p>
            <a:pPr indent="0" lvl="0" marL="0" rtl="0" algn="l">
              <a:spcBef>
                <a:spcPts val="600"/>
              </a:spcBef>
              <a:spcAft>
                <a:spcPts val="0"/>
              </a:spcAft>
              <a:buNone/>
            </a:pPr>
            <a:r>
              <a:t/>
            </a:r>
            <a:endParaRPr sz="3200"/>
          </a:p>
          <a:p>
            <a:pPr indent="0" lvl="0" marL="0" rtl="0" algn="l">
              <a:spcBef>
                <a:spcPts val="600"/>
              </a:spcBef>
              <a:spcAft>
                <a:spcPts val="600"/>
              </a:spcAft>
              <a:buNone/>
            </a:pPr>
            <a:r>
              <a:rPr lang="en-US" sz="3200"/>
              <a:t>THEN, less or buy any new stocks (make changes)</a:t>
            </a:r>
            <a:endParaRPr sz="32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g32db97f57eb_0_49"/>
          <p:cNvPicPr preferRelativeResize="0"/>
          <p:nvPr/>
        </p:nvPicPr>
        <p:blipFill>
          <a:blip r:embed="rId3">
            <a:alphaModFix/>
          </a:blip>
          <a:stretch>
            <a:fillRect/>
          </a:stretch>
        </p:blipFill>
        <p:spPr>
          <a:xfrm>
            <a:off x="286461" y="0"/>
            <a:ext cx="7421828" cy="6857999"/>
          </a:xfrm>
          <a:prstGeom prst="rect">
            <a:avLst/>
          </a:prstGeom>
          <a:noFill/>
          <a:ln>
            <a:noFill/>
          </a:ln>
        </p:spPr>
      </p:pic>
      <p:sp>
        <p:nvSpPr>
          <p:cNvPr id="740" name="Google Shape;740;g32db97f57eb_0_49"/>
          <p:cNvSpPr txBox="1"/>
          <p:nvPr/>
        </p:nvSpPr>
        <p:spPr>
          <a:xfrm>
            <a:off x="8180350" y="171325"/>
            <a:ext cx="3854700" cy="65814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lt1"/>
                </a:solidFill>
              </a:rPr>
              <a:t>Apple</a:t>
            </a:r>
            <a:r>
              <a:rPr lang="en-US">
                <a:solidFill>
                  <a:schemeClr val="lt1"/>
                </a:solidFill>
              </a:rPr>
              <a:t> – AAPL</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Microsoft</a:t>
            </a:r>
            <a:r>
              <a:rPr lang="en-US">
                <a:solidFill>
                  <a:schemeClr val="lt1"/>
                </a:solidFill>
              </a:rPr>
              <a:t> – MSFT</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Amazon</a:t>
            </a:r>
            <a:r>
              <a:rPr lang="en-US">
                <a:solidFill>
                  <a:schemeClr val="lt1"/>
                </a:solidFill>
              </a:rPr>
              <a:t> – AMZN</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Alphabet (Google)</a:t>
            </a:r>
            <a:r>
              <a:rPr lang="en-US">
                <a:solidFill>
                  <a:schemeClr val="lt1"/>
                </a:solidFill>
              </a:rPr>
              <a:t> – GOOG / GOOGL</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Tesla</a:t>
            </a:r>
            <a:r>
              <a:rPr lang="en-US">
                <a:solidFill>
                  <a:schemeClr val="lt1"/>
                </a:solidFill>
              </a:rPr>
              <a:t> – TSLA</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Meta (Facebook)</a:t>
            </a:r>
            <a:r>
              <a:rPr lang="en-US">
                <a:solidFill>
                  <a:schemeClr val="lt1"/>
                </a:solidFill>
              </a:rPr>
              <a:t> – META</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Netflix</a:t>
            </a:r>
            <a:r>
              <a:rPr lang="en-US">
                <a:solidFill>
                  <a:schemeClr val="lt1"/>
                </a:solidFill>
              </a:rPr>
              <a:t> – NFLX</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NVIDIA</a:t>
            </a:r>
            <a:r>
              <a:rPr lang="en-US">
                <a:solidFill>
                  <a:schemeClr val="lt1"/>
                </a:solidFill>
              </a:rPr>
              <a:t> – NVDA</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Disney</a:t>
            </a:r>
            <a:r>
              <a:rPr lang="en-US">
                <a:solidFill>
                  <a:schemeClr val="lt1"/>
                </a:solidFill>
              </a:rPr>
              <a:t> – DIS</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McDonald’s</a:t>
            </a:r>
            <a:r>
              <a:rPr lang="en-US">
                <a:solidFill>
                  <a:schemeClr val="lt1"/>
                </a:solidFill>
              </a:rPr>
              <a:t> – MCD</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Coca-Cola</a:t>
            </a:r>
            <a:r>
              <a:rPr lang="en-US">
                <a:solidFill>
                  <a:schemeClr val="lt1"/>
                </a:solidFill>
              </a:rPr>
              <a:t> – KO</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PepsiCo</a:t>
            </a:r>
            <a:r>
              <a:rPr lang="en-US">
                <a:solidFill>
                  <a:schemeClr val="lt1"/>
                </a:solidFill>
              </a:rPr>
              <a:t> – PEP</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Nike</a:t>
            </a:r>
            <a:r>
              <a:rPr lang="en-US">
                <a:solidFill>
                  <a:schemeClr val="lt1"/>
                </a:solidFill>
              </a:rPr>
              <a:t> – NKE</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Adidas</a:t>
            </a:r>
            <a:r>
              <a:rPr lang="en-US">
                <a:solidFill>
                  <a:schemeClr val="lt1"/>
                </a:solidFill>
              </a:rPr>
              <a:t> – ADDYY</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Walmart</a:t>
            </a:r>
            <a:r>
              <a:rPr lang="en-US">
                <a:solidFill>
                  <a:schemeClr val="lt1"/>
                </a:solidFill>
              </a:rPr>
              <a:t> – WMT</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Costco</a:t>
            </a:r>
            <a:r>
              <a:rPr lang="en-US">
                <a:solidFill>
                  <a:schemeClr val="lt1"/>
                </a:solidFill>
              </a:rPr>
              <a:t> – COST</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Target</a:t>
            </a:r>
            <a:r>
              <a:rPr lang="en-US">
                <a:solidFill>
                  <a:schemeClr val="lt1"/>
                </a:solidFill>
              </a:rPr>
              <a:t> – TGT</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Starbucks</a:t>
            </a:r>
            <a:r>
              <a:rPr lang="en-US">
                <a:solidFill>
                  <a:schemeClr val="lt1"/>
                </a:solidFill>
              </a:rPr>
              <a:t> – SBUX</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Boeing</a:t>
            </a:r>
            <a:r>
              <a:rPr lang="en-US">
                <a:solidFill>
                  <a:schemeClr val="lt1"/>
                </a:solidFill>
              </a:rPr>
              <a:t> – BA</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Ford</a:t>
            </a:r>
            <a:r>
              <a:rPr lang="en-US">
                <a:solidFill>
                  <a:schemeClr val="lt1"/>
                </a:solidFill>
              </a:rPr>
              <a:t> – F</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General Motors (GM)</a:t>
            </a:r>
            <a:r>
              <a:rPr lang="en-US">
                <a:solidFill>
                  <a:schemeClr val="lt1"/>
                </a:solidFill>
              </a:rPr>
              <a:t> – GM</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Berkshire Hathaway</a:t>
            </a:r>
            <a:r>
              <a:rPr lang="en-US">
                <a:solidFill>
                  <a:schemeClr val="lt1"/>
                </a:solidFill>
              </a:rPr>
              <a:t> – BRK.A / BRK.B</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JPMorgan Chase</a:t>
            </a:r>
            <a:r>
              <a:rPr lang="en-US">
                <a:solidFill>
                  <a:schemeClr val="lt1"/>
                </a:solidFill>
              </a:rPr>
              <a:t> – JPM</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Bank of America</a:t>
            </a:r>
            <a:r>
              <a:rPr lang="en-US">
                <a:solidFill>
                  <a:schemeClr val="lt1"/>
                </a:solidFill>
              </a:rPr>
              <a:t> – BAC</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Visa</a:t>
            </a:r>
            <a:r>
              <a:rPr lang="en-US">
                <a:solidFill>
                  <a:schemeClr val="lt1"/>
                </a:solidFill>
              </a:rPr>
              <a:t> – V</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Mastercard</a:t>
            </a:r>
            <a:r>
              <a:rPr lang="en-US">
                <a:solidFill>
                  <a:schemeClr val="lt1"/>
                </a:solidFill>
              </a:rPr>
              <a:t> – MA</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Intel</a:t>
            </a:r>
            <a:r>
              <a:rPr lang="en-US">
                <a:solidFill>
                  <a:schemeClr val="lt1"/>
                </a:solidFill>
              </a:rPr>
              <a:t> – INTC</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AMD</a:t>
            </a:r>
            <a:r>
              <a:rPr lang="en-US">
                <a:solidFill>
                  <a:schemeClr val="lt1"/>
                </a:solidFill>
              </a:rPr>
              <a:t> – AMD</a:t>
            </a:r>
            <a:endParaRPr>
              <a:solidFill>
                <a:schemeClr val="lt1"/>
              </a:solidFill>
            </a:endParaRPr>
          </a:p>
          <a:p>
            <a:pPr indent="0" lvl="0" marL="0" rtl="0" algn="l">
              <a:spcBef>
                <a:spcPts val="0"/>
              </a:spcBef>
              <a:spcAft>
                <a:spcPts val="0"/>
              </a:spcAft>
              <a:buClr>
                <a:schemeClr val="dk1"/>
              </a:buClr>
              <a:buSzPts val="1100"/>
              <a:buFont typeface="Arial"/>
              <a:buNone/>
            </a:pPr>
            <a:r>
              <a:rPr b="1" lang="en-US">
                <a:solidFill>
                  <a:schemeClr val="lt1"/>
                </a:solidFill>
              </a:rPr>
              <a:t>ExxonMobil</a:t>
            </a:r>
            <a:r>
              <a:rPr lang="en-US">
                <a:solidFill>
                  <a:schemeClr val="lt1"/>
                </a:solidFill>
              </a:rPr>
              <a:t> – XOM</a:t>
            </a:r>
            <a:endParaRPr>
              <a:solidFill>
                <a:schemeClr val="lt1"/>
              </a:solidFill>
            </a:endParaRPr>
          </a:p>
          <a:p>
            <a:pPr indent="0" lvl="0" marL="0" rtl="0" algn="l">
              <a:spcBef>
                <a:spcPts val="0"/>
              </a:spcBef>
              <a:spcAft>
                <a:spcPts val="0"/>
              </a:spcAft>
              <a:buNone/>
            </a:pPr>
            <a:r>
              <a:rPr b="1" lang="en-US">
                <a:solidFill>
                  <a:schemeClr val="lt1"/>
                </a:solidFill>
              </a:rPr>
              <a:t>Procter &amp; Gamble</a:t>
            </a:r>
            <a:r>
              <a:rPr lang="en-US">
                <a:solidFill>
                  <a:schemeClr val="lt1"/>
                </a:solidFill>
              </a:rPr>
              <a:t> – PG</a:t>
            </a:r>
            <a:endParaRPr>
              <a:solidFill>
                <a:schemeClr val="lt1"/>
              </a:solidFill>
              <a:latin typeface="Sorts Mill Goudy"/>
              <a:ea typeface="Sorts Mill Goudy"/>
              <a:cs typeface="Sorts Mill Goudy"/>
              <a:sym typeface="Sorts Mill Goudy"/>
            </a:endParaRPr>
          </a:p>
        </p:txBody>
      </p:sp>
      <p:sp>
        <p:nvSpPr>
          <p:cNvPr id="741" name="Google Shape;741;g32db97f57eb_0_49"/>
          <p:cNvSpPr/>
          <p:nvPr/>
        </p:nvSpPr>
        <p:spPr>
          <a:xfrm>
            <a:off x="1127825" y="1870200"/>
            <a:ext cx="6453000" cy="218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Sorts Mill Goudy"/>
                <a:ea typeface="Sorts Mill Goudy"/>
                <a:cs typeface="Sorts Mill Goudy"/>
                <a:sym typeface="Sorts Mill Goudy"/>
              </a:rPr>
              <a:t>Too complicated, High School Level</a:t>
            </a:r>
            <a:endParaRPr>
              <a:latin typeface="Sorts Mill Goudy"/>
              <a:ea typeface="Sorts Mill Goudy"/>
              <a:cs typeface="Sorts Mill Goudy"/>
              <a:sym typeface="Sorts Mill Goudy"/>
            </a:endParaRPr>
          </a:p>
        </p:txBody>
      </p:sp>
      <p:sp>
        <p:nvSpPr>
          <p:cNvPr id="742" name="Google Shape;742;g32db97f57eb_0_49"/>
          <p:cNvSpPr/>
          <p:nvPr/>
        </p:nvSpPr>
        <p:spPr>
          <a:xfrm>
            <a:off x="1127825" y="5011000"/>
            <a:ext cx="6453000" cy="1741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Sorts Mill Goudy"/>
                <a:ea typeface="Sorts Mill Goudy"/>
                <a:cs typeface="Sorts Mill Goudy"/>
                <a:sym typeface="Sorts Mill Goudy"/>
              </a:rPr>
              <a:t>Too complicated, High School Level</a:t>
            </a:r>
            <a:endParaRPr>
              <a:latin typeface="Sorts Mill Goudy"/>
              <a:ea typeface="Sorts Mill Goudy"/>
              <a:cs typeface="Sorts Mill Goudy"/>
              <a:sym typeface="Sorts Mill Goudy"/>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334732bf639_0_0"/>
          <p:cNvSpPr txBox="1"/>
          <p:nvPr>
            <p:ph type="title"/>
          </p:nvPr>
        </p:nvSpPr>
        <p:spPr>
          <a:xfrm>
            <a:off x="913802" y="609600"/>
            <a:ext cx="102360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Stock Market Game CD</a:t>
            </a:r>
            <a:endParaRPr b="1" sz="6300" u="sng"/>
          </a:p>
        </p:txBody>
      </p:sp>
      <p:sp>
        <p:nvSpPr>
          <p:cNvPr id="749" name="Google Shape;749;g334732bf639_0_0"/>
          <p:cNvSpPr txBox="1"/>
          <p:nvPr>
            <p:ph idx="1" type="body"/>
          </p:nvPr>
        </p:nvSpPr>
        <p:spPr>
          <a:xfrm>
            <a:off x="180900" y="1871400"/>
            <a:ext cx="11830200" cy="4686300"/>
          </a:xfrm>
          <a:prstGeom prst="rect">
            <a:avLst/>
          </a:prstGeom>
        </p:spPr>
        <p:txBody>
          <a:bodyPr anchorCtr="0" anchor="t" bIns="45700" lIns="91425" spcFirstLastPara="1" rIns="91425" wrap="square" tIns="45700">
            <a:noAutofit/>
          </a:bodyPr>
          <a:lstStyle/>
          <a:p>
            <a:pPr indent="-346710" lvl="0" marL="457200" rtl="0" algn="l">
              <a:spcBef>
                <a:spcPts val="360"/>
              </a:spcBef>
              <a:spcAft>
                <a:spcPts val="0"/>
              </a:spcAft>
              <a:buSzPts val="1860"/>
              <a:buAutoNum type="arabicPeriod"/>
            </a:pPr>
            <a:r>
              <a:rPr lang="en-US" sz="2900"/>
              <a:t>Login Username: DD_2_ZZ1280 </a:t>
            </a:r>
            <a:endParaRPr sz="2900"/>
          </a:p>
          <a:p>
            <a:pPr indent="-346710" lvl="1" marL="914400" rtl="0" algn="l">
              <a:spcBef>
                <a:spcPts val="0"/>
              </a:spcBef>
              <a:spcAft>
                <a:spcPts val="0"/>
              </a:spcAft>
              <a:buSzPts val="1860"/>
              <a:buAutoNum type="alphaLcPeriod"/>
            </a:pPr>
            <a:r>
              <a:rPr lang="en-US" sz="2900"/>
              <a:t>Login Password: 8ZHDQ9ZF</a:t>
            </a:r>
            <a:endParaRPr sz="2900"/>
          </a:p>
          <a:p>
            <a:pPr indent="-346710" lvl="0" marL="457200" rtl="0" algn="l">
              <a:spcBef>
                <a:spcPts val="0"/>
              </a:spcBef>
              <a:spcAft>
                <a:spcPts val="0"/>
              </a:spcAft>
              <a:buSzPts val="1860"/>
              <a:buAutoNum type="arabicPeriod"/>
            </a:pPr>
            <a:r>
              <a:rPr lang="en-US" sz="2900"/>
              <a:t>Login Username: DD_2_ZZ1281 </a:t>
            </a:r>
            <a:endParaRPr sz="2900"/>
          </a:p>
          <a:p>
            <a:pPr indent="-346710" lvl="1" marL="914400" rtl="0" algn="l">
              <a:spcBef>
                <a:spcPts val="0"/>
              </a:spcBef>
              <a:spcAft>
                <a:spcPts val="0"/>
              </a:spcAft>
              <a:buSzPts val="1860"/>
              <a:buAutoNum type="alphaLcPeriod"/>
            </a:pPr>
            <a:r>
              <a:rPr lang="en-US" sz="2900"/>
              <a:t>Login Password: WTUJRC5G</a:t>
            </a:r>
            <a:endParaRPr sz="2900"/>
          </a:p>
          <a:p>
            <a:pPr indent="-346710" lvl="0" marL="457200" rtl="0" algn="l">
              <a:spcBef>
                <a:spcPts val="0"/>
              </a:spcBef>
              <a:spcAft>
                <a:spcPts val="0"/>
              </a:spcAft>
              <a:buSzPts val="1860"/>
              <a:buAutoNum type="arabicPeriod"/>
            </a:pPr>
            <a:r>
              <a:rPr lang="en-US" sz="2900"/>
              <a:t>Login Username: DD_2_ZZ1282 </a:t>
            </a:r>
            <a:endParaRPr sz="2900"/>
          </a:p>
          <a:p>
            <a:pPr indent="-346710" lvl="1" marL="914400" rtl="0" algn="l">
              <a:spcBef>
                <a:spcPts val="0"/>
              </a:spcBef>
              <a:spcAft>
                <a:spcPts val="0"/>
              </a:spcAft>
              <a:buSzPts val="1860"/>
              <a:buAutoNum type="alphaLcPeriod"/>
            </a:pPr>
            <a:r>
              <a:rPr lang="en-US" sz="2900"/>
              <a:t>Login Password: 3BTWP7KV</a:t>
            </a:r>
            <a:endParaRPr sz="2900"/>
          </a:p>
          <a:p>
            <a:pPr indent="-346710" lvl="0" marL="457200" rtl="0" algn="l">
              <a:spcBef>
                <a:spcPts val="0"/>
              </a:spcBef>
              <a:spcAft>
                <a:spcPts val="0"/>
              </a:spcAft>
              <a:buSzPts val="1860"/>
              <a:buAutoNum type="arabicPeriod"/>
            </a:pPr>
            <a:r>
              <a:rPr lang="en-US" sz="2900"/>
              <a:t>Login Username: DD_2_ZZ1283 </a:t>
            </a:r>
            <a:endParaRPr sz="2900"/>
          </a:p>
          <a:p>
            <a:pPr indent="-346710" lvl="1" marL="914400" rtl="0" algn="l">
              <a:spcBef>
                <a:spcPts val="0"/>
              </a:spcBef>
              <a:spcAft>
                <a:spcPts val="0"/>
              </a:spcAft>
              <a:buSzPts val="1860"/>
              <a:buAutoNum type="alphaLcPeriod"/>
            </a:pPr>
            <a:r>
              <a:rPr lang="en-US" sz="2900"/>
              <a:t>Login Password: PKDDWR8M</a:t>
            </a:r>
            <a:endParaRPr sz="2900"/>
          </a:p>
          <a:p>
            <a:pPr indent="-346710" lvl="0" marL="457200" rtl="0" algn="l">
              <a:spcBef>
                <a:spcPts val="0"/>
              </a:spcBef>
              <a:spcAft>
                <a:spcPts val="0"/>
              </a:spcAft>
              <a:buSzPts val="1860"/>
              <a:buAutoNum type="arabicPeriod"/>
            </a:pPr>
            <a:r>
              <a:rPr lang="en-US" sz="2900"/>
              <a:t>Login Username: DD_2_ZZ1284 </a:t>
            </a:r>
            <a:endParaRPr sz="2900"/>
          </a:p>
          <a:p>
            <a:pPr indent="-346710" lvl="1" marL="914400" rtl="0" algn="l">
              <a:spcBef>
                <a:spcPts val="0"/>
              </a:spcBef>
              <a:spcAft>
                <a:spcPts val="0"/>
              </a:spcAft>
              <a:buSzPts val="1860"/>
              <a:buAutoNum type="alphaLcPeriod"/>
            </a:pPr>
            <a:r>
              <a:rPr lang="en-US" sz="2900"/>
              <a:t>Login Password: 1ZWCXBOA</a:t>
            </a:r>
            <a:endParaRPr sz="2900"/>
          </a:p>
        </p:txBody>
      </p:sp>
      <p:sp>
        <p:nvSpPr>
          <p:cNvPr id="750" name="Google Shape;750;g334732bf639_0_0"/>
          <p:cNvSpPr txBox="1"/>
          <p:nvPr/>
        </p:nvSpPr>
        <p:spPr>
          <a:xfrm>
            <a:off x="7195275" y="2584025"/>
            <a:ext cx="4411500" cy="20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900" u="sng">
                <a:solidFill>
                  <a:srgbClr val="1155CC"/>
                </a:solidFill>
                <a:highlight>
                  <a:srgbClr val="FFFFFF"/>
                </a:highlight>
                <a:latin typeface="Calibri"/>
                <a:ea typeface="Calibri"/>
                <a:cs typeface="Calibri"/>
                <a:sym typeface="Calibri"/>
                <a:hlinkClick r:id="rId3">
                  <a:extLst>
                    <a:ext uri="{A12FA001-AC4F-418D-AE19-62706E023703}">
                      <ahyp:hlinkClr val="tx"/>
                    </a:ext>
                  </a:extLst>
                </a:hlinkClick>
              </a:rPr>
              <a:t>www.stockmarketgame.org</a:t>
            </a:r>
            <a:endParaRPr sz="4100">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334732bf639_0_7"/>
          <p:cNvSpPr txBox="1"/>
          <p:nvPr>
            <p:ph type="title"/>
          </p:nvPr>
        </p:nvSpPr>
        <p:spPr>
          <a:xfrm>
            <a:off x="913802" y="609600"/>
            <a:ext cx="102360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sz="6300" u="sng"/>
              <a:t>Stock Market Game AB</a:t>
            </a:r>
            <a:endParaRPr b="1" sz="6300" u="sng"/>
          </a:p>
        </p:txBody>
      </p:sp>
      <p:sp>
        <p:nvSpPr>
          <p:cNvPr id="757" name="Google Shape;757;g334732bf639_0_7"/>
          <p:cNvSpPr txBox="1"/>
          <p:nvPr>
            <p:ph idx="1" type="body"/>
          </p:nvPr>
        </p:nvSpPr>
        <p:spPr>
          <a:xfrm>
            <a:off x="180900" y="1871400"/>
            <a:ext cx="11830200" cy="4686300"/>
          </a:xfrm>
          <a:prstGeom prst="rect">
            <a:avLst/>
          </a:prstGeom>
        </p:spPr>
        <p:txBody>
          <a:bodyPr anchorCtr="0" anchor="t" bIns="45700" lIns="91425" spcFirstLastPara="1" rIns="91425" wrap="square" tIns="45700">
            <a:noAutofit/>
          </a:bodyPr>
          <a:lstStyle/>
          <a:p>
            <a:pPr indent="-353060" lvl="0" marL="457200" rtl="0" algn="l">
              <a:spcBef>
                <a:spcPts val="360"/>
              </a:spcBef>
              <a:spcAft>
                <a:spcPts val="0"/>
              </a:spcAft>
              <a:buSzPts val="1960"/>
              <a:buAutoNum type="arabicPeriod"/>
            </a:pPr>
            <a:r>
              <a:rPr lang="en-US" sz="3000"/>
              <a:t>Login Username: DD_2_ZZ1285 </a:t>
            </a:r>
            <a:endParaRPr sz="3000"/>
          </a:p>
          <a:p>
            <a:pPr indent="-353060" lvl="1" marL="914400" rtl="0" algn="l">
              <a:spcBef>
                <a:spcPts val="0"/>
              </a:spcBef>
              <a:spcAft>
                <a:spcPts val="0"/>
              </a:spcAft>
              <a:buSzPts val="1960"/>
              <a:buAutoNum type="alphaLcPeriod"/>
            </a:pPr>
            <a:r>
              <a:rPr lang="en-US" sz="3000"/>
              <a:t>Login Password: TJBTVZTL</a:t>
            </a:r>
            <a:endParaRPr sz="3000"/>
          </a:p>
          <a:p>
            <a:pPr indent="-353060" lvl="0" marL="457200" rtl="0" algn="l">
              <a:spcBef>
                <a:spcPts val="0"/>
              </a:spcBef>
              <a:spcAft>
                <a:spcPts val="0"/>
              </a:spcAft>
              <a:buSzPts val="1960"/>
              <a:buAutoNum type="arabicPeriod"/>
            </a:pPr>
            <a:r>
              <a:rPr lang="en-US" sz="3000"/>
              <a:t>Login Username: DD_2_ZZ1286 </a:t>
            </a:r>
            <a:endParaRPr sz="3000"/>
          </a:p>
          <a:p>
            <a:pPr indent="-353060" lvl="1" marL="914400" rtl="0" algn="l">
              <a:spcBef>
                <a:spcPts val="0"/>
              </a:spcBef>
              <a:spcAft>
                <a:spcPts val="0"/>
              </a:spcAft>
              <a:buSzPts val="1960"/>
              <a:buAutoNum type="alphaLcPeriod"/>
            </a:pPr>
            <a:r>
              <a:rPr lang="en-US" sz="3000"/>
              <a:t>Login Password: OFNMSOP9</a:t>
            </a:r>
            <a:endParaRPr sz="3000"/>
          </a:p>
          <a:p>
            <a:pPr indent="-353060" lvl="0" marL="457200" rtl="0" algn="l">
              <a:spcBef>
                <a:spcPts val="0"/>
              </a:spcBef>
              <a:spcAft>
                <a:spcPts val="0"/>
              </a:spcAft>
              <a:buSzPts val="1960"/>
              <a:buAutoNum type="arabicPeriod"/>
            </a:pPr>
            <a:r>
              <a:rPr lang="en-US" sz="3000"/>
              <a:t>Login Username: DD_2_ZZ1287 </a:t>
            </a:r>
            <a:endParaRPr sz="3000"/>
          </a:p>
          <a:p>
            <a:pPr indent="-353060" lvl="1" marL="914400" rtl="0" algn="l">
              <a:spcBef>
                <a:spcPts val="0"/>
              </a:spcBef>
              <a:spcAft>
                <a:spcPts val="0"/>
              </a:spcAft>
              <a:buSzPts val="1960"/>
              <a:buAutoNum type="alphaLcPeriod"/>
            </a:pPr>
            <a:r>
              <a:rPr lang="en-US" sz="3000"/>
              <a:t>Login Password: 5Z1ZDUDY</a:t>
            </a:r>
            <a:endParaRPr sz="3000"/>
          </a:p>
          <a:p>
            <a:pPr indent="-353060" lvl="0" marL="457200" rtl="0" algn="l">
              <a:spcBef>
                <a:spcPts val="0"/>
              </a:spcBef>
              <a:spcAft>
                <a:spcPts val="0"/>
              </a:spcAft>
              <a:buSzPts val="1960"/>
              <a:buAutoNum type="arabicPeriod"/>
            </a:pPr>
            <a:r>
              <a:rPr lang="en-US" sz="3000"/>
              <a:t>Login Username: DD_2_ZZ1288 </a:t>
            </a:r>
            <a:endParaRPr sz="3000"/>
          </a:p>
          <a:p>
            <a:pPr indent="-353060" lvl="1" marL="914400" rtl="0" algn="l">
              <a:spcBef>
                <a:spcPts val="0"/>
              </a:spcBef>
              <a:spcAft>
                <a:spcPts val="0"/>
              </a:spcAft>
              <a:buSzPts val="1960"/>
              <a:buAutoNum type="alphaLcPeriod"/>
            </a:pPr>
            <a:r>
              <a:rPr lang="en-US" sz="3000"/>
              <a:t>Login Password: QEAWHSJU</a:t>
            </a:r>
            <a:endParaRPr sz="3000"/>
          </a:p>
          <a:p>
            <a:pPr indent="-353060" lvl="0" marL="457200" rtl="0" algn="l">
              <a:spcBef>
                <a:spcPts val="0"/>
              </a:spcBef>
              <a:spcAft>
                <a:spcPts val="0"/>
              </a:spcAft>
              <a:buSzPts val="1960"/>
              <a:buAutoNum type="arabicPeriod"/>
            </a:pPr>
            <a:r>
              <a:rPr lang="en-US" sz="3000"/>
              <a:t>Login Username: DD_2_ZZ1289 </a:t>
            </a:r>
            <a:endParaRPr sz="3000"/>
          </a:p>
          <a:p>
            <a:pPr indent="-353060" lvl="1" marL="914400" rtl="0" algn="l">
              <a:spcBef>
                <a:spcPts val="0"/>
              </a:spcBef>
              <a:spcAft>
                <a:spcPts val="0"/>
              </a:spcAft>
              <a:buSzPts val="1960"/>
              <a:buAutoNum type="alphaLcPeriod"/>
            </a:pPr>
            <a:r>
              <a:rPr lang="en-US" sz="3000"/>
              <a:t>Login Password: JWFIN8W4</a:t>
            </a:r>
            <a:endParaRPr sz="3000"/>
          </a:p>
        </p:txBody>
      </p:sp>
      <p:sp>
        <p:nvSpPr>
          <p:cNvPr id="758" name="Google Shape;758;g334732bf639_0_7"/>
          <p:cNvSpPr txBox="1"/>
          <p:nvPr/>
        </p:nvSpPr>
        <p:spPr>
          <a:xfrm>
            <a:off x="7195275" y="2584025"/>
            <a:ext cx="4411500" cy="20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900" u="sng">
                <a:solidFill>
                  <a:srgbClr val="1155CC"/>
                </a:solidFill>
                <a:highlight>
                  <a:srgbClr val="FFFFFF"/>
                </a:highlight>
                <a:latin typeface="Calibri"/>
                <a:ea typeface="Calibri"/>
                <a:cs typeface="Calibri"/>
                <a:sym typeface="Calibri"/>
                <a:hlinkClick r:id="rId3">
                  <a:extLst>
                    <a:ext uri="{A12FA001-AC4F-418D-AE19-62706E023703}">
                      <ahyp:hlinkClr val="tx"/>
                    </a:ext>
                  </a:extLst>
                </a:hlinkClick>
              </a:rPr>
              <a:t>www.stockmarketgame.org</a:t>
            </a:r>
            <a:endParaRPr sz="4100">
              <a:solidFill>
                <a:schemeClr val="lt2"/>
              </a:solidFill>
              <a:latin typeface="Sorts Mill Goudy"/>
              <a:ea typeface="Sorts Mill Goudy"/>
              <a:cs typeface="Sorts Mill Goudy"/>
              <a:sym typeface="Sorts Mill Goud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32db97f57eb_0_191"/>
          <p:cNvSpPr txBox="1"/>
          <p:nvPr>
            <p:ph type="ctrTitle"/>
          </p:nvPr>
        </p:nvSpPr>
        <p:spPr>
          <a:xfrm>
            <a:off x="0" y="-182874"/>
            <a:ext cx="12192000" cy="864600"/>
          </a:xfrm>
          <a:prstGeom prst="rect">
            <a:avLst/>
          </a:prstGeom>
          <a:noFill/>
          <a:ln>
            <a:noFill/>
          </a:ln>
          <a:effectLst>
            <a:outerShdw blurRad="25400">
              <a:srgbClr val="000000">
                <a:alpha val="45880"/>
              </a:srgbClr>
            </a:outerShdw>
          </a:effectLst>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4000"/>
              <a:buFont typeface="Sorts Mill Goudy"/>
              <a:buNone/>
            </a:pPr>
            <a:r>
              <a:rPr b="1" lang="en-US" sz="3700"/>
              <a:t>Sustainability</a:t>
            </a:r>
            <a:r>
              <a:rPr b="1" lang="en-US" sz="3700"/>
              <a:t>: Breaking News &amp; Stock Market (3)</a:t>
            </a:r>
            <a:endParaRPr b="1" sz="3700"/>
          </a:p>
        </p:txBody>
      </p:sp>
      <p:sp>
        <p:nvSpPr>
          <p:cNvPr id="764" name="Google Shape;764;g32db97f57eb_0_191"/>
          <p:cNvSpPr txBox="1"/>
          <p:nvPr>
            <p:ph idx="1" type="subTitle"/>
          </p:nvPr>
        </p:nvSpPr>
        <p:spPr>
          <a:xfrm>
            <a:off x="1375943" y="5220948"/>
            <a:ext cx="9440100" cy="1397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rmAutofit/>
          </a:bodyPr>
          <a:lstStyle/>
          <a:p>
            <a:pPr indent="0" lvl="0" marL="0" rtl="0" algn="ctr">
              <a:lnSpc>
                <a:spcPct val="110000"/>
              </a:lnSpc>
              <a:spcBef>
                <a:spcPts val="0"/>
              </a:spcBef>
              <a:spcAft>
                <a:spcPts val="0"/>
              </a:spcAft>
              <a:buSzPts val="1610"/>
              <a:buNone/>
            </a:pPr>
            <a:r>
              <a:rPr lang="en-US"/>
              <a:t>Theme: Creating your own Business</a:t>
            </a:r>
            <a:br>
              <a:rPr lang="en-US"/>
            </a:br>
            <a:r>
              <a:rPr lang="en-US"/>
              <a:t>Unit 3: Local and Global Markets</a:t>
            </a:r>
            <a:br>
              <a:rPr lang="en-US"/>
            </a:br>
            <a:r>
              <a:rPr lang="en-US"/>
              <a:t>Grade 6: Individuals &amp; Societies</a:t>
            </a:r>
            <a:endParaRPr/>
          </a:p>
        </p:txBody>
      </p:sp>
      <p:pic>
        <p:nvPicPr>
          <p:cNvPr descr="480+ Breaking News Newspaper Illustrations, Royalty-Free Vector Graphics &amp;  Clip Art - iStock" id="765" name="Google Shape;765;g32db97f57eb_0_191"/>
          <p:cNvPicPr preferRelativeResize="0"/>
          <p:nvPr/>
        </p:nvPicPr>
        <p:blipFill rotWithShape="1">
          <a:blip r:embed="rId3">
            <a:alphaModFix/>
          </a:blip>
          <a:srcRect b="28147" l="0" r="0" t="27504"/>
          <a:stretch/>
        </p:blipFill>
        <p:spPr>
          <a:xfrm>
            <a:off x="50" y="765800"/>
            <a:ext cx="12191999" cy="43572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descr="Download Free png Chalk Line Png (98+ images in Collection) Page 3 -  DLPNG.com" id="770" name="Google Shape;770;g32db97f57eb_0_213"/>
          <p:cNvPicPr preferRelativeResize="0"/>
          <p:nvPr/>
        </p:nvPicPr>
        <p:blipFill rotWithShape="1">
          <a:blip r:embed="rId3">
            <a:alphaModFix/>
          </a:blip>
          <a:srcRect b="48373" l="0" r="0" t="49181"/>
          <a:stretch/>
        </p:blipFill>
        <p:spPr>
          <a:xfrm>
            <a:off x="-59075" y="1418675"/>
            <a:ext cx="9950283" cy="328150"/>
          </a:xfrm>
          <a:prstGeom prst="rect">
            <a:avLst/>
          </a:prstGeom>
          <a:noFill/>
          <a:ln>
            <a:noFill/>
          </a:ln>
        </p:spPr>
      </p:pic>
      <p:sp>
        <p:nvSpPr>
          <p:cNvPr id="771" name="Google Shape;771;g32db97f57eb_0_213"/>
          <p:cNvSpPr txBox="1"/>
          <p:nvPr/>
        </p:nvSpPr>
        <p:spPr>
          <a:xfrm>
            <a:off x="0" y="0"/>
            <a:ext cx="5446500" cy="13278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b="1" lang="en-US" sz="4600">
                <a:solidFill>
                  <a:schemeClr val="lt2"/>
                </a:solidFill>
                <a:latin typeface="Sorts Mill Goudy"/>
                <a:ea typeface="Sorts Mill Goudy"/>
                <a:cs typeface="Sorts Mill Goudy"/>
                <a:sym typeface="Sorts Mill Goudy"/>
              </a:rPr>
              <a:t>Complete the rest →</a:t>
            </a:r>
            <a:endParaRPr/>
          </a:p>
        </p:txBody>
      </p:sp>
      <p:pic>
        <p:nvPicPr>
          <p:cNvPr id="772" name="Google Shape;772;g32db97f57eb_0_213"/>
          <p:cNvPicPr preferRelativeResize="0"/>
          <p:nvPr/>
        </p:nvPicPr>
        <p:blipFill>
          <a:blip r:embed="rId4">
            <a:alphaModFix/>
          </a:blip>
          <a:stretch>
            <a:fillRect/>
          </a:stretch>
        </p:blipFill>
        <p:spPr>
          <a:xfrm>
            <a:off x="5636400" y="152400"/>
            <a:ext cx="5899747" cy="6553200"/>
          </a:xfrm>
          <a:prstGeom prst="rect">
            <a:avLst/>
          </a:prstGeom>
          <a:noFill/>
          <a:ln>
            <a:noFill/>
          </a:ln>
        </p:spPr>
      </p:pic>
      <p:sp>
        <p:nvSpPr>
          <p:cNvPr id="773" name="Google Shape;773;g32db97f57eb_0_213"/>
          <p:cNvSpPr txBox="1"/>
          <p:nvPr>
            <p:ph idx="1" type="body"/>
          </p:nvPr>
        </p:nvSpPr>
        <p:spPr>
          <a:xfrm>
            <a:off x="88850" y="1895175"/>
            <a:ext cx="5446500" cy="47292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ctr">
              <a:lnSpc>
                <a:spcPct val="110000"/>
              </a:lnSpc>
              <a:spcBef>
                <a:spcPts val="0"/>
              </a:spcBef>
              <a:spcAft>
                <a:spcPts val="0"/>
              </a:spcAft>
              <a:buSzPts val="1610"/>
              <a:buNone/>
            </a:pPr>
            <a:r>
              <a:rPr b="1" i="1" lang="en-US" sz="4000">
                <a:solidFill>
                  <a:srgbClr val="FFCCFF"/>
                </a:solidFill>
              </a:rPr>
              <a:t>To join the advanced class on the stock market, the </a:t>
            </a:r>
            <a:r>
              <a:rPr b="1" i="1" lang="en-US" sz="4000" u="sng">
                <a:solidFill>
                  <a:srgbClr val="FFCCFF"/>
                </a:solidFill>
              </a:rPr>
              <a:t>Sustainability </a:t>
            </a:r>
            <a:r>
              <a:rPr b="1" i="1" lang="en-US" sz="4000" u="sng">
                <a:solidFill>
                  <a:srgbClr val="FFCCFF"/>
                </a:solidFill>
              </a:rPr>
              <a:t>page</a:t>
            </a:r>
            <a:r>
              <a:rPr b="1" i="1" lang="en-US" sz="4000">
                <a:solidFill>
                  <a:srgbClr val="FFCCFF"/>
                </a:solidFill>
              </a:rPr>
              <a:t> must be fully and ACCURATELY filled out.</a:t>
            </a:r>
            <a:endParaRPr b="1" i="1" sz="4000">
              <a:solidFill>
                <a:srgbClr val="FFCCFF"/>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32db97f57eb_0_197"/>
          <p:cNvSpPr txBox="1"/>
          <p:nvPr>
            <p:ph idx="1" type="body"/>
          </p:nvPr>
        </p:nvSpPr>
        <p:spPr>
          <a:xfrm>
            <a:off x="5071525" y="828300"/>
            <a:ext cx="7043100" cy="59235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rtl="0" algn="l">
              <a:lnSpc>
                <a:spcPct val="110000"/>
              </a:lnSpc>
              <a:spcBef>
                <a:spcPts val="0"/>
              </a:spcBef>
              <a:spcAft>
                <a:spcPts val="0"/>
              </a:spcAft>
              <a:buSzPts val="2520"/>
              <a:buNone/>
            </a:pPr>
            <a:r>
              <a:rPr lang="en-US" sz="3600">
                <a:solidFill>
                  <a:srgbClr val="FFCCFF"/>
                </a:solidFill>
              </a:rPr>
              <a:t>Learning Targets (By the end of this lesson…):</a:t>
            </a:r>
            <a:endParaRPr/>
          </a:p>
          <a:p>
            <a:pPr indent="-306000" lvl="0" marL="342900" rtl="0" algn="l">
              <a:lnSpc>
                <a:spcPct val="110000"/>
              </a:lnSpc>
              <a:spcBef>
                <a:spcPts val="1320"/>
              </a:spcBef>
              <a:spcAft>
                <a:spcPts val="0"/>
              </a:spcAft>
              <a:buSzPts val="2520"/>
              <a:buChar char="◆"/>
            </a:pPr>
            <a:r>
              <a:rPr lang="en-US" sz="3600">
                <a:solidFill>
                  <a:srgbClr val="FFCCFF"/>
                </a:solidFill>
              </a:rPr>
              <a:t>I can define Corporate Social Responsibility.</a:t>
            </a:r>
            <a:endParaRPr sz="3600">
              <a:solidFill>
                <a:srgbClr val="FFCCFF"/>
              </a:solidFill>
            </a:endParaRPr>
          </a:p>
          <a:p>
            <a:pPr indent="-306000" lvl="0" marL="342900" rtl="0" algn="l">
              <a:lnSpc>
                <a:spcPct val="110000"/>
              </a:lnSpc>
              <a:spcBef>
                <a:spcPts val="1320"/>
              </a:spcBef>
              <a:spcAft>
                <a:spcPts val="0"/>
              </a:spcAft>
              <a:buSzPts val="2520"/>
              <a:buChar char="◆"/>
            </a:pPr>
            <a:r>
              <a:rPr lang="en-US" sz="3600">
                <a:solidFill>
                  <a:srgbClr val="FFCCFF"/>
                </a:solidFill>
              </a:rPr>
              <a:t>I can understand how stock might be impacted by sustainability.</a:t>
            </a:r>
            <a:endParaRPr/>
          </a:p>
          <a:p>
            <a:pPr indent="-145980" lvl="0" marL="342900" rtl="0" algn="l">
              <a:lnSpc>
                <a:spcPct val="110000"/>
              </a:lnSpc>
              <a:spcBef>
                <a:spcPts val="1320"/>
              </a:spcBef>
              <a:spcAft>
                <a:spcPts val="0"/>
              </a:spcAft>
              <a:buSzPts val="2520"/>
              <a:buFont typeface="Noto Sans Symbols"/>
              <a:buNone/>
            </a:pPr>
            <a:r>
              <a:t/>
            </a:r>
            <a:endParaRPr sz="3600">
              <a:solidFill>
                <a:srgbClr val="FFCCFF"/>
              </a:solidFill>
            </a:endParaRPr>
          </a:p>
        </p:txBody>
      </p:sp>
      <p:pic>
        <p:nvPicPr>
          <p:cNvPr descr="Download Free png Chalk Line Png (98+ images in Collection) Page 3 -  DLPNG.com" id="779" name="Google Shape;779;g32db97f57eb_0_197"/>
          <p:cNvPicPr preferRelativeResize="0"/>
          <p:nvPr/>
        </p:nvPicPr>
        <p:blipFill rotWithShape="1">
          <a:blip r:embed="rId3">
            <a:alphaModFix/>
          </a:blip>
          <a:srcRect b="42732" l="47767" r="0" t="42442"/>
          <a:stretch/>
        </p:blipFill>
        <p:spPr>
          <a:xfrm rot="5400000">
            <a:off x="1863256" y="3747094"/>
            <a:ext cx="6378452" cy="647700"/>
          </a:xfrm>
          <a:prstGeom prst="rect">
            <a:avLst/>
          </a:prstGeom>
          <a:noFill/>
          <a:ln>
            <a:noFill/>
          </a:ln>
        </p:spPr>
      </p:pic>
      <p:pic>
        <p:nvPicPr>
          <p:cNvPr descr="Download Free png Chalk Line Png (98+ images in Collection) Page 3 -  DLPNG.com" id="780" name="Google Shape;780;g32db97f57eb_0_197"/>
          <p:cNvPicPr preferRelativeResize="0"/>
          <p:nvPr/>
        </p:nvPicPr>
        <p:blipFill rotWithShape="1">
          <a:blip r:embed="rId3">
            <a:alphaModFix/>
          </a:blip>
          <a:srcRect b="48373" l="0" r="0" t="49181"/>
          <a:stretch/>
        </p:blipFill>
        <p:spPr>
          <a:xfrm>
            <a:off x="-180999" y="828303"/>
            <a:ext cx="12553997" cy="106830"/>
          </a:xfrm>
          <a:prstGeom prst="rect">
            <a:avLst/>
          </a:prstGeom>
          <a:noFill/>
          <a:ln>
            <a:noFill/>
          </a:ln>
        </p:spPr>
      </p:pic>
      <p:sp>
        <p:nvSpPr>
          <p:cNvPr id="781" name="Google Shape;781;g32db97f57eb_0_197"/>
          <p:cNvSpPr txBox="1"/>
          <p:nvPr/>
        </p:nvSpPr>
        <p:spPr>
          <a:xfrm>
            <a:off x="3176" y="-85629"/>
            <a:ext cx="12188700" cy="1020900"/>
          </a:xfrm>
          <a:prstGeom prst="rect">
            <a:avLst/>
          </a:prstGeom>
          <a:noFill/>
          <a:ln>
            <a:noFill/>
          </a:ln>
          <a:effectLst>
            <a:outerShdw blurRad="25400">
              <a:srgbClr val="000000">
                <a:alpha val="4588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4600"/>
              <a:buFont typeface="Sorts Mill Goudy"/>
              <a:buNone/>
            </a:pPr>
            <a:r>
              <a:rPr b="1" i="0" lang="en-US" sz="4600" u="none" cap="none" strike="noStrike">
                <a:solidFill>
                  <a:schemeClr val="lt2"/>
                </a:solidFill>
                <a:latin typeface="Sorts Mill Goudy"/>
                <a:ea typeface="Sorts Mill Goudy"/>
                <a:cs typeface="Sorts Mill Goudy"/>
                <a:sym typeface="Sorts Mill Goudy"/>
              </a:rPr>
              <a:t>Today’s Inquiry Questions &amp; Learning Targets</a:t>
            </a:r>
            <a:endParaRPr/>
          </a:p>
        </p:txBody>
      </p:sp>
      <p:sp>
        <p:nvSpPr>
          <p:cNvPr id="782" name="Google Shape;782;g32db97f57eb_0_197"/>
          <p:cNvSpPr txBox="1"/>
          <p:nvPr/>
        </p:nvSpPr>
        <p:spPr>
          <a:xfrm>
            <a:off x="52209" y="857728"/>
            <a:ext cx="4771200" cy="5894100"/>
          </a:xfrm>
          <a:prstGeom prst="rect">
            <a:avLst/>
          </a:prstGeom>
          <a:noFill/>
          <a:ln>
            <a:noFill/>
          </a:ln>
          <a:effectLst>
            <a:outerShdw blurRad="25400">
              <a:srgbClr val="000000">
                <a:alpha val="45880"/>
              </a:srgbClr>
            </a:outerShdw>
          </a:effectLst>
        </p:spPr>
        <p:txBody>
          <a:bodyPr anchorCtr="0" anchor="t" bIns="45700" lIns="91425" spcFirstLastPara="1" rIns="91425" wrap="square" tIns="45700">
            <a:noAutofit/>
          </a:bodyPr>
          <a:lstStyle/>
          <a:p>
            <a:pPr indent="0" lvl="0" marL="36899" marR="0" rtl="0" algn="l">
              <a:lnSpc>
                <a:spcPct val="110000"/>
              </a:lnSpc>
              <a:spcBef>
                <a:spcPts val="0"/>
              </a:spcBef>
              <a:spcAft>
                <a:spcPts val="0"/>
              </a:spcAft>
              <a:buClr>
                <a:schemeClr val="lt2"/>
              </a:buClr>
              <a:buSzPts val="2520"/>
              <a:buFont typeface="Noto Sans Symbols"/>
              <a:buNone/>
            </a:pPr>
            <a:r>
              <a:rPr i="0" lang="en-US" sz="3600" u="none" cap="none" strike="noStrike">
                <a:solidFill>
                  <a:srgbClr val="FFFF00"/>
                </a:solidFill>
                <a:latin typeface="Sorts Mill Goudy"/>
                <a:ea typeface="Sorts Mill Goudy"/>
                <a:cs typeface="Sorts Mill Goudy"/>
                <a:sym typeface="Sorts Mill Goudy"/>
              </a:rPr>
              <a:t>Inquiry Questions:</a:t>
            </a:r>
            <a:endParaRPr/>
          </a:p>
          <a:p>
            <a:pPr indent="-306000" lvl="0" marL="342900" marR="0" rtl="0" algn="l">
              <a:lnSpc>
                <a:spcPct val="110000"/>
              </a:lnSpc>
              <a:spcBef>
                <a:spcPts val="1320"/>
              </a:spcBef>
              <a:spcAft>
                <a:spcPts val="0"/>
              </a:spcAft>
              <a:buClr>
                <a:schemeClr val="lt2"/>
              </a:buClr>
              <a:buSzPts val="2520"/>
              <a:buFont typeface="Noto Sans Symbols"/>
              <a:buChar char="◈"/>
            </a:pPr>
            <a:r>
              <a:rPr lang="en-US" sz="3600">
                <a:solidFill>
                  <a:srgbClr val="FFFF00"/>
                </a:solidFill>
                <a:latin typeface="Sorts Mill Goudy"/>
                <a:ea typeface="Sorts Mill Goudy"/>
                <a:cs typeface="Sorts Mill Goudy"/>
                <a:sym typeface="Sorts Mill Goudy"/>
              </a:rPr>
              <a:t>Do companies try to be sustainable</a:t>
            </a:r>
            <a:r>
              <a:rPr lang="en-US" sz="3600">
                <a:solidFill>
                  <a:srgbClr val="FFFF00"/>
                </a:solidFill>
                <a:latin typeface="Sorts Mill Goudy"/>
                <a:ea typeface="Sorts Mill Goudy"/>
                <a:cs typeface="Sorts Mill Goudy"/>
                <a:sym typeface="Sorts Mill Goudy"/>
              </a:rPr>
              <a:t>?</a:t>
            </a:r>
            <a:endParaRPr sz="3600">
              <a:solidFill>
                <a:srgbClr val="FFFF00"/>
              </a:solidFill>
              <a:latin typeface="Sorts Mill Goudy"/>
              <a:ea typeface="Sorts Mill Goudy"/>
              <a:cs typeface="Sorts Mill Goudy"/>
              <a:sym typeface="Sorts Mill Goudy"/>
            </a:endParaRPr>
          </a:p>
          <a:p>
            <a:pPr indent="-457200" lvl="1" marL="914400" marR="0" rtl="0" algn="l">
              <a:lnSpc>
                <a:spcPct val="110000"/>
              </a:lnSpc>
              <a:spcBef>
                <a:spcPts val="1320"/>
              </a:spcBef>
              <a:spcAft>
                <a:spcPts val="0"/>
              </a:spcAft>
              <a:buClr>
                <a:srgbClr val="FFFF00"/>
              </a:buClr>
              <a:buSzPts val="3600"/>
              <a:buFont typeface="Sorts Mill Goudy"/>
              <a:buChar char="○"/>
            </a:pPr>
            <a:r>
              <a:rPr lang="en-US" sz="3600">
                <a:solidFill>
                  <a:srgbClr val="FFFF00"/>
                </a:solidFill>
                <a:latin typeface="Sorts Mill Goudy"/>
                <a:ea typeface="Sorts Mill Goudy"/>
                <a:cs typeface="Sorts Mill Goudy"/>
                <a:sym typeface="Sorts Mill Goudy"/>
              </a:rPr>
              <a:t>Is that good for their stock price?</a:t>
            </a:r>
            <a:endParaRPr sz="3600">
              <a:solidFill>
                <a:srgbClr val="FFFF00"/>
              </a:solidFill>
              <a:latin typeface="Sorts Mill Goudy"/>
              <a:ea typeface="Sorts Mill Goudy"/>
              <a:cs typeface="Sorts Mill Goudy"/>
              <a:sym typeface="Sorts Mill Goudy"/>
            </a:endParaRPr>
          </a:p>
          <a:p>
            <a:pPr indent="-306000" lvl="0" marL="342900" marR="0" rtl="0" algn="l">
              <a:lnSpc>
                <a:spcPct val="110000"/>
              </a:lnSpc>
              <a:spcBef>
                <a:spcPts val="1320"/>
              </a:spcBef>
              <a:spcAft>
                <a:spcPts val="0"/>
              </a:spcAft>
              <a:buClr>
                <a:schemeClr val="lt2"/>
              </a:buClr>
              <a:buSzPts val="2520"/>
              <a:buFont typeface="Noto Sans Symbols"/>
              <a:buChar char="◈"/>
            </a:pPr>
            <a:r>
              <a:rPr lang="en-US" sz="3600">
                <a:solidFill>
                  <a:srgbClr val="FFFF00"/>
                </a:solidFill>
                <a:latin typeface="Sorts Mill Goudy"/>
                <a:ea typeface="Sorts Mill Goudy"/>
                <a:cs typeface="Sorts Mill Goudy"/>
                <a:sym typeface="Sorts Mill Goudy"/>
              </a:rPr>
              <a:t>What determines if a company is being sustainable?</a:t>
            </a:r>
            <a:endParaRPr sz="3600">
              <a:solidFill>
                <a:srgbClr val="FFFF00"/>
              </a:solidFill>
              <a:latin typeface="Sorts Mill Goudy"/>
              <a:ea typeface="Sorts Mill Goudy"/>
              <a:cs typeface="Sorts Mill Goudy"/>
              <a:sym typeface="Sorts Mill Goud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32db97f57eb_0_228"/>
          <p:cNvSpPr txBox="1"/>
          <p:nvPr>
            <p:ph type="title"/>
          </p:nvPr>
        </p:nvSpPr>
        <p:spPr>
          <a:xfrm>
            <a:off x="913798" y="609600"/>
            <a:ext cx="5182200" cy="12618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6300"/>
              <a:t>Key Vocabulary</a:t>
            </a:r>
            <a:endParaRPr sz="6300"/>
          </a:p>
        </p:txBody>
      </p:sp>
      <p:sp>
        <p:nvSpPr>
          <p:cNvPr id="789" name="Google Shape;789;g32db97f57eb_0_228"/>
          <p:cNvSpPr txBox="1"/>
          <p:nvPr>
            <p:ph idx="1" type="body"/>
          </p:nvPr>
        </p:nvSpPr>
        <p:spPr>
          <a:xfrm>
            <a:off x="247650" y="2076450"/>
            <a:ext cx="6673800" cy="4686300"/>
          </a:xfrm>
          <a:prstGeom prst="rect">
            <a:avLst/>
          </a:prstGeom>
        </p:spPr>
        <p:txBody>
          <a:bodyPr anchorCtr="0" anchor="t" bIns="45700" lIns="91425" spcFirstLastPara="1" rIns="91425" wrap="square" tIns="45700">
            <a:noAutofit/>
          </a:bodyPr>
          <a:lstStyle/>
          <a:p>
            <a:pPr indent="-308610" lvl="0" marL="457200" rtl="0" algn="l">
              <a:spcBef>
                <a:spcPts val="360"/>
              </a:spcBef>
              <a:spcAft>
                <a:spcPts val="0"/>
              </a:spcAft>
              <a:buSzPts val="1260"/>
              <a:buChar char="◈"/>
            </a:pPr>
            <a:r>
              <a:rPr b="1" lang="en-US" u="sng"/>
              <a:t>CSR (Corporate Social Responsibility</a:t>
            </a:r>
            <a:endParaRPr b="1" u="sng"/>
          </a:p>
          <a:p>
            <a:pPr indent="-308610" lvl="1" marL="914400" rtl="0" algn="l">
              <a:spcBef>
                <a:spcPts val="0"/>
              </a:spcBef>
              <a:spcAft>
                <a:spcPts val="0"/>
              </a:spcAft>
              <a:buSzPts val="1260"/>
              <a:buChar char="🞚"/>
            </a:pPr>
            <a:r>
              <a:rPr lang="en-US"/>
              <a:t>A business </a:t>
            </a:r>
            <a:r>
              <a:rPr b="1" lang="en-US" u="sng"/>
              <a:t>helping society and the environment</a:t>
            </a:r>
            <a:r>
              <a:rPr lang="en-US"/>
              <a:t> while still making money. </a:t>
            </a:r>
            <a:endParaRPr/>
          </a:p>
          <a:p>
            <a:pPr indent="-308610" lvl="1" marL="914400" rtl="0" algn="l">
              <a:spcBef>
                <a:spcPts val="0"/>
              </a:spcBef>
              <a:spcAft>
                <a:spcPts val="0"/>
              </a:spcAft>
              <a:buSzPts val="1260"/>
              <a:buChar char="🞚"/>
            </a:pPr>
            <a:r>
              <a:rPr lang="en-US"/>
              <a:t>Instead of only focusing on profits, businesses also think about people, the planet, and doing the right thing.</a:t>
            </a:r>
            <a:endParaRPr/>
          </a:p>
          <a:p>
            <a:pPr indent="-308610" lvl="0" marL="457200" rtl="0" algn="l">
              <a:spcBef>
                <a:spcPts val="0"/>
              </a:spcBef>
              <a:spcAft>
                <a:spcPts val="0"/>
              </a:spcAft>
              <a:buSzPts val="1260"/>
              <a:buChar char="◈"/>
            </a:pPr>
            <a:r>
              <a:rPr b="1" lang="en-US" u="sng"/>
              <a:t>Examples:</a:t>
            </a:r>
            <a:endParaRPr b="1" u="sng"/>
          </a:p>
          <a:p>
            <a:pPr indent="-308610" lvl="1" marL="914400" rtl="0" algn="l">
              <a:spcBef>
                <a:spcPts val="0"/>
              </a:spcBef>
              <a:spcAft>
                <a:spcPts val="0"/>
              </a:spcAft>
              <a:buSzPts val="1260"/>
              <a:buChar char="🞚"/>
            </a:pPr>
            <a:r>
              <a:rPr lang="en-US"/>
              <a:t>Use recycled materials to make their shoes (helping the environment 🌍).</a:t>
            </a:r>
            <a:endParaRPr/>
          </a:p>
          <a:p>
            <a:pPr indent="-308610" lvl="1" marL="914400" rtl="0" algn="l">
              <a:spcBef>
                <a:spcPts val="0"/>
              </a:spcBef>
              <a:spcAft>
                <a:spcPts val="0"/>
              </a:spcAft>
              <a:buSzPts val="1260"/>
              <a:buChar char="🞚"/>
            </a:pPr>
            <a:r>
              <a:rPr lang="en-US"/>
              <a:t>Donate free shoes to children in need (helping people 👟).</a:t>
            </a:r>
            <a:endParaRPr/>
          </a:p>
          <a:p>
            <a:pPr indent="-308610" lvl="1" marL="914400" rtl="0" algn="l">
              <a:spcBef>
                <a:spcPts val="0"/>
              </a:spcBef>
              <a:spcAft>
                <a:spcPts val="0"/>
              </a:spcAft>
              <a:buSzPts val="1260"/>
              <a:buChar char="🞚"/>
            </a:pPr>
            <a:r>
              <a:rPr lang="en-US"/>
              <a:t>Make sure their workers are paid fairly and treated well (being responsible 💼).</a:t>
            </a:r>
            <a:endParaRPr/>
          </a:p>
        </p:txBody>
      </p:sp>
      <p:pic>
        <p:nvPicPr>
          <p:cNvPr descr="Corporate Social Responsibility and its Types | Jaro Education" id="790" name="Google Shape;790;g32db97f57eb_0_228"/>
          <p:cNvPicPr preferRelativeResize="0"/>
          <p:nvPr/>
        </p:nvPicPr>
        <p:blipFill rotWithShape="1">
          <a:blip r:embed="rId3">
            <a:alphaModFix/>
          </a:blip>
          <a:srcRect b="12783" l="48573" r="5266" t="14626"/>
          <a:stretch/>
        </p:blipFill>
        <p:spPr>
          <a:xfrm>
            <a:off x="7098825" y="1511975"/>
            <a:ext cx="4810500" cy="4256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32db97f57eb_0_221"/>
          <p:cNvSpPr txBox="1"/>
          <p:nvPr>
            <p:ph type="title"/>
          </p:nvPr>
        </p:nvSpPr>
        <p:spPr>
          <a:xfrm>
            <a:off x="913795" y="609600"/>
            <a:ext cx="10353900" cy="1261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Stock Market Game Updates</a:t>
            </a:r>
            <a:endParaRPr/>
          </a:p>
        </p:txBody>
      </p:sp>
      <p:sp>
        <p:nvSpPr>
          <p:cNvPr id="797" name="Google Shape;797;g32db97f57eb_0_221"/>
          <p:cNvSpPr txBox="1"/>
          <p:nvPr>
            <p:ph idx="1" type="body"/>
          </p:nvPr>
        </p:nvSpPr>
        <p:spPr>
          <a:xfrm>
            <a:off x="913800" y="2076450"/>
            <a:ext cx="4856700" cy="4419300"/>
          </a:xfrm>
          <a:prstGeom prst="rect">
            <a:avLst/>
          </a:prstGeom>
        </p:spPr>
        <p:txBody>
          <a:bodyPr anchorCtr="0" anchor="t" bIns="45700" lIns="91425" spcFirstLastPara="1" rIns="91425" wrap="square" tIns="45700">
            <a:normAutofit lnSpcReduction="20000"/>
          </a:bodyPr>
          <a:lstStyle/>
          <a:p>
            <a:pPr indent="0" lvl="0" marL="0" rtl="0" algn="l">
              <a:spcBef>
                <a:spcPts val="360"/>
              </a:spcBef>
              <a:spcAft>
                <a:spcPts val="0"/>
              </a:spcAft>
              <a:buNone/>
            </a:pPr>
            <a:r>
              <a:rPr lang="en-US" sz="3500"/>
              <a:t>Who is doing best?</a:t>
            </a:r>
            <a:endParaRPr sz="3500"/>
          </a:p>
          <a:p>
            <a:pPr indent="0" lvl="0" marL="0" rtl="0" algn="l">
              <a:spcBef>
                <a:spcPts val="600"/>
              </a:spcBef>
              <a:spcAft>
                <a:spcPts val="0"/>
              </a:spcAft>
              <a:buNone/>
            </a:pPr>
            <a:r>
              <a:t/>
            </a:r>
            <a:endParaRPr sz="3500"/>
          </a:p>
          <a:p>
            <a:pPr indent="0" lvl="0" marL="0" rtl="0" algn="l">
              <a:spcBef>
                <a:spcPts val="600"/>
              </a:spcBef>
              <a:spcAft>
                <a:spcPts val="0"/>
              </a:spcAft>
              <a:buNone/>
            </a:pPr>
            <a:r>
              <a:rPr lang="en-US" sz="3500"/>
              <a:t>Who is doing worst?</a:t>
            </a:r>
            <a:endParaRPr sz="3500"/>
          </a:p>
          <a:p>
            <a:pPr indent="0" lvl="0" marL="0" rtl="0" algn="l">
              <a:spcBef>
                <a:spcPts val="600"/>
              </a:spcBef>
              <a:spcAft>
                <a:spcPts val="0"/>
              </a:spcAft>
              <a:buNone/>
            </a:pPr>
            <a:r>
              <a:t/>
            </a:r>
            <a:endParaRPr sz="3500"/>
          </a:p>
          <a:p>
            <a:pPr indent="0" lvl="0" marL="0" rtl="0" algn="l">
              <a:spcBef>
                <a:spcPts val="600"/>
              </a:spcBef>
              <a:spcAft>
                <a:spcPts val="600"/>
              </a:spcAft>
              <a:buNone/>
            </a:pPr>
            <a:r>
              <a:rPr lang="en-US" sz="3500"/>
              <a:t>Write your Team Name (T1, T2, etc..) on the board and your losses/gains</a:t>
            </a:r>
            <a:endParaRPr sz="3500"/>
          </a:p>
        </p:txBody>
      </p:sp>
      <p:pic>
        <p:nvPicPr>
          <p:cNvPr id="798" name="Google Shape;798;g32db97f57eb_0_221"/>
          <p:cNvPicPr preferRelativeResize="0"/>
          <p:nvPr/>
        </p:nvPicPr>
        <p:blipFill>
          <a:blip r:embed="rId3">
            <a:alphaModFix/>
          </a:blip>
          <a:stretch>
            <a:fillRect/>
          </a:stretch>
        </p:blipFill>
        <p:spPr>
          <a:xfrm>
            <a:off x="5922900" y="2023800"/>
            <a:ext cx="5727875" cy="4057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b8ffb904b7_0_0"/>
          <p:cNvSpPr/>
          <p:nvPr/>
        </p:nvSpPr>
        <p:spPr>
          <a:xfrm>
            <a:off x="135050" y="1745850"/>
            <a:ext cx="3703800" cy="2720100"/>
          </a:xfrm>
          <a:prstGeom prst="up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900">
                <a:latin typeface="Sorts Mill Goudy"/>
                <a:ea typeface="Sorts Mill Goudy"/>
                <a:cs typeface="Sorts Mill Goudy"/>
                <a:sym typeface="Sorts Mill Goudy"/>
              </a:rPr>
              <a:t>SUPPLY</a:t>
            </a:r>
            <a:endParaRPr b="1" sz="2900">
              <a:latin typeface="Sorts Mill Goudy"/>
              <a:ea typeface="Sorts Mill Goudy"/>
              <a:cs typeface="Sorts Mill Goudy"/>
              <a:sym typeface="Sorts Mill Goudy"/>
            </a:endParaRPr>
          </a:p>
        </p:txBody>
      </p:sp>
      <p:sp>
        <p:nvSpPr>
          <p:cNvPr id="215" name="Google Shape;215;g2b8ffb904b7_0_0"/>
          <p:cNvSpPr/>
          <p:nvPr/>
        </p:nvSpPr>
        <p:spPr>
          <a:xfrm>
            <a:off x="3887150" y="2556100"/>
            <a:ext cx="3964200" cy="3337500"/>
          </a:xfrm>
          <a:prstGeom prst="down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Sorts Mill Goudy"/>
                <a:ea typeface="Sorts Mill Goudy"/>
                <a:cs typeface="Sorts Mill Goudy"/>
                <a:sym typeface="Sorts Mill Goudy"/>
              </a:rPr>
              <a:t>DEMAND</a:t>
            </a:r>
            <a:endParaRPr b="1" sz="2400">
              <a:latin typeface="Sorts Mill Goudy"/>
              <a:ea typeface="Sorts Mill Goudy"/>
              <a:cs typeface="Sorts Mill Goudy"/>
              <a:sym typeface="Sorts Mill Goudy"/>
            </a:endParaRPr>
          </a:p>
        </p:txBody>
      </p:sp>
      <p:sp>
        <p:nvSpPr>
          <p:cNvPr id="216" name="Google Shape;216;g2b8ffb904b7_0_0"/>
          <p:cNvSpPr/>
          <p:nvPr/>
        </p:nvSpPr>
        <p:spPr>
          <a:xfrm>
            <a:off x="8372350" y="2469400"/>
            <a:ext cx="3356700" cy="3510900"/>
          </a:xfrm>
          <a:prstGeom prst="downArrow">
            <a:avLst>
              <a:gd fmla="val 50000" name="adj1"/>
              <a:gd fmla="val 500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Sorts Mill Goudy"/>
                <a:ea typeface="Sorts Mill Goudy"/>
                <a:cs typeface="Sorts Mill Goudy"/>
                <a:sym typeface="Sorts Mill Goudy"/>
              </a:rPr>
              <a:t>PRICES</a:t>
            </a:r>
            <a:endParaRPr b="1" sz="2400">
              <a:latin typeface="Sorts Mill Goudy"/>
              <a:ea typeface="Sorts Mill Goudy"/>
              <a:cs typeface="Sorts Mill Goudy"/>
              <a:sym typeface="Sorts Mill Goudy"/>
            </a:endParaRPr>
          </a:p>
        </p:txBody>
      </p:sp>
    </p:spTree>
  </p:cSld>
  <p:clrMapOvr>
    <a:masterClrMapping/>
  </p:clrMapOvr>
</p:sld>
</file>

<file path=ppt/theme/theme1.xml><?xml version="1.0" encoding="utf-8"?>
<a:theme xmlns:a="http://schemas.openxmlformats.org/drawingml/2006/main" xmlns:r="http://schemas.openxmlformats.org/officeDocument/2006/relationships" name="SlateVTI">
  <a:themeElements>
    <a:clrScheme name="Coffee">
      <a:dk1>
        <a:srgbClr val="000000"/>
      </a:dk1>
      <a:lt1>
        <a:srgbClr val="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2021-11-26T12:35:37Z</dcterms:created>
  <dc:creator>Smith Gina</dc:creator>
</cp:coreProperties>
</file>