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
      <p:font typeface="Merriweather"/>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Merriweather-regular.fntdata"/><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italic.fntdata"/><Relationship Id="rId25" Type="http://schemas.openxmlformats.org/officeDocument/2006/relationships/font" Target="fonts/Merriweather-bold.fntdata"/><Relationship Id="rId27"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da001cf32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da001cf32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da001cf32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da001cf32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da001cf32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da001cf32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da001cf32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da001cf32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da001cf32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da001cf32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da001cf32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da001cf32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da001cf32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da001cf32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8708367ca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8708367ca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8708367ca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8708367ca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da001cf32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da001cf32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da001cf32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da001cf32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da001cf32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da001cf32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a001cf32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da001cf32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da001cf32c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da001cf32c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full text of main argument here.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3"/>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Sample Debate Demonstration</a:t>
            </a:r>
            <a:endParaRPr/>
          </a:p>
        </p:txBody>
      </p:sp>
      <p:sp>
        <p:nvSpPr>
          <p:cNvPr id="65" name="Google Shape;65;p13"/>
          <p:cNvSpPr txBox="1"/>
          <p:nvPr>
            <p:ph idx="1" type="body"/>
          </p:nvPr>
        </p:nvSpPr>
        <p:spPr>
          <a:xfrm>
            <a:off x="0" y="1294450"/>
            <a:ext cx="9144000" cy="3849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The teachers will pretend to be 7 grade students and provide a sample debate demonstration.  </a:t>
            </a:r>
            <a:endParaRPr sz="1600"/>
          </a:p>
          <a:p>
            <a:pPr indent="-330200" lvl="0" marL="457200" rtl="0" algn="l">
              <a:spcBef>
                <a:spcPts val="0"/>
              </a:spcBef>
              <a:spcAft>
                <a:spcPts val="0"/>
              </a:spcAft>
              <a:buSzPts val="1600"/>
              <a:buChar char="●"/>
            </a:pPr>
            <a:r>
              <a:rPr lang="en" sz="1600"/>
              <a:t>This will allow you to understand the debate procedures that you will all follow.</a:t>
            </a:r>
            <a:endParaRPr sz="1600"/>
          </a:p>
          <a:p>
            <a:pPr indent="-330200" lvl="0" marL="457200" rtl="0" algn="l">
              <a:spcBef>
                <a:spcPts val="0"/>
              </a:spcBef>
              <a:spcAft>
                <a:spcPts val="0"/>
              </a:spcAft>
              <a:buSzPts val="1600"/>
              <a:buChar char="●"/>
            </a:pPr>
            <a:r>
              <a:rPr b="1" lang="en" sz="1600"/>
              <a:t>Remember that what we are arguing does not necessarily indicate our personal beliefs. It may even be against our personal moral values. </a:t>
            </a:r>
            <a:r>
              <a:rPr b="1" lang="en" sz="1600">
                <a:highlight>
                  <a:srgbClr val="FFFF00"/>
                </a:highlight>
              </a:rPr>
              <a:t>You must understand that many students will also be arguing against their own beliefs and values.</a:t>
            </a:r>
            <a:r>
              <a:rPr b="1" lang="en" sz="1600"/>
              <a:t> The purpose of the debate is to understand different perspectives, NOT to argue your personal beliefs.</a:t>
            </a:r>
            <a:endParaRPr b="1" sz="1600"/>
          </a:p>
          <a:p>
            <a:pPr indent="-330200" lvl="0" marL="457200" rtl="0" algn="l">
              <a:spcBef>
                <a:spcPts val="0"/>
              </a:spcBef>
              <a:spcAft>
                <a:spcPts val="0"/>
              </a:spcAft>
              <a:buSzPts val="1600"/>
              <a:buChar char="●"/>
            </a:pPr>
            <a:r>
              <a:rPr lang="en" sz="1600"/>
              <a:t>Please fill out your audience forms. You won’t be graded on these forms during the sample debate but you will be graded during the actual debate.</a:t>
            </a:r>
            <a:endParaRPr sz="1600"/>
          </a:p>
          <a:p>
            <a:pPr indent="-330200" lvl="0" marL="457200" rtl="0" algn="l">
              <a:spcBef>
                <a:spcPts val="0"/>
              </a:spcBef>
              <a:spcAft>
                <a:spcPts val="0"/>
              </a:spcAft>
              <a:buSzPts val="1600"/>
              <a:buChar char="●"/>
            </a:pPr>
            <a:r>
              <a:rPr lang="en" sz="1600"/>
              <a:t>We will refer to each other, not with names, but as the ‘opposition’ or ‘the team in favour of war or diplomacy’. </a:t>
            </a:r>
            <a:endParaRPr sz="1600"/>
          </a:p>
          <a:p>
            <a:pPr indent="-330200" lvl="0" marL="457200" rtl="0" algn="l">
              <a:spcBef>
                <a:spcPts val="0"/>
              </a:spcBef>
              <a:spcAft>
                <a:spcPts val="0"/>
              </a:spcAft>
              <a:buSzPts val="1600"/>
              <a:buChar char="●"/>
            </a:pPr>
            <a:r>
              <a:rPr lang="en" sz="1600"/>
              <a:t>Respect must be upheld throughout the entire debate. This includes when you are in the audience. There is no clapping or booing or any sounds from the audience. Your Criteria C will be affected by this behaviour.</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3 by Mr. Larson</a:t>
            </a:r>
            <a:endParaRPr/>
          </a:p>
        </p:txBody>
      </p:sp>
      <p:sp>
        <p:nvSpPr>
          <p:cNvPr id="128" name="Google Shape;128;p22"/>
          <p:cNvSpPr txBox="1"/>
          <p:nvPr>
            <p:ph idx="1" type="body"/>
          </p:nvPr>
        </p:nvSpPr>
        <p:spPr>
          <a:xfrm>
            <a:off x="54450" y="1505700"/>
            <a:ext cx="4720200" cy="3076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The Japanese military was on the verge of defeat and had lost most of their territory by August 1945. There was no way Japan could have won. Most of Japan was already completely destroyed by regular bombing even before the atom bombs. This is was Tokyo looked like.</a:t>
            </a:r>
            <a:br>
              <a:rPr lang="en" sz="1500"/>
            </a:br>
            <a:endParaRPr sz="1500"/>
          </a:p>
          <a:p>
            <a:pPr indent="-323850" lvl="0" marL="457200" rtl="0" algn="l">
              <a:spcBef>
                <a:spcPts val="0"/>
              </a:spcBef>
              <a:spcAft>
                <a:spcPts val="0"/>
              </a:spcAft>
              <a:buSzPts val="1500"/>
              <a:buChar char="●"/>
            </a:pPr>
            <a:r>
              <a:rPr lang="en" sz="1500"/>
              <a:t>When people only think about war before diplomacy, they needlessly extend suffering. Not only did people die from the atom bomb lasts themselves, they also died of radiation poisoning and cancers in the years afterwards.</a:t>
            </a:r>
            <a:br>
              <a:rPr lang="en" sz="1500"/>
            </a:br>
            <a:endParaRPr sz="1500"/>
          </a:p>
        </p:txBody>
      </p:sp>
      <p:pic>
        <p:nvPicPr>
          <p:cNvPr id="129" name="Google Shape;129;p22"/>
          <p:cNvPicPr preferRelativeResize="0"/>
          <p:nvPr/>
        </p:nvPicPr>
        <p:blipFill rotWithShape="1">
          <a:blip r:embed="rId3">
            <a:alphaModFix/>
          </a:blip>
          <a:srcRect b="0" l="0" r="24795" t="0"/>
          <a:stretch/>
        </p:blipFill>
        <p:spPr>
          <a:xfrm>
            <a:off x="4774651" y="1505700"/>
            <a:ext cx="4157875" cy="3424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0" y="11357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Rebuttals:</a:t>
            </a:r>
            <a:endParaRPr sz="4000"/>
          </a:p>
          <a:p>
            <a:pPr indent="0" lvl="0" marL="0" rtl="0" algn="ctr">
              <a:spcBef>
                <a:spcPts val="0"/>
              </a:spcBef>
              <a:spcAft>
                <a:spcPts val="0"/>
              </a:spcAft>
              <a:buSzPts val="990"/>
              <a:buNone/>
            </a:pPr>
            <a:r>
              <a:rPr lang="en" sz="4000"/>
              <a:t>You have 10min to prepare</a:t>
            </a:r>
            <a:endParaRPr sz="4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0" y="11357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Quickfire Rebuttals</a:t>
            </a:r>
            <a:endParaRPr sz="4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0" y="11357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Questions from Audience</a:t>
            </a:r>
            <a:endParaRPr sz="4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0" y="11357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Post Debate Vote</a:t>
            </a:r>
            <a:endParaRPr sz="4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0" y="535600"/>
            <a:ext cx="91440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Pre</a:t>
            </a:r>
            <a:r>
              <a:rPr lang="en" sz="4000"/>
              <a:t> Debate Vote:</a:t>
            </a:r>
            <a:endParaRPr sz="4000"/>
          </a:p>
          <a:p>
            <a:pPr indent="0" lvl="0" marL="0" rtl="0" algn="ctr">
              <a:spcBef>
                <a:spcPts val="0"/>
              </a:spcBef>
              <a:spcAft>
                <a:spcPts val="0"/>
              </a:spcAft>
              <a:buSzPts val="990"/>
              <a:buNone/>
            </a:pPr>
            <a:r>
              <a:t/>
            </a:r>
            <a:endParaRPr sz="4000"/>
          </a:p>
          <a:p>
            <a:pPr indent="0" lvl="0" marL="0" rtl="0" algn="ctr">
              <a:spcBef>
                <a:spcPts val="0"/>
              </a:spcBef>
              <a:spcAft>
                <a:spcPts val="0"/>
              </a:spcAft>
              <a:buSzPts val="990"/>
              <a:buNone/>
            </a:pPr>
            <a:r>
              <a:rPr lang="en" sz="3100"/>
              <a:t>Should War or Diplomacy been used to solve the conflict between Japan &amp; the USA?</a:t>
            </a:r>
            <a:endParaRPr sz="3100"/>
          </a:p>
        </p:txBody>
      </p:sp>
      <p:pic>
        <p:nvPicPr>
          <p:cNvPr id="71" name="Google Shape;71;p14"/>
          <p:cNvPicPr preferRelativeResize="0"/>
          <p:nvPr/>
        </p:nvPicPr>
        <p:blipFill>
          <a:blip r:embed="rId3">
            <a:alphaModFix/>
          </a:blip>
          <a:stretch>
            <a:fillRect/>
          </a:stretch>
        </p:blipFill>
        <p:spPr>
          <a:xfrm>
            <a:off x="2509475" y="2459175"/>
            <a:ext cx="4206776" cy="2495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212150" y="64150"/>
            <a:ext cx="84783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War was the best way to solve the conflict between Japan and the United States</a:t>
            </a:r>
            <a:endParaRPr sz="4000"/>
          </a:p>
        </p:txBody>
      </p:sp>
      <p:sp>
        <p:nvSpPr>
          <p:cNvPr id="77" name="Google Shape;77;p15"/>
          <p:cNvSpPr txBox="1"/>
          <p:nvPr>
            <p:ph idx="1" type="body"/>
          </p:nvPr>
        </p:nvSpPr>
        <p:spPr>
          <a:xfrm>
            <a:off x="-25" y="4638600"/>
            <a:ext cx="9144000" cy="504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Presented by: United States of America. </a:t>
            </a:r>
            <a:r>
              <a:rPr lang="en"/>
              <a:t>Represented</a:t>
            </a:r>
            <a:r>
              <a:rPr lang="en"/>
              <a:t> by: Ms. Smith</a:t>
            </a:r>
            <a:endParaRPr/>
          </a:p>
        </p:txBody>
      </p:sp>
      <p:sp>
        <p:nvSpPr>
          <p:cNvPr id="78" name="Google Shape;78;p15"/>
          <p:cNvSpPr txBox="1"/>
          <p:nvPr/>
        </p:nvSpPr>
        <p:spPr>
          <a:xfrm>
            <a:off x="3174650" y="1848300"/>
            <a:ext cx="25908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100">
                <a:solidFill>
                  <a:schemeClr val="dk1"/>
                </a:solidFill>
                <a:latin typeface="Roboto"/>
                <a:ea typeface="Roboto"/>
                <a:cs typeface="Roboto"/>
                <a:sym typeface="Roboto"/>
              </a:rPr>
              <a:t>Put country flag here.</a:t>
            </a:r>
            <a:endParaRPr sz="1200">
              <a:solidFill>
                <a:schemeClr val="dk1"/>
              </a:solidFill>
            </a:endParaRPr>
          </a:p>
        </p:txBody>
      </p:sp>
      <p:pic>
        <p:nvPicPr>
          <p:cNvPr id="79" name="Google Shape;79;p15"/>
          <p:cNvPicPr preferRelativeResize="0"/>
          <p:nvPr/>
        </p:nvPicPr>
        <p:blipFill>
          <a:blip r:embed="rId3">
            <a:alphaModFix/>
          </a:blip>
          <a:stretch>
            <a:fillRect/>
          </a:stretch>
        </p:blipFill>
        <p:spPr>
          <a:xfrm>
            <a:off x="1905025" y="1912450"/>
            <a:ext cx="5092550" cy="2648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1 by Ms. Smith</a:t>
            </a:r>
            <a:endParaRPr/>
          </a:p>
        </p:txBody>
      </p:sp>
      <p:sp>
        <p:nvSpPr>
          <p:cNvPr id="85" name="Google Shape;85;p16"/>
          <p:cNvSpPr txBox="1"/>
          <p:nvPr>
            <p:ph idx="1" type="body"/>
          </p:nvPr>
        </p:nvSpPr>
        <p:spPr>
          <a:xfrm>
            <a:off x="162875" y="1421900"/>
            <a:ext cx="4645200" cy="36786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en" sz="1500"/>
              <a:t>War and the Atomic Bombs was the only way to defeat Japan because they would never have surrendered or negotiated.</a:t>
            </a:r>
            <a:br>
              <a:rPr lang="en" sz="1500"/>
            </a:br>
            <a:endParaRPr sz="1500"/>
          </a:p>
          <a:p>
            <a:pPr indent="-323850" lvl="0" marL="457200" rtl="0" algn="l">
              <a:spcBef>
                <a:spcPts val="0"/>
              </a:spcBef>
              <a:spcAft>
                <a:spcPts val="0"/>
              </a:spcAft>
              <a:buSzPts val="1500"/>
              <a:buChar char="●"/>
            </a:pPr>
            <a:r>
              <a:rPr lang="en" sz="1500"/>
              <a:t>Japanese soldiers followed the Bushido Code which meant it was very dishonourable to surrender. They would rather commit suicide as evident by the Kamikaze Planes.</a:t>
            </a:r>
            <a:br>
              <a:rPr lang="en" sz="1500"/>
            </a:br>
            <a:endParaRPr sz="1500"/>
          </a:p>
          <a:p>
            <a:pPr indent="-323850" lvl="0" marL="457200" rtl="0" algn="l">
              <a:spcBef>
                <a:spcPts val="0"/>
              </a:spcBef>
              <a:spcAft>
                <a:spcPts val="0"/>
              </a:spcAft>
              <a:buSzPts val="1500"/>
              <a:buChar char="●"/>
            </a:pPr>
            <a:r>
              <a:rPr lang="en" sz="1500"/>
              <a:t>In the Battle of Saipan (one of the last battles fought on a Pacific Island during the end of WWII) Japan killed over 25,000 of their own soldiers and civilians than let them surrender.</a:t>
            </a:r>
            <a:endParaRPr sz="1500"/>
          </a:p>
        </p:txBody>
      </p:sp>
      <p:pic>
        <p:nvPicPr>
          <p:cNvPr id="86" name="Google Shape;86;p16"/>
          <p:cNvPicPr preferRelativeResize="0"/>
          <p:nvPr/>
        </p:nvPicPr>
        <p:blipFill rotWithShape="1">
          <a:blip r:embed="rId3">
            <a:alphaModFix/>
          </a:blip>
          <a:srcRect b="0" l="0" r="0" t="14089"/>
          <a:stretch/>
        </p:blipFill>
        <p:spPr>
          <a:xfrm>
            <a:off x="4808095" y="1421900"/>
            <a:ext cx="4184380" cy="3594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2 by Ms. Smith</a:t>
            </a:r>
            <a:endParaRPr/>
          </a:p>
        </p:txBody>
      </p:sp>
      <p:sp>
        <p:nvSpPr>
          <p:cNvPr id="92" name="Google Shape;92;p17"/>
          <p:cNvSpPr txBox="1"/>
          <p:nvPr>
            <p:ph idx="1" type="body"/>
          </p:nvPr>
        </p:nvSpPr>
        <p:spPr>
          <a:xfrm>
            <a:off x="225975" y="1431325"/>
            <a:ext cx="4626000" cy="3558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War, and specifically the use of Atom Bombs, was the only way to scare the Japanese Emperor into surrendering because an actual invasion of Japan would have killed far more people.</a:t>
            </a:r>
            <a:br>
              <a:rPr lang="en" sz="1500"/>
            </a:br>
            <a:endParaRPr sz="1500"/>
          </a:p>
          <a:p>
            <a:pPr indent="-323850" lvl="0" marL="457200" rtl="0" algn="l">
              <a:spcBef>
                <a:spcPts val="0"/>
              </a:spcBef>
              <a:spcAft>
                <a:spcPts val="0"/>
              </a:spcAft>
              <a:buSzPts val="1500"/>
              <a:buChar char="●"/>
            </a:pPr>
            <a:r>
              <a:rPr lang="en" sz="1500"/>
              <a:t>The US military estimated that 5 to 10 million Japanese people would have died if the US invaded. This is far more than the 0.25 million that died from the Atom Bomb.</a:t>
            </a:r>
            <a:br>
              <a:rPr lang="en" sz="1500"/>
            </a:br>
            <a:endParaRPr sz="1500"/>
          </a:p>
          <a:p>
            <a:pPr indent="-323850" lvl="0" marL="457200" rtl="0" algn="l">
              <a:spcBef>
                <a:spcPts val="0"/>
              </a:spcBef>
              <a:spcAft>
                <a:spcPts val="0"/>
              </a:spcAft>
              <a:buSzPts val="1500"/>
              <a:buChar char="●"/>
            </a:pPr>
            <a:r>
              <a:rPr lang="en" sz="1500"/>
              <a:t>Japan was even preparing children to defend against invading American troops.</a:t>
            </a:r>
            <a:endParaRPr sz="1500"/>
          </a:p>
        </p:txBody>
      </p:sp>
      <p:pic>
        <p:nvPicPr>
          <p:cNvPr id="93" name="Google Shape;93;p17"/>
          <p:cNvPicPr preferRelativeResize="0"/>
          <p:nvPr/>
        </p:nvPicPr>
        <p:blipFill rotWithShape="1">
          <a:blip r:embed="rId3">
            <a:alphaModFix/>
          </a:blip>
          <a:srcRect b="4205" l="0" r="0" t="0"/>
          <a:stretch/>
        </p:blipFill>
        <p:spPr>
          <a:xfrm>
            <a:off x="4815475" y="1431325"/>
            <a:ext cx="4140500" cy="3557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3 by Ms. Smith</a:t>
            </a:r>
            <a:endParaRPr/>
          </a:p>
        </p:txBody>
      </p:sp>
      <p:sp>
        <p:nvSpPr>
          <p:cNvPr id="99" name="Google Shape;99;p18"/>
          <p:cNvSpPr txBox="1"/>
          <p:nvPr>
            <p:ph idx="1" type="body"/>
          </p:nvPr>
        </p:nvSpPr>
        <p:spPr>
          <a:xfrm>
            <a:off x="145725" y="1457325"/>
            <a:ext cx="3934800" cy="3686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Japan started this war. Therefore, if bombs were used to end this war, it is their fault. If Japan </a:t>
            </a:r>
            <a:r>
              <a:rPr lang="en"/>
              <a:t>believes</a:t>
            </a:r>
            <a:r>
              <a:rPr lang="en"/>
              <a:t> diplomacy should have been used, then they should never have started the war.</a:t>
            </a:r>
            <a:br>
              <a:rPr lang="en"/>
            </a:br>
            <a:endParaRPr/>
          </a:p>
          <a:p>
            <a:pPr indent="-311150" lvl="0" marL="457200" rtl="0" algn="l">
              <a:spcBef>
                <a:spcPts val="0"/>
              </a:spcBef>
              <a:spcAft>
                <a:spcPts val="0"/>
              </a:spcAft>
              <a:buSzPts val="1300"/>
              <a:buChar char="●"/>
            </a:pPr>
            <a:r>
              <a:rPr lang="en"/>
              <a:t>The Japanese government was controlled by an extremist fascist government that is not rational. They only understand force.</a:t>
            </a:r>
            <a:br>
              <a:rPr lang="en"/>
            </a:br>
            <a:endParaRPr/>
          </a:p>
          <a:p>
            <a:pPr indent="-311150" lvl="0" marL="457200" rtl="0" algn="l">
              <a:spcBef>
                <a:spcPts val="0"/>
              </a:spcBef>
              <a:spcAft>
                <a:spcPts val="0"/>
              </a:spcAft>
              <a:buSzPts val="1300"/>
              <a:buChar char="●"/>
            </a:pPr>
            <a:r>
              <a:rPr lang="en"/>
              <a:t>Japan </a:t>
            </a:r>
            <a:r>
              <a:rPr lang="en"/>
              <a:t>committed</a:t>
            </a:r>
            <a:r>
              <a:rPr lang="en"/>
              <a:t> horrific war crimes and killed millions of people all over Asia. They killed so many more than the Atom Bomb did. They are not the victim. </a:t>
            </a:r>
            <a:endParaRPr/>
          </a:p>
        </p:txBody>
      </p:sp>
      <p:pic>
        <p:nvPicPr>
          <p:cNvPr id="100" name="Google Shape;100;p18"/>
          <p:cNvPicPr preferRelativeResize="0"/>
          <p:nvPr/>
        </p:nvPicPr>
        <p:blipFill>
          <a:blip r:embed="rId3">
            <a:alphaModFix/>
          </a:blip>
          <a:stretch>
            <a:fillRect/>
          </a:stretch>
        </p:blipFill>
        <p:spPr>
          <a:xfrm>
            <a:off x="4080500" y="1457325"/>
            <a:ext cx="4876824" cy="3524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212150" y="64150"/>
            <a:ext cx="8478300" cy="184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t>Diplomacy</a:t>
            </a:r>
            <a:r>
              <a:rPr lang="en" sz="4000"/>
              <a:t> was the best way to solve the conflict between Japan and the United States</a:t>
            </a:r>
            <a:endParaRPr sz="4000"/>
          </a:p>
        </p:txBody>
      </p:sp>
      <p:sp>
        <p:nvSpPr>
          <p:cNvPr id="106" name="Google Shape;106;p19"/>
          <p:cNvSpPr txBox="1"/>
          <p:nvPr>
            <p:ph idx="1" type="body"/>
          </p:nvPr>
        </p:nvSpPr>
        <p:spPr>
          <a:xfrm>
            <a:off x="-25" y="4638600"/>
            <a:ext cx="9144000" cy="504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Presented by: Japan. Represented by: Mr. Larson</a:t>
            </a:r>
            <a:endParaRPr/>
          </a:p>
        </p:txBody>
      </p:sp>
      <p:sp>
        <p:nvSpPr>
          <p:cNvPr id="107" name="Google Shape;107;p19"/>
          <p:cNvSpPr txBox="1"/>
          <p:nvPr/>
        </p:nvSpPr>
        <p:spPr>
          <a:xfrm>
            <a:off x="3174650" y="1848300"/>
            <a:ext cx="25908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100">
                <a:solidFill>
                  <a:schemeClr val="dk1"/>
                </a:solidFill>
                <a:latin typeface="Roboto"/>
                <a:ea typeface="Roboto"/>
                <a:cs typeface="Roboto"/>
                <a:sym typeface="Roboto"/>
              </a:rPr>
              <a:t>Put country flag here.</a:t>
            </a:r>
            <a:endParaRPr sz="1200">
              <a:solidFill>
                <a:schemeClr val="dk1"/>
              </a:solidFill>
            </a:endParaRPr>
          </a:p>
        </p:txBody>
      </p:sp>
      <p:pic>
        <p:nvPicPr>
          <p:cNvPr id="108" name="Google Shape;108;p19"/>
          <p:cNvPicPr preferRelativeResize="0"/>
          <p:nvPr/>
        </p:nvPicPr>
        <p:blipFill>
          <a:blip r:embed="rId3">
            <a:alphaModFix/>
          </a:blip>
          <a:stretch>
            <a:fillRect/>
          </a:stretch>
        </p:blipFill>
        <p:spPr>
          <a:xfrm>
            <a:off x="2436200" y="1951800"/>
            <a:ext cx="4030200" cy="2686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1 by Mr. Larson</a:t>
            </a:r>
            <a:endParaRPr/>
          </a:p>
        </p:txBody>
      </p:sp>
      <p:sp>
        <p:nvSpPr>
          <p:cNvPr id="114" name="Google Shape;114;p20"/>
          <p:cNvSpPr txBox="1"/>
          <p:nvPr>
            <p:ph idx="1" type="body"/>
          </p:nvPr>
        </p:nvSpPr>
        <p:spPr>
          <a:xfrm>
            <a:off x="311700" y="1505700"/>
            <a:ext cx="4353000" cy="3076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Japan was already in the process of negotiating. They were already interested in surrendering, they just wanted to ensure that their Emperor was not tried as a war criminal.</a:t>
            </a:r>
            <a:br>
              <a:rPr lang="en" sz="1500"/>
            </a:br>
            <a:endParaRPr sz="1500"/>
          </a:p>
          <a:p>
            <a:pPr indent="-323850" lvl="0" marL="457200" rtl="0" algn="l">
              <a:spcBef>
                <a:spcPts val="0"/>
              </a:spcBef>
              <a:spcAft>
                <a:spcPts val="0"/>
              </a:spcAft>
              <a:buSzPts val="1500"/>
              <a:buChar char="●"/>
            </a:pPr>
            <a:r>
              <a:rPr lang="en" sz="1500"/>
              <a:t>US Supreme Commander and later President Dwight D Eisenhower said “First, the Japanese were ready to surrender, and it wasn’t necessary to hit them with that awful thing. Second, I hated to see our country be the first to use such a weapon.”</a:t>
            </a:r>
            <a:endParaRPr sz="1500"/>
          </a:p>
        </p:txBody>
      </p:sp>
      <p:pic>
        <p:nvPicPr>
          <p:cNvPr id="115" name="Google Shape;115;p20"/>
          <p:cNvPicPr preferRelativeResize="0"/>
          <p:nvPr/>
        </p:nvPicPr>
        <p:blipFill>
          <a:blip r:embed="rId3">
            <a:alphaModFix/>
          </a:blip>
          <a:stretch>
            <a:fillRect/>
          </a:stretch>
        </p:blipFill>
        <p:spPr>
          <a:xfrm>
            <a:off x="4664800" y="1440175"/>
            <a:ext cx="4326800" cy="3515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Argument 2 by Mr. Larson</a:t>
            </a:r>
            <a:endParaRPr/>
          </a:p>
        </p:txBody>
      </p:sp>
      <p:sp>
        <p:nvSpPr>
          <p:cNvPr id="121" name="Google Shape;121;p21"/>
          <p:cNvSpPr txBox="1"/>
          <p:nvPr>
            <p:ph idx="1" type="body"/>
          </p:nvPr>
        </p:nvSpPr>
        <p:spPr>
          <a:xfrm>
            <a:off x="68575" y="1505700"/>
            <a:ext cx="4055100" cy="3076200"/>
          </a:xfrm>
          <a:prstGeom prst="rect">
            <a:avLst/>
          </a:prstGeom>
        </p:spPr>
        <p:txBody>
          <a:bodyPr anchorCtr="0" anchor="t" bIns="91425" lIns="91425" spcFirstLastPara="1" rIns="91425" wrap="square" tIns="91425">
            <a:noAutofit/>
          </a:bodyPr>
          <a:lstStyle/>
          <a:p>
            <a:pPr indent="-320675" lvl="0" marL="457200" rtl="0" algn="l">
              <a:spcBef>
                <a:spcPts val="0"/>
              </a:spcBef>
              <a:spcAft>
                <a:spcPts val="0"/>
              </a:spcAft>
              <a:buSzPts val="1450"/>
              <a:buChar char="●"/>
            </a:pPr>
            <a:r>
              <a:rPr lang="en" sz="1450"/>
              <a:t>Since we already established that the US knew that Japan was on the verge of surrendering, why did they use the bombs? It was only to scare the Soviet Union to show them how much power they have. This is what happens when we only think of war as the answer, not diplomacy. </a:t>
            </a:r>
            <a:br>
              <a:rPr lang="en" sz="1450"/>
            </a:br>
            <a:endParaRPr sz="1450"/>
          </a:p>
          <a:p>
            <a:pPr indent="-320675" lvl="0" marL="457200" rtl="0" algn="l">
              <a:spcBef>
                <a:spcPts val="0"/>
              </a:spcBef>
              <a:spcAft>
                <a:spcPts val="0"/>
              </a:spcAft>
              <a:buSzPts val="1450"/>
              <a:buChar char="●"/>
            </a:pPr>
            <a:r>
              <a:rPr lang="en" sz="1450"/>
              <a:t>In addition, the US could have simply bombed a military post to demonstrate their power to boost the diplomatic talks. Killing 250,000 innocent civilians was for nothing.</a:t>
            </a:r>
            <a:endParaRPr sz="1450"/>
          </a:p>
        </p:txBody>
      </p:sp>
      <p:pic>
        <p:nvPicPr>
          <p:cNvPr id="122" name="Google Shape;122;p21"/>
          <p:cNvPicPr preferRelativeResize="0"/>
          <p:nvPr/>
        </p:nvPicPr>
        <p:blipFill rotWithShape="1">
          <a:blip r:embed="rId3">
            <a:alphaModFix/>
          </a:blip>
          <a:srcRect b="54058" l="0" r="0" t="7325"/>
          <a:stretch/>
        </p:blipFill>
        <p:spPr>
          <a:xfrm>
            <a:off x="4077907" y="1505700"/>
            <a:ext cx="4851368" cy="3500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