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oboto"/>
      <p:regular r:id="rId16"/>
      <p:bold r:id="rId17"/>
      <p:italic r:id="rId18"/>
      <p:boldItalic r:id="rId19"/>
    </p:embeddedFon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C4115E-563E-4502-AC2E-457A64533FF3}">
  <a:tblStyle styleId="{27C4115E-563E-4502-AC2E-457A64533FF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5.xml"/><Relationship Id="rId22" Type="http://schemas.openxmlformats.org/officeDocument/2006/relationships/font" Target="fonts/Merriweather-italic.fntdata"/><Relationship Id="rId10" Type="http://schemas.openxmlformats.org/officeDocument/2006/relationships/slide" Target="slides/slide4.xml"/><Relationship Id="rId21" Type="http://schemas.openxmlformats.org/officeDocument/2006/relationships/font" Target="fonts/Merriweather-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Master" Target="slideMasters/slideMaster1.xml"/><Relationship Id="rId19" Type="http://schemas.openxmlformats.org/officeDocument/2006/relationships/font" Target="fonts/Roboto-boldItalic.fntdata"/><Relationship Id="rId6" Type="http://schemas.openxmlformats.org/officeDocument/2006/relationships/notesMaster" Target="notesMasters/notesMaster1.xml"/><Relationship Id="rId18"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8708367ca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8708367ca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708367ca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8708367ca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full text of main argument here.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1f5c3a3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1f5c3a3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full text of main argument 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1f5c3a33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1f5c3a33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full text of main argument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d1248aea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d1248aea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part will not be shown in the debate. Copy this slide for every student.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cd1248aea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cd1248aea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part will not be shown in the debate.If you need more space, make another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b112b02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b112b02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part will not be shown in the debate.If you need more space, make another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a1f5c3a33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a1f5c3a33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part will not be shown in the debate. However, every student needs to complete at least one OPVL to demonstrate they understand how to use the source in their argument. Make one copy for each student.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d1248aea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d1248aea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part will not be shown in the debate. Make one copy for each student.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title"/>
          </p:nvPr>
        </p:nvSpPr>
        <p:spPr>
          <a:xfrm>
            <a:off x="212150" y="64150"/>
            <a:ext cx="8478300" cy="184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000"/>
              <a:t>[War/Diplomacy] is the best way to solve the conflict between [Insert Two Countries Here]</a:t>
            </a:r>
            <a:endParaRPr sz="4000"/>
          </a:p>
        </p:txBody>
      </p:sp>
      <p:sp>
        <p:nvSpPr>
          <p:cNvPr id="65" name="Google Shape;65;p13"/>
          <p:cNvSpPr txBox="1"/>
          <p:nvPr>
            <p:ph idx="1" type="body"/>
          </p:nvPr>
        </p:nvSpPr>
        <p:spPr>
          <a:xfrm>
            <a:off x="-25" y="4638600"/>
            <a:ext cx="9144000" cy="5049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1200"/>
              </a:spcAft>
              <a:buNone/>
            </a:pPr>
            <a:r>
              <a:rPr lang="en"/>
              <a:t>Presented by: [Insert Country here]. </a:t>
            </a:r>
            <a:r>
              <a:rPr lang="en"/>
              <a:t>Represented</a:t>
            </a:r>
            <a:r>
              <a:rPr lang="en"/>
              <a:t> by: [Insert student names here]</a:t>
            </a:r>
            <a:endParaRPr/>
          </a:p>
        </p:txBody>
      </p:sp>
      <p:pic>
        <p:nvPicPr>
          <p:cNvPr id="66" name="Google Shape;66;p13"/>
          <p:cNvPicPr preferRelativeResize="0"/>
          <p:nvPr/>
        </p:nvPicPr>
        <p:blipFill>
          <a:blip r:embed="rId3">
            <a:alphaModFix/>
          </a:blip>
          <a:stretch>
            <a:fillRect/>
          </a:stretch>
        </p:blipFill>
        <p:spPr>
          <a:xfrm>
            <a:off x="3174650" y="1912450"/>
            <a:ext cx="2553300" cy="2553300"/>
          </a:xfrm>
          <a:prstGeom prst="rect">
            <a:avLst/>
          </a:prstGeom>
          <a:noFill/>
          <a:ln cap="flat" cmpd="sng" w="38100">
            <a:solidFill>
              <a:schemeClr val="dk2"/>
            </a:solidFill>
            <a:prstDash val="solid"/>
            <a:round/>
            <a:headEnd len="sm" w="sm" type="none"/>
            <a:tailEnd len="sm" w="sm" type="none"/>
          </a:ln>
        </p:spPr>
      </p:pic>
      <p:sp>
        <p:nvSpPr>
          <p:cNvPr id="67" name="Google Shape;67;p13"/>
          <p:cNvSpPr txBox="1"/>
          <p:nvPr/>
        </p:nvSpPr>
        <p:spPr>
          <a:xfrm>
            <a:off x="3174650" y="1848300"/>
            <a:ext cx="2590800" cy="354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100">
                <a:solidFill>
                  <a:schemeClr val="dk1"/>
                </a:solidFill>
                <a:latin typeface="Roboto"/>
                <a:ea typeface="Roboto"/>
                <a:cs typeface="Roboto"/>
                <a:sym typeface="Roboto"/>
              </a:rPr>
              <a:t>Put country flag here.</a:t>
            </a:r>
            <a:endParaRPr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Main Argument 1 by </a:t>
            </a:r>
            <a:r>
              <a:rPr lang="en"/>
              <a:t>[student name]</a:t>
            </a:r>
            <a:endParaRPr/>
          </a:p>
        </p:txBody>
      </p:sp>
      <p:sp>
        <p:nvSpPr>
          <p:cNvPr id="73" name="Google Shape;73;p14"/>
          <p:cNvSpPr txBox="1"/>
          <p:nvPr>
            <p:ph idx="1" type="body"/>
          </p:nvPr>
        </p:nvSpPr>
        <p:spPr>
          <a:xfrm>
            <a:off x="0" y="1362200"/>
            <a:ext cx="5065200" cy="378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[Insert summary of main argument here].</a:t>
            </a:r>
            <a:endParaRPr/>
          </a:p>
          <a:p>
            <a:pPr indent="-311150" lvl="0" marL="457200" rtl="0" algn="l">
              <a:spcBef>
                <a:spcPts val="0"/>
              </a:spcBef>
              <a:spcAft>
                <a:spcPts val="0"/>
              </a:spcAft>
              <a:buSzPts val="1300"/>
              <a:buChar char="●"/>
            </a:pPr>
            <a:r>
              <a:t/>
            </a:r>
            <a:endParaRPr/>
          </a:p>
        </p:txBody>
      </p:sp>
      <p:pic>
        <p:nvPicPr>
          <p:cNvPr id="74" name="Google Shape;74;p14"/>
          <p:cNvPicPr preferRelativeResize="0"/>
          <p:nvPr/>
        </p:nvPicPr>
        <p:blipFill>
          <a:blip r:embed="rId3">
            <a:alphaModFix/>
          </a:blip>
          <a:stretch>
            <a:fillRect/>
          </a:stretch>
        </p:blipFill>
        <p:spPr>
          <a:xfrm>
            <a:off x="5118250" y="1429425"/>
            <a:ext cx="3714075" cy="37140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Main Argument 2 by [student name]</a:t>
            </a:r>
            <a:endParaRPr/>
          </a:p>
        </p:txBody>
      </p:sp>
      <p:pic>
        <p:nvPicPr>
          <p:cNvPr id="80" name="Google Shape;80;p15"/>
          <p:cNvPicPr preferRelativeResize="0"/>
          <p:nvPr/>
        </p:nvPicPr>
        <p:blipFill>
          <a:blip r:embed="rId3">
            <a:alphaModFix/>
          </a:blip>
          <a:stretch>
            <a:fillRect/>
          </a:stretch>
        </p:blipFill>
        <p:spPr>
          <a:xfrm>
            <a:off x="5118250" y="1429425"/>
            <a:ext cx="3714075" cy="3714075"/>
          </a:xfrm>
          <a:prstGeom prst="rect">
            <a:avLst/>
          </a:prstGeom>
          <a:noFill/>
          <a:ln cap="flat" cmpd="sng" w="38100">
            <a:solidFill>
              <a:schemeClr val="dk2"/>
            </a:solidFill>
            <a:prstDash val="solid"/>
            <a:round/>
            <a:headEnd len="sm" w="sm" type="none"/>
            <a:tailEnd len="sm" w="sm" type="none"/>
          </a:ln>
        </p:spPr>
      </p:pic>
      <p:sp>
        <p:nvSpPr>
          <p:cNvPr id="81" name="Google Shape;81;p15"/>
          <p:cNvSpPr txBox="1"/>
          <p:nvPr>
            <p:ph idx="1" type="body"/>
          </p:nvPr>
        </p:nvSpPr>
        <p:spPr>
          <a:xfrm>
            <a:off x="0" y="1362200"/>
            <a:ext cx="5065200" cy="378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[Insert summary of main argument here].</a:t>
            </a:r>
            <a:endParaRPr/>
          </a:p>
          <a:p>
            <a:pPr indent="-311150" lvl="0" marL="457200" rtl="0" algn="l">
              <a:spcBef>
                <a:spcPts val="0"/>
              </a:spcBef>
              <a:spcAft>
                <a:spcPts val="0"/>
              </a:spcAft>
              <a:buSzPts val="1300"/>
              <a:buChar char="●"/>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Main Argument 3 by [student name]</a:t>
            </a:r>
            <a:endParaRPr/>
          </a:p>
        </p:txBody>
      </p:sp>
      <p:pic>
        <p:nvPicPr>
          <p:cNvPr id="87" name="Google Shape;87;p16"/>
          <p:cNvPicPr preferRelativeResize="0"/>
          <p:nvPr/>
        </p:nvPicPr>
        <p:blipFill>
          <a:blip r:embed="rId3">
            <a:alphaModFix/>
          </a:blip>
          <a:stretch>
            <a:fillRect/>
          </a:stretch>
        </p:blipFill>
        <p:spPr>
          <a:xfrm>
            <a:off x="5118250" y="1429425"/>
            <a:ext cx="3714075" cy="3714075"/>
          </a:xfrm>
          <a:prstGeom prst="rect">
            <a:avLst/>
          </a:prstGeom>
          <a:noFill/>
          <a:ln cap="flat" cmpd="sng" w="38100">
            <a:solidFill>
              <a:schemeClr val="dk2"/>
            </a:solidFill>
            <a:prstDash val="solid"/>
            <a:round/>
            <a:headEnd len="sm" w="sm" type="none"/>
            <a:tailEnd len="sm" w="sm" type="none"/>
          </a:ln>
        </p:spPr>
      </p:pic>
      <p:sp>
        <p:nvSpPr>
          <p:cNvPr id="88" name="Google Shape;88;p16"/>
          <p:cNvSpPr txBox="1"/>
          <p:nvPr>
            <p:ph idx="1" type="body"/>
          </p:nvPr>
        </p:nvSpPr>
        <p:spPr>
          <a:xfrm>
            <a:off x="0" y="1362200"/>
            <a:ext cx="5065200" cy="378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[Insert summary of main argument here].</a:t>
            </a:r>
            <a:endParaRPr/>
          </a:p>
          <a:p>
            <a:pPr indent="-311150" lvl="0" marL="457200" rtl="0" algn="l">
              <a:spcBef>
                <a:spcPts val="0"/>
              </a:spcBef>
              <a:spcAft>
                <a:spcPts val="0"/>
              </a:spcAft>
              <a:buSzPts val="1300"/>
              <a:buChar char="●"/>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 </a:t>
            </a:r>
            <a:r>
              <a:rPr lang="en"/>
              <a:t>Research</a:t>
            </a:r>
            <a:r>
              <a:rPr lang="en"/>
              <a:t> Question Justification </a:t>
            </a:r>
            <a:r>
              <a:rPr lang="en"/>
              <a:t>by [student name]</a:t>
            </a:r>
            <a:endParaRPr/>
          </a:p>
        </p:txBody>
      </p:sp>
      <p:sp>
        <p:nvSpPr>
          <p:cNvPr id="94" name="Google Shape;94;p17"/>
          <p:cNvSpPr txBox="1"/>
          <p:nvPr>
            <p:ph idx="1" type="body"/>
          </p:nvPr>
        </p:nvSpPr>
        <p:spPr>
          <a:xfrm>
            <a:off x="0" y="0"/>
            <a:ext cx="9144000" cy="4361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1"/>
                </a:solidFill>
              </a:rPr>
              <a:t>This is an important topic because… [insert 4 sentences].</a:t>
            </a:r>
            <a:endParaRPr>
              <a:solidFill>
                <a:schemeClr val="dk1"/>
              </a:solidFill>
            </a:endParaRPr>
          </a:p>
          <a:p>
            <a:pPr indent="-228600" lvl="0" marL="457200" rtl="0" algn="l">
              <a:spcBef>
                <a:spcPts val="0"/>
              </a:spcBef>
              <a:spcAft>
                <a:spcPts val="0"/>
              </a:spcAft>
              <a:buClr>
                <a:schemeClr val="dk1"/>
              </a:buClr>
              <a:buSzPts val="1300"/>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 name="Shape 98"/>
        <p:cNvGrpSpPr/>
        <p:nvPr/>
      </p:nvGrpSpPr>
      <p:grpSpPr>
        <a:xfrm>
          <a:off x="0" y="0"/>
          <a:ext cx="0" cy="0"/>
          <a:chOff x="0" y="0"/>
          <a:chExt cx="0" cy="0"/>
        </a:xfrm>
      </p:grpSpPr>
      <p:sp>
        <p:nvSpPr>
          <p:cNvPr id="99" name="Google Shape;99;p18"/>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Bii. Action Plan</a:t>
            </a:r>
            <a:r>
              <a:rPr lang="en"/>
              <a:t> by [student names]</a:t>
            </a:r>
            <a:endParaRPr/>
          </a:p>
        </p:txBody>
      </p:sp>
      <p:graphicFrame>
        <p:nvGraphicFramePr>
          <p:cNvPr id="100" name="Google Shape;100;p18"/>
          <p:cNvGraphicFramePr/>
          <p:nvPr/>
        </p:nvGraphicFramePr>
        <p:xfrm>
          <a:off x="0" y="0"/>
          <a:ext cx="3000000" cy="3000000"/>
        </p:xfrm>
        <a:graphic>
          <a:graphicData uri="http://schemas.openxmlformats.org/drawingml/2006/table">
            <a:tbl>
              <a:tblPr>
                <a:noFill/>
                <a:tableStyleId>{27C4115E-563E-4502-AC2E-457A64533FF3}</a:tableStyleId>
              </a:tblPr>
              <a:tblGrid>
                <a:gridCol w="1444625"/>
                <a:gridCol w="2406800"/>
                <a:gridCol w="2704250"/>
                <a:gridCol w="2588325"/>
              </a:tblGrid>
              <a:tr h="175700">
                <a:tc>
                  <a:txBody>
                    <a:bodyPr/>
                    <a:lstStyle/>
                    <a:p>
                      <a:pPr indent="0" lvl="0" marL="0" rtl="0" algn="l">
                        <a:spcBef>
                          <a:spcPts val="0"/>
                        </a:spcBef>
                        <a:spcAft>
                          <a:spcPts val="0"/>
                        </a:spcAft>
                        <a:buNone/>
                      </a:pPr>
                      <a:r>
                        <a:rPr b="1" lang="en" sz="1100"/>
                        <a:t>Date</a:t>
                      </a:r>
                      <a:endParaRPr b="1" sz="1100"/>
                    </a:p>
                  </a:txBody>
                  <a:tcPr marT="91425" marB="91425" marR="91425" marL="91425"/>
                </a:tc>
                <a:tc>
                  <a:txBody>
                    <a:bodyPr/>
                    <a:lstStyle/>
                    <a:p>
                      <a:pPr indent="0" lvl="0" marL="0" rtl="0" algn="l">
                        <a:spcBef>
                          <a:spcPts val="0"/>
                        </a:spcBef>
                        <a:spcAft>
                          <a:spcPts val="0"/>
                        </a:spcAft>
                        <a:buNone/>
                      </a:pPr>
                      <a:r>
                        <a:rPr b="1" lang="en" sz="1100"/>
                        <a:t>[</a:t>
                      </a:r>
                      <a:r>
                        <a:rPr b="1" lang="en" sz="1100"/>
                        <a:t>Student 1 Name]</a:t>
                      </a:r>
                      <a:endParaRPr b="1"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t>[</a:t>
                      </a:r>
                      <a:r>
                        <a:rPr b="1" lang="en" sz="1100"/>
                        <a:t>Student 2 Name]</a:t>
                      </a:r>
                      <a:endParaRPr b="1"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t>[</a:t>
                      </a:r>
                      <a:r>
                        <a:rPr b="1" lang="en" sz="1100"/>
                        <a:t>Student 3 Name]</a:t>
                      </a:r>
                      <a:endParaRPr b="1" sz="1100"/>
                    </a:p>
                  </a:txBody>
                  <a:tcPr marT="91425" marB="91425" marR="91425" marL="91425">
                    <a:lnB cap="flat" cmpd="sng" w="9525">
                      <a:solidFill>
                        <a:srgbClr val="9E9E9E"/>
                      </a:solidFill>
                      <a:prstDash val="solid"/>
                      <a:round/>
                      <a:headEnd len="sm" w="sm" type="none"/>
                      <a:tailEnd len="sm" w="sm" type="none"/>
                    </a:lnB>
                  </a:tcPr>
                </a:tc>
              </a:tr>
              <a:tr h="483650">
                <a:tc>
                  <a:txBody>
                    <a:bodyPr/>
                    <a:lstStyle/>
                    <a:p>
                      <a:pPr indent="0" lvl="0" marL="0" rtl="0" algn="l">
                        <a:spcBef>
                          <a:spcPts val="0"/>
                        </a:spcBef>
                        <a:spcAft>
                          <a:spcPts val="0"/>
                        </a:spcAft>
                        <a:buNone/>
                      </a:pPr>
                      <a:r>
                        <a:rPr lang="en" sz="1100"/>
                        <a:t>AB: Wed 16 Apr</a:t>
                      </a:r>
                      <a:endParaRPr sz="1100"/>
                    </a:p>
                    <a:p>
                      <a:pPr indent="0" lvl="0" marL="0" rtl="0" algn="l">
                        <a:spcBef>
                          <a:spcPts val="0"/>
                        </a:spcBef>
                        <a:spcAft>
                          <a:spcPts val="0"/>
                        </a:spcAft>
                        <a:buNone/>
                      </a:pPr>
                      <a:r>
                        <a:rPr lang="en" sz="1100"/>
                        <a:t>CD: Mon 14 Apr</a:t>
                      </a:r>
                      <a:endParaRPr sz="1100"/>
                    </a:p>
                    <a:p>
                      <a:pPr indent="0" lvl="0" marL="0" rtl="0" algn="l">
                        <a:spcBef>
                          <a:spcPts val="0"/>
                        </a:spcBef>
                        <a:spcAft>
                          <a:spcPts val="0"/>
                        </a:spcAft>
                        <a:buNone/>
                      </a:pPr>
                      <a:r>
                        <a:rPr lang="en" sz="500"/>
                        <a:t>Start</a:t>
                      </a:r>
                      <a:r>
                        <a:rPr lang="en" sz="500"/>
                        <a:t> Research Justification &amp; OPVL.</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83650">
                <a:tc>
                  <a:txBody>
                    <a:bodyPr/>
                    <a:lstStyle/>
                    <a:p>
                      <a:pPr indent="0" lvl="0" marL="0" rtl="0" algn="l">
                        <a:spcBef>
                          <a:spcPts val="0"/>
                        </a:spcBef>
                        <a:spcAft>
                          <a:spcPts val="0"/>
                        </a:spcAft>
                        <a:buNone/>
                      </a:pPr>
                      <a:r>
                        <a:rPr lang="en" sz="1100"/>
                        <a:t>AB: Tue 22 Apr</a:t>
                      </a:r>
                      <a:endParaRPr sz="1100"/>
                    </a:p>
                    <a:p>
                      <a:pPr indent="0" lvl="0" marL="0" rtl="0" algn="l">
                        <a:spcBef>
                          <a:spcPts val="0"/>
                        </a:spcBef>
                        <a:spcAft>
                          <a:spcPts val="0"/>
                        </a:spcAft>
                        <a:buNone/>
                      </a:pPr>
                      <a:r>
                        <a:rPr lang="en" sz="1100"/>
                        <a:t>CD: Tue 15 Apr</a:t>
                      </a:r>
                      <a:endParaRPr sz="1100"/>
                    </a:p>
                    <a:p>
                      <a:pPr indent="0" lvl="0" marL="0" rtl="0" algn="l">
                        <a:spcBef>
                          <a:spcPts val="0"/>
                        </a:spcBef>
                        <a:spcAft>
                          <a:spcPts val="0"/>
                        </a:spcAft>
                        <a:buNone/>
                      </a:pPr>
                      <a:r>
                        <a:rPr lang="en" sz="500"/>
                        <a:t>Finish</a:t>
                      </a:r>
                      <a:r>
                        <a:rPr lang="en" sz="500"/>
                        <a:t> Research Justification &amp; OPVL.</a:t>
                      </a:r>
                      <a:endParaRPr sz="500"/>
                    </a:p>
                  </a:txBody>
                  <a:tcPr marT="91425" marB="91425" marR="91425" marL="91425"/>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T cap="flat" cmpd="sng" w="9525">
                      <a:solidFill>
                        <a:srgbClr val="9E9E9E"/>
                      </a:solidFill>
                      <a:prstDash val="solid"/>
                      <a:round/>
                      <a:headEnd len="sm" w="sm" type="none"/>
                      <a:tailEnd len="sm" w="sm" type="none"/>
                    </a:lnT>
                  </a:tcPr>
                </a:tc>
              </a:tr>
              <a:tr h="483650">
                <a:tc>
                  <a:txBody>
                    <a:bodyPr/>
                    <a:lstStyle/>
                    <a:p>
                      <a:pPr indent="0" lvl="0" marL="0" rtl="0" algn="l">
                        <a:spcBef>
                          <a:spcPts val="0"/>
                        </a:spcBef>
                        <a:spcAft>
                          <a:spcPts val="0"/>
                        </a:spcAft>
                        <a:buNone/>
                      </a:pPr>
                      <a:r>
                        <a:rPr lang="en" sz="1100"/>
                        <a:t>AB: Wed 23 Apr</a:t>
                      </a:r>
                      <a:endParaRPr sz="1100"/>
                    </a:p>
                    <a:p>
                      <a:pPr indent="0" lvl="0" marL="0" rtl="0" algn="l">
                        <a:spcBef>
                          <a:spcPts val="0"/>
                        </a:spcBef>
                        <a:spcAft>
                          <a:spcPts val="0"/>
                        </a:spcAft>
                        <a:buNone/>
                      </a:pPr>
                      <a:r>
                        <a:rPr lang="en" sz="1100"/>
                        <a:t>CD: Tue 22 Apr</a:t>
                      </a:r>
                      <a:endParaRPr sz="1100"/>
                    </a:p>
                    <a:p>
                      <a:pPr indent="0" lvl="0" marL="0" rtl="0" algn="l">
                        <a:spcBef>
                          <a:spcPts val="0"/>
                        </a:spcBef>
                        <a:spcAft>
                          <a:spcPts val="0"/>
                        </a:spcAft>
                        <a:buNone/>
                      </a:pPr>
                      <a:r>
                        <a:rPr lang="en" sz="500"/>
                        <a:t>Finish 1/4 of Main Arguments</a:t>
                      </a:r>
                      <a:endParaRPr sz="500"/>
                    </a:p>
                  </a:txBody>
                  <a:tcPr marT="91425" marB="91425" marR="91425" marL="91425"/>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tc>
              </a:tr>
              <a:tr h="483650">
                <a:tc>
                  <a:txBody>
                    <a:bodyPr/>
                    <a:lstStyle/>
                    <a:p>
                      <a:pPr indent="0" lvl="0" marL="0" rtl="0" algn="l">
                        <a:spcBef>
                          <a:spcPts val="0"/>
                        </a:spcBef>
                        <a:spcAft>
                          <a:spcPts val="0"/>
                        </a:spcAft>
                        <a:buNone/>
                      </a:pPr>
                      <a:r>
                        <a:rPr lang="en" sz="1100"/>
                        <a:t>AB: Fri 25 Apr</a:t>
                      </a:r>
                      <a:endParaRPr sz="1100"/>
                    </a:p>
                    <a:p>
                      <a:pPr indent="0" lvl="0" marL="0" rtl="0" algn="l">
                        <a:spcBef>
                          <a:spcPts val="0"/>
                        </a:spcBef>
                        <a:spcAft>
                          <a:spcPts val="0"/>
                        </a:spcAft>
                        <a:buNone/>
                      </a:pPr>
                      <a:r>
                        <a:rPr lang="en" sz="1100"/>
                        <a:t>CD: Fri 25 Apr</a:t>
                      </a:r>
                      <a:endParaRPr sz="1100"/>
                    </a:p>
                    <a:p>
                      <a:pPr indent="0" lvl="0" marL="0" rtl="0" algn="l">
                        <a:spcBef>
                          <a:spcPts val="0"/>
                        </a:spcBef>
                        <a:spcAft>
                          <a:spcPts val="0"/>
                        </a:spcAft>
                        <a:buNone/>
                      </a:pPr>
                      <a:r>
                        <a:rPr lang="en" sz="500"/>
                        <a:t>Finish 2/4 of Main Arguments</a:t>
                      </a:r>
                      <a:endParaRPr sz="1100"/>
                    </a:p>
                  </a:txBody>
                  <a:tcPr marT="91425" marB="91425" marR="91425" marL="91425"/>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4" name="Shape 104"/>
        <p:cNvGrpSpPr/>
        <p:nvPr/>
      </p:nvGrpSpPr>
      <p:grpSpPr>
        <a:xfrm>
          <a:off x="0" y="0"/>
          <a:ext cx="0" cy="0"/>
          <a:chOff x="0" y="0"/>
          <a:chExt cx="0" cy="0"/>
        </a:xfrm>
      </p:grpSpPr>
      <p:sp>
        <p:nvSpPr>
          <p:cNvPr id="105" name="Google Shape;105;p19"/>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Bii. Action Plan by [student names]</a:t>
            </a:r>
            <a:endParaRPr/>
          </a:p>
        </p:txBody>
      </p:sp>
      <p:graphicFrame>
        <p:nvGraphicFramePr>
          <p:cNvPr id="106" name="Google Shape;106;p19"/>
          <p:cNvGraphicFramePr/>
          <p:nvPr/>
        </p:nvGraphicFramePr>
        <p:xfrm>
          <a:off x="0" y="0"/>
          <a:ext cx="3000000" cy="3000000"/>
        </p:xfrm>
        <a:graphic>
          <a:graphicData uri="http://schemas.openxmlformats.org/drawingml/2006/table">
            <a:tbl>
              <a:tblPr>
                <a:noFill/>
                <a:tableStyleId>{27C4115E-563E-4502-AC2E-457A64533FF3}</a:tableStyleId>
              </a:tblPr>
              <a:tblGrid>
                <a:gridCol w="1444625"/>
                <a:gridCol w="2406800"/>
                <a:gridCol w="2704250"/>
                <a:gridCol w="2588325"/>
              </a:tblGrid>
              <a:tr h="175700">
                <a:tc>
                  <a:txBody>
                    <a:bodyPr/>
                    <a:lstStyle/>
                    <a:p>
                      <a:pPr indent="0" lvl="0" marL="0" rtl="0" algn="l">
                        <a:spcBef>
                          <a:spcPts val="0"/>
                        </a:spcBef>
                        <a:spcAft>
                          <a:spcPts val="0"/>
                        </a:spcAft>
                        <a:buNone/>
                      </a:pPr>
                      <a:r>
                        <a:rPr b="1" lang="en" sz="1100"/>
                        <a:t>Date</a:t>
                      </a:r>
                      <a:endParaRPr b="1"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t>[Student 1 Name]</a:t>
                      </a:r>
                      <a:endParaRPr b="1"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t>[Student 2 Name]</a:t>
                      </a:r>
                      <a:endParaRPr b="1"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t>[Student 3 Name]</a:t>
                      </a:r>
                      <a:endParaRPr b="1" sz="1100"/>
                    </a:p>
                  </a:txBody>
                  <a:tcPr marT="91425" marB="91425" marR="91425" marL="91425">
                    <a:lnB cap="flat" cmpd="sng" w="9525">
                      <a:solidFill>
                        <a:srgbClr val="9E9E9E"/>
                      </a:solidFill>
                      <a:prstDash val="solid"/>
                      <a:round/>
                      <a:headEnd len="sm" w="sm" type="none"/>
                      <a:tailEnd len="sm" w="sm" type="none"/>
                    </a:lnB>
                  </a:tcPr>
                </a:tc>
              </a:tr>
              <a:tr h="483650">
                <a:tc>
                  <a:txBody>
                    <a:bodyPr/>
                    <a:lstStyle/>
                    <a:p>
                      <a:pPr indent="0" lvl="0" marL="0" rtl="0" algn="l">
                        <a:spcBef>
                          <a:spcPts val="0"/>
                        </a:spcBef>
                        <a:spcAft>
                          <a:spcPts val="0"/>
                        </a:spcAft>
                        <a:buNone/>
                      </a:pPr>
                      <a:r>
                        <a:rPr lang="en" sz="1100"/>
                        <a:t>AB: Tue 29 Apr</a:t>
                      </a:r>
                      <a:endParaRPr sz="1100"/>
                    </a:p>
                    <a:p>
                      <a:pPr indent="0" lvl="0" marL="0" rtl="0" algn="l">
                        <a:spcBef>
                          <a:spcPts val="0"/>
                        </a:spcBef>
                        <a:spcAft>
                          <a:spcPts val="0"/>
                        </a:spcAft>
                        <a:buNone/>
                      </a:pPr>
                      <a:r>
                        <a:rPr lang="en" sz="1100"/>
                        <a:t>CD: Mon 28 Apr</a:t>
                      </a:r>
                      <a:endParaRPr sz="1100"/>
                    </a:p>
                    <a:p>
                      <a:pPr indent="0" lvl="0" marL="0" rtl="0" algn="l">
                        <a:spcBef>
                          <a:spcPts val="0"/>
                        </a:spcBef>
                        <a:spcAft>
                          <a:spcPts val="0"/>
                        </a:spcAft>
                        <a:buNone/>
                      </a:pPr>
                      <a:r>
                        <a:rPr lang="en" sz="500"/>
                        <a:t>Finish 3/4 of Main Arguments</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83650">
                <a:tc>
                  <a:txBody>
                    <a:bodyPr/>
                    <a:lstStyle/>
                    <a:p>
                      <a:pPr indent="0" lvl="0" marL="0" rtl="0" algn="l">
                        <a:spcBef>
                          <a:spcPts val="0"/>
                        </a:spcBef>
                        <a:spcAft>
                          <a:spcPts val="0"/>
                        </a:spcAft>
                        <a:buNone/>
                      </a:pPr>
                      <a:r>
                        <a:rPr lang="en" sz="1100"/>
                        <a:t>AB: Wed 30 Apr</a:t>
                      </a:r>
                      <a:endParaRPr sz="1100"/>
                    </a:p>
                    <a:p>
                      <a:pPr indent="0" lvl="0" marL="0" rtl="0" algn="l">
                        <a:spcBef>
                          <a:spcPts val="0"/>
                        </a:spcBef>
                        <a:spcAft>
                          <a:spcPts val="0"/>
                        </a:spcAft>
                        <a:buNone/>
                      </a:pPr>
                      <a:r>
                        <a:rPr lang="en" sz="1100"/>
                        <a:t>CD: Tue 29 Apr</a:t>
                      </a:r>
                      <a:endParaRPr sz="1100"/>
                    </a:p>
                    <a:p>
                      <a:pPr indent="0" lvl="0" marL="0" rtl="0" algn="l">
                        <a:spcBef>
                          <a:spcPts val="0"/>
                        </a:spcBef>
                        <a:spcAft>
                          <a:spcPts val="0"/>
                        </a:spcAft>
                        <a:buNone/>
                      </a:pPr>
                      <a:r>
                        <a:rPr lang="en" sz="500"/>
                        <a:t>Finish 4/4 of Main Arguments</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2300">
                <a:tc>
                  <a:txBody>
                    <a:bodyPr/>
                    <a:lstStyle/>
                    <a:p>
                      <a:pPr indent="0" lvl="0" marL="0" rtl="0" algn="l">
                        <a:spcBef>
                          <a:spcPts val="0"/>
                        </a:spcBef>
                        <a:spcAft>
                          <a:spcPts val="0"/>
                        </a:spcAft>
                        <a:buNone/>
                      </a:pPr>
                      <a:r>
                        <a:rPr lang="en" sz="1100"/>
                        <a:t>AB: Wed 6 May</a:t>
                      </a:r>
                      <a:endParaRPr sz="1100"/>
                    </a:p>
                    <a:p>
                      <a:pPr indent="0" lvl="0" marL="0" rtl="0" algn="l">
                        <a:spcBef>
                          <a:spcPts val="0"/>
                        </a:spcBef>
                        <a:spcAft>
                          <a:spcPts val="0"/>
                        </a:spcAft>
                        <a:buNone/>
                      </a:pPr>
                      <a:r>
                        <a:rPr lang="en" sz="1100"/>
                        <a:t>CD: Mon 12 May</a:t>
                      </a:r>
                      <a:endParaRPr sz="1100"/>
                    </a:p>
                    <a:p>
                      <a:pPr indent="0" lvl="0" marL="0" rtl="0" algn="l">
                        <a:spcBef>
                          <a:spcPts val="0"/>
                        </a:spcBef>
                        <a:spcAft>
                          <a:spcPts val="0"/>
                        </a:spcAft>
                        <a:buNone/>
                      </a:pPr>
                      <a:r>
                        <a:rPr lang="en" sz="500"/>
                        <a:t>Respond to Formative Feedback.</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83650">
                <a:tc>
                  <a:txBody>
                    <a:bodyPr/>
                    <a:lstStyle/>
                    <a:p>
                      <a:pPr indent="0" lvl="0" marL="0" rtl="0" algn="l">
                        <a:spcBef>
                          <a:spcPts val="0"/>
                        </a:spcBef>
                        <a:spcAft>
                          <a:spcPts val="0"/>
                        </a:spcAft>
                        <a:buNone/>
                      </a:pPr>
                      <a:r>
                        <a:rPr lang="en" sz="1100"/>
                        <a:t>AB: Wed 7 May</a:t>
                      </a:r>
                      <a:endParaRPr sz="1100"/>
                    </a:p>
                    <a:p>
                      <a:pPr indent="0" lvl="0" marL="0" rtl="0" algn="l">
                        <a:spcBef>
                          <a:spcPts val="0"/>
                        </a:spcBef>
                        <a:spcAft>
                          <a:spcPts val="0"/>
                        </a:spcAft>
                        <a:buNone/>
                      </a:pPr>
                      <a:r>
                        <a:rPr lang="en" sz="1100"/>
                        <a:t>CD: Tue 13 May</a:t>
                      </a:r>
                      <a:endParaRPr sz="1100"/>
                    </a:p>
                    <a:p>
                      <a:pPr indent="0" lvl="0" marL="0" rtl="0" algn="l">
                        <a:spcBef>
                          <a:spcPts val="0"/>
                        </a:spcBef>
                        <a:spcAft>
                          <a:spcPts val="0"/>
                        </a:spcAft>
                        <a:buNone/>
                      </a:pPr>
                      <a:r>
                        <a:rPr lang="en" sz="500"/>
                        <a:t>Practice Rebuttals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500"/>
                        <a:t>[insert small screenshot of what was accomplished]</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Diii. </a:t>
            </a:r>
            <a:r>
              <a:rPr lang="en"/>
              <a:t>OPVL by [student name]</a:t>
            </a:r>
            <a:endParaRPr/>
          </a:p>
        </p:txBody>
      </p:sp>
      <p:sp>
        <p:nvSpPr>
          <p:cNvPr id="112" name="Google Shape;112;p20"/>
          <p:cNvSpPr txBox="1"/>
          <p:nvPr>
            <p:ph idx="1" type="body"/>
          </p:nvPr>
        </p:nvSpPr>
        <p:spPr>
          <a:xfrm>
            <a:off x="0" y="0"/>
            <a:ext cx="9144000" cy="4361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1"/>
                </a:solidFill>
              </a:rPr>
              <a:t>Link to source: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Origin: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Purpose: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Value: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Limitations:</a:t>
            </a:r>
            <a:endParaRPr>
              <a:solidFill>
                <a:schemeClr val="dk1"/>
              </a:solidFill>
            </a:endParaRPr>
          </a:p>
          <a:p>
            <a:pPr indent="-228600" lvl="0" marL="457200" rtl="0" algn="l">
              <a:spcBef>
                <a:spcPts val="0"/>
              </a:spcBef>
              <a:spcAft>
                <a:spcPts val="0"/>
              </a:spcAft>
              <a:buClr>
                <a:schemeClr val="dk1"/>
              </a:buClr>
              <a:buSzPts val="1300"/>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 name="Shape 116"/>
        <p:cNvGrpSpPr/>
        <p:nvPr/>
      </p:nvGrpSpPr>
      <p:grpSpPr>
        <a:xfrm>
          <a:off x="0" y="0"/>
          <a:ext cx="0" cy="0"/>
          <a:chOff x="0" y="0"/>
          <a:chExt cx="0" cy="0"/>
        </a:xfrm>
      </p:grpSpPr>
      <p:sp>
        <p:nvSpPr>
          <p:cNvPr id="117" name="Google Shape;117;p21"/>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Biv. </a:t>
            </a:r>
            <a:r>
              <a:rPr lang="en"/>
              <a:t>Reflection by [student name]</a:t>
            </a:r>
            <a:endParaRPr/>
          </a:p>
        </p:txBody>
      </p:sp>
      <p:graphicFrame>
        <p:nvGraphicFramePr>
          <p:cNvPr id="118" name="Google Shape;118;p21"/>
          <p:cNvGraphicFramePr/>
          <p:nvPr/>
        </p:nvGraphicFramePr>
        <p:xfrm>
          <a:off x="0" y="-50"/>
          <a:ext cx="3000000" cy="3000000"/>
        </p:xfrm>
        <a:graphic>
          <a:graphicData uri="http://schemas.openxmlformats.org/drawingml/2006/table">
            <a:tbl>
              <a:tblPr>
                <a:noFill/>
                <a:tableStyleId>{27C4115E-563E-4502-AC2E-457A64533FF3}</a:tableStyleId>
              </a:tblPr>
              <a:tblGrid>
                <a:gridCol w="9144000"/>
              </a:tblGrid>
              <a:tr h="1406950">
                <a:tc>
                  <a:txBody>
                    <a:bodyPr/>
                    <a:lstStyle/>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How would you grade yourself on each strand and why?</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Bi:</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Bii:</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Biii:</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Biv:</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Di:</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Dii:</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Diii:</a:t>
                      </a:r>
                      <a:endParaRPr sz="1000">
                        <a:solidFill>
                          <a:schemeClr val="dk1"/>
                        </a:solidFill>
                        <a:latin typeface="Merriweather"/>
                        <a:ea typeface="Merriweather"/>
                        <a:cs typeface="Merriweather"/>
                        <a:sym typeface="Merriweather"/>
                      </a:endParaRPr>
                    </a:p>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Div:</a:t>
                      </a:r>
                      <a:endParaRPr/>
                    </a:p>
                  </a:txBody>
                  <a:tcPr marT="91425" marB="91425" marR="91425" marL="91425"/>
                </a:tc>
              </a:tr>
              <a:tr h="450600">
                <a:tc>
                  <a:txBody>
                    <a:bodyPr/>
                    <a:lstStyle/>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What did you do well during this unit?</a:t>
                      </a:r>
                      <a:endParaRPr/>
                    </a:p>
                  </a:txBody>
                  <a:tcPr marT="91425" marB="91425" marR="91425" marL="91425"/>
                </a:tc>
              </a:tr>
              <a:tr h="450600">
                <a:tc>
                  <a:txBody>
                    <a:bodyPr/>
                    <a:lstStyle/>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What could you do better during this unit?</a:t>
                      </a:r>
                      <a:endParaRPr/>
                    </a:p>
                  </a:txBody>
                  <a:tcPr marT="91425" marB="91425" marR="91425" marL="91425"/>
                </a:tc>
              </a:tr>
              <a:tr h="450600">
                <a:tc>
                  <a:txBody>
                    <a:bodyPr/>
                    <a:lstStyle/>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Which ATL Skill did you develop the most and why?</a:t>
                      </a:r>
                      <a:endParaRPr/>
                    </a:p>
                  </a:txBody>
                  <a:tcPr marT="91425" marB="91425" marR="91425" marL="91425"/>
                </a:tc>
              </a:tr>
              <a:tr h="450600">
                <a:tc>
                  <a:txBody>
                    <a:bodyPr/>
                    <a:lstStyle/>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How can you relate the statement of inquiry “the power to facilitate war and peace is influenced by boundaries that enforce global interactions” to a situation outside of I&amp;S class?</a:t>
                      </a:r>
                      <a:endParaRPr/>
                    </a:p>
                  </a:txBody>
                  <a:tcPr marT="91425" marB="91425" marR="91425" marL="91425"/>
                </a:tc>
              </a:tr>
              <a:tr h="450600">
                <a:tc>
                  <a:txBody>
                    <a:bodyPr/>
                    <a:lstStyle/>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How would you rate this unit out of 10 and why? (10=Fantastic, 5=Alright, 1=Poor).</a:t>
                      </a:r>
                      <a:endParaRPr/>
                    </a:p>
                  </a:txBody>
                  <a:tcPr marT="91425" marB="91425" marR="91425" marL="91425"/>
                </a:tc>
              </a:tr>
              <a:tr h="450600">
                <a:tc>
                  <a:txBody>
                    <a:bodyPr/>
                    <a:lstStyle/>
                    <a:p>
                      <a:pPr indent="0" lvl="0" marL="0" rtl="0" algn="l">
                        <a:lnSpc>
                          <a:spcPct val="90000"/>
                        </a:lnSpc>
                        <a:spcBef>
                          <a:spcPts val="0"/>
                        </a:spcBef>
                        <a:spcAft>
                          <a:spcPts val="0"/>
                        </a:spcAft>
                        <a:buNone/>
                      </a:pPr>
                      <a:r>
                        <a:rPr lang="en" sz="1000">
                          <a:solidFill>
                            <a:schemeClr val="dk1"/>
                          </a:solidFill>
                          <a:latin typeface="Merriweather"/>
                          <a:ea typeface="Merriweather"/>
                          <a:cs typeface="Merriweather"/>
                          <a:sym typeface="Merriweather"/>
                        </a:rPr>
                        <a:t>Is there anything about this unit that you would want changed to improve your learning experiences?</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