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5143500" cx="9144000"/>
  <p:notesSz cx="6858000" cy="9144000"/>
  <p:embeddedFontLst>
    <p:embeddedFont>
      <p:font typeface="Roboto"/>
      <p:regular r:id="rId20"/>
      <p:bold r:id="rId21"/>
      <p:italic r:id="rId22"/>
      <p:boldItalic r:id="rId23"/>
    </p:embeddedFont>
    <p:embeddedFont>
      <p:font typeface="Merriweather"/>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regular.fntdata"/><Relationship Id="rId22" Type="http://schemas.openxmlformats.org/officeDocument/2006/relationships/font" Target="fonts/Roboto-italic.fntdata"/><Relationship Id="rId21" Type="http://schemas.openxmlformats.org/officeDocument/2006/relationships/font" Target="fonts/Roboto-bold.fntdata"/><Relationship Id="rId24" Type="http://schemas.openxmlformats.org/officeDocument/2006/relationships/font" Target="fonts/Merriweather-regular.fntdata"/><Relationship Id="rId23" Type="http://schemas.openxmlformats.org/officeDocument/2006/relationships/font" Target="fonts/Roboto-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erriweather-italic.fntdata"/><Relationship Id="rId25" Type="http://schemas.openxmlformats.org/officeDocument/2006/relationships/font" Target="fonts/Merriweather-bold.fntdata"/><Relationship Id="rId27" Type="http://schemas.openxmlformats.org/officeDocument/2006/relationships/font" Target="fonts/Merriweather-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2da001cf32c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2da001cf32c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Insert full text of main argument here.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da001cf32c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2da001cf32c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Insert full text of main argument here.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da001cf32c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da001cf32c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da001cf32c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da001cf32c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da001cf32c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da001cf32c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da001cf32c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2da001cf32c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2da001cf32c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2da001cf32c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28708367cad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28708367cad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8708367ca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28708367ca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Insert full text of main argument here.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da001cf32c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da001cf32c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Insert full text of main argument here.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da001cf32c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2da001cf32c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Insert full text of main argument here.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da001cf32c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da001cf32c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da001cf32c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da001cf32c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Insert full text of main argument here.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da001cf32c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2da001cf32c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Insert full text of main argument here.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125" y="0"/>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1" name="Google Shape;11;p2"/>
          <p:cNvSpPr txBox="1"/>
          <p:nvPr>
            <p:ph type="ctrTitle"/>
          </p:nvPr>
        </p:nvSpPr>
        <p:spPr>
          <a:xfrm>
            <a:off x="311700" y="539725"/>
            <a:ext cx="8520600" cy="12825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2" name="Google Shape;12;p2"/>
          <p:cNvSpPr txBox="1"/>
          <p:nvPr>
            <p:ph idx="1" type="subTitle"/>
          </p:nvPr>
        </p:nvSpPr>
        <p:spPr>
          <a:xfrm>
            <a:off x="311700" y="1878560"/>
            <a:ext cx="4242600" cy="7383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54" name="Shape 54"/>
        <p:cNvGrpSpPr/>
        <p:nvPr/>
      </p:nvGrpSpPr>
      <p:grpSpPr>
        <a:xfrm>
          <a:off x="0" y="0"/>
          <a:ext cx="0" cy="0"/>
          <a:chOff x="0" y="0"/>
          <a:chExt cx="0" cy="0"/>
        </a:xfrm>
      </p:grpSpPr>
      <p:sp>
        <p:nvSpPr>
          <p:cNvPr id="55" name="Google Shape;55;p11"/>
          <p:cNvSpPr txBox="1"/>
          <p:nvPr>
            <p:ph hasCustomPrompt="1" type="title"/>
          </p:nvPr>
        </p:nvSpPr>
        <p:spPr>
          <a:xfrm>
            <a:off x="311750" y="831175"/>
            <a:ext cx="5334900" cy="12447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p:nvPr>
            <p:ph idx="1" type="body"/>
          </p:nvPr>
        </p:nvSpPr>
        <p:spPr>
          <a:xfrm>
            <a:off x="311700" y="2121425"/>
            <a:ext cx="5334900" cy="9426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accent2"/>
              </a:buClr>
              <a:buSzPts val="1300"/>
              <a:buChar char="●"/>
              <a:defRPr>
                <a:solidFill>
                  <a:schemeClr val="accent2"/>
                </a:solidFill>
              </a:defRPr>
            </a:lvl1pPr>
            <a:lvl2pPr indent="-298450" lvl="1" marL="914400">
              <a:spcBef>
                <a:spcPts val="0"/>
              </a:spcBef>
              <a:spcAft>
                <a:spcPts val="0"/>
              </a:spcAft>
              <a:buClr>
                <a:schemeClr val="accent2"/>
              </a:buClr>
              <a:buSzPts val="1100"/>
              <a:buChar char="○"/>
              <a:defRPr>
                <a:solidFill>
                  <a:schemeClr val="accent2"/>
                </a:solidFill>
              </a:defRPr>
            </a:lvl2pPr>
            <a:lvl3pPr indent="-298450" lvl="2" marL="1371600">
              <a:spcBef>
                <a:spcPts val="0"/>
              </a:spcBef>
              <a:spcAft>
                <a:spcPts val="0"/>
              </a:spcAft>
              <a:buClr>
                <a:schemeClr val="accent2"/>
              </a:buClr>
              <a:buSzPts val="1100"/>
              <a:buChar char="■"/>
              <a:defRPr>
                <a:solidFill>
                  <a:schemeClr val="accent2"/>
                </a:solidFill>
              </a:defRPr>
            </a:lvl3pPr>
            <a:lvl4pPr indent="-298450" lvl="3" marL="1828800">
              <a:spcBef>
                <a:spcPts val="0"/>
              </a:spcBef>
              <a:spcAft>
                <a:spcPts val="0"/>
              </a:spcAft>
              <a:buClr>
                <a:schemeClr val="accent2"/>
              </a:buClr>
              <a:buSzPts val="1100"/>
              <a:buChar char="●"/>
              <a:defRPr>
                <a:solidFill>
                  <a:schemeClr val="accent2"/>
                </a:solidFill>
              </a:defRPr>
            </a:lvl4pPr>
            <a:lvl5pPr indent="-298450" lvl="4" marL="2286000">
              <a:spcBef>
                <a:spcPts val="0"/>
              </a:spcBef>
              <a:spcAft>
                <a:spcPts val="0"/>
              </a:spcAft>
              <a:buClr>
                <a:schemeClr val="accent2"/>
              </a:buClr>
              <a:buSzPts val="1100"/>
              <a:buChar char="○"/>
              <a:defRPr>
                <a:solidFill>
                  <a:schemeClr val="accent2"/>
                </a:solidFill>
              </a:defRPr>
            </a:lvl5pPr>
            <a:lvl6pPr indent="-298450" lvl="5" marL="2743200">
              <a:spcBef>
                <a:spcPts val="0"/>
              </a:spcBef>
              <a:spcAft>
                <a:spcPts val="0"/>
              </a:spcAft>
              <a:buClr>
                <a:schemeClr val="accent2"/>
              </a:buClr>
              <a:buSzPts val="1100"/>
              <a:buChar char="■"/>
              <a:defRPr>
                <a:solidFill>
                  <a:schemeClr val="accent2"/>
                </a:solidFill>
              </a:defRPr>
            </a:lvl6pPr>
            <a:lvl7pPr indent="-298450" lvl="6" marL="3200400">
              <a:spcBef>
                <a:spcPts val="0"/>
              </a:spcBef>
              <a:spcAft>
                <a:spcPts val="0"/>
              </a:spcAft>
              <a:buClr>
                <a:schemeClr val="accent2"/>
              </a:buClr>
              <a:buSzPts val="1100"/>
              <a:buChar char="●"/>
              <a:defRPr>
                <a:solidFill>
                  <a:schemeClr val="accent2"/>
                </a:solidFill>
              </a:defRPr>
            </a:lvl7pPr>
            <a:lvl8pPr indent="-298450" lvl="7" marL="3657600">
              <a:spcBef>
                <a:spcPts val="0"/>
              </a:spcBef>
              <a:spcAft>
                <a:spcPts val="0"/>
              </a:spcAft>
              <a:buClr>
                <a:schemeClr val="accent2"/>
              </a:buClr>
              <a:buSzPts val="1100"/>
              <a:buChar char="○"/>
              <a:defRPr>
                <a:solidFill>
                  <a:schemeClr val="accent2"/>
                </a:solidFill>
              </a:defRPr>
            </a:lvl8pPr>
            <a:lvl9pPr indent="-298450" lvl="8" marL="4114800">
              <a:spcBef>
                <a:spcPts val="0"/>
              </a:spcBef>
              <a:spcAft>
                <a:spcPts val="0"/>
              </a:spcAft>
              <a:buClr>
                <a:schemeClr val="accent2"/>
              </a:buClr>
              <a:buSzPts val="1100"/>
              <a:buChar char="■"/>
              <a:defRPr>
                <a:solidFill>
                  <a:schemeClr val="accent2"/>
                </a:solidFill>
              </a:defRPr>
            </a:lvl9pPr>
          </a:lstStyle>
          <a:p/>
        </p:txBody>
      </p:sp>
      <p:sp>
        <p:nvSpPr>
          <p:cNvPr id="57" name="Google Shape;5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8" name="Shape 58"/>
        <p:cNvGrpSpPr/>
        <p:nvPr/>
      </p:nvGrpSpPr>
      <p:grpSpPr>
        <a:xfrm>
          <a:off x="0" y="0"/>
          <a:ext cx="0" cy="0"/>
          <a:chOff x="0" y="0"/>
          <a:chExt cx="0" cy="0"/>
        </a:xfrm>
      </p:grpSpPr>
      <p:sp>
        <p:nvSpPr>
          <p:cNvPr id="59" name="Google Shape;5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14" name="Shape 14"/>
        <p:cNvGrpSpPr/>
        <p:nvPr/>
      </p:nvGrpSpPr>
      <p:grpSpPr>
        <a:xfrm>
          <a:off x="0" y="0"/>
          <a:ext cx="0" cy="0"/>
          <a:chOff x="0" y="0"/>
          <a:chExt cx="0" cy="0"/>
        </a:xfrm>
      </p:grpSpPr>
      <p:sp>
        <p:nvSpPr>
          <p:cNvPr id="15" name="Google Shape;15;p3"/>
          <p:cNvSpPr/>
          <p:nvPr/>
        </p:nvSpPr>
        <p:spPr>
          <a:xfrm>
            <a:off x="0" y="48099"/>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rect b="b" l="l" r="r" t="t"/>
            <a:pathLst>
              <a:path extrusionOk="0" h="175924" w="365770">
                <a:moveTo>
                  <a:pt x="0" y="0"/>
                </a:moveTo>
                <a:lnTo>
                  <a:pt x="365770" y="0"/>
                </a:lnTo>
                <a:lnTo>
                  <a:pt x="365760" y="70914"/>
                </a:lnTo>
                <a:lnTo>
                  <a:pt x="0" y="175924"/>
                </a:lnTo>
                <a:close/>
              </a:path>
            </a:pathLst>
          </a:custGeom>
          <a:solidFill>
            <a:schemeClr val="accent3"/>
          </a:solidFill>
          <a:ln>
            <a:noFill/>
          </a:ln>
        </p:spPr>
      </p:sp>
      <p:sp>
        <p:nvSpPr>
          <p:cNvPr id="17" name="Google Shape;17;p3"/>
          <p:cNvSpPr txBox="1"/>
          <p:nvPr>
            <p:ph type="title"/>
          </p:nvPr>
        </p:nvSpPr>
        <p:spPr>
          <a:xfrm>
            <a:off x="311700" y="539725"/>
            <a:ext cx="8520600" cy="12825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p:nvPr/>
        </p:nvSpPr>
        <p:spPr>
          <a:xfrm>
            <a:off x="0" y="44125"/>
            <a:ext cx="4313625" cy="4399375"/>
          </a:xfrm>
          <a:custGeom>
            <a:rect b="b" l="l" r="r" t="t"/>
            <a:pathLst>
              <a:path extrusionOk="0" h="175975" w="172545">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rect b="b" l="l" r="r" t="t"/>
            <a:pathLst>
              <a:path extrusionOk="0" h="175824" w="172676">
                <a:moveTo>
                  <a:pt x="0" y="6"/>
                </a:moveTo>
                <a:lnTo>
                  <a:pt x="172676" y="0"/>
                </a:lnTo>
                <a:lnTo>
                  <a:pt x="172562" y="126442"/>
                </a:lnTo>
                <a:lnTo>
                  <a:pt x="0" y="175824"/>
                </a:lnTo>
                <a:close/>
              </a:path>
            </a:pathLst>
          </a:custGeom>
          <a:solidFill>
            <a:schemeClr val="dk1"/>
          </a:solidFill>
          <a:ln>
            <a:noFill/>
          </a:ln>
        </p:spPr>
      </p:sp>
      <p:sp>
        <p:nvSpPr>
          <p:cNvPr id="23" name="Google Shape;23;p4"/>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4" name="Google Shape;24;p4"/>
          <p:cNvSpPr txBox="1"/>
          <p:nvPr>
            <p:ph idx="1" type="body"/>
          </p:nvPr>
        </p:nvSpPr>
        <p:spPr>
          <a:xfrm>
            <a:off x="4644675" y="500925"/>
            <a:ext cx="4166400" cy="40986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5" name="Google Shape;25;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5"/>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9" name="Google Shape;29;p5"/>
          <p:cNvSpPr txBox="1"/>
          <p:nvPr>
            <p:ph idx="1" type="body"/>
          </p:nvPr>
        </p:nvSpPr>
        <p:spPr>
          <a:xfrm>
            <a:off x="311700" y="1505700"/>
            <a:ext cx="3999900" cy="3076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0" name="Google Shape;30;p5"/>
          <p:cNvSpPr txBox="1"/>
          <p:nvPr>
            <p:ph idx="2" type="body"/>
          </p:nvPr>
        </p:nvSpPr>
        <p:spPr>
          <a:xfrm>
            <a:off x="4832400" y="1505700"/>
            <a:ext cx="3999900" cy="3076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1" name="Google Shape;31;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5" name="Google Shape;35;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txBox="1"/>
          <p:nvPr>
            <p:ph type="title"/>
          </p:nvPr>
        </p:nvSpPr>
        <p:spPr>
          <a:xfrm>
            <a:off x="311725" y="500925"/>
            <a:ext cx="3127500" cy="18291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9" name="Google Shape;39;p7"/>
          <p:cNvSpPr txBox="1"/>
          <p:nvPr>
            <p:ph idx="1" type="body"/>
          </p:nvPr>
        </p:nvSpPr>
        <p:spPr>
          <a:xfrm>
            <a:off x="311700" y="2390650"/>
            <a:ext cx="3127500" cy="229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accent2"/>
              </a:buClr>
              <a:buSzPts val="1300"/>
              <a:buChar char="●"/>
              <a:defRPr>
                <a:solidFill>
                  <a:schemeClr val="accent2"/>
                </a:solidFill>
              </a:defRPr>
            </a:lvl1pPr>
            <a:lvl2pPr indent="-298450" lvl="1" marL="914400">
              <a:spcBef>
                <a:spcPts val="0"/>
              </a:spcBef>
              <a:spcAft>
                <a:spcPts val="0"/>
              </a:spcAft>
              <a:buClr>
                <a:schemeClr val="accent2"/>
              </a:buClr>
              <a:buSzPts val="1100"/>
              <a:buChar char="○"/>
              <a:defRPr>
                <a:solidFill>
                  <a:schemeClr val="accent2"/>
                </a:solidFill>
              </a:defRPr>
            </a:lvl2pPr>
            <a:lvl3pPr indent="-298450" lvl="2" marL="1371600">
              <a:spcBef>
                <a:spcPts val="0"/>
              </a:spcBef>
              <a:spcAft>
                <a:spcPts val="0"/>
              </a:spcAft>
              <a:buClr>
                <a:schemeClr val="accent2"/>
              </a:buClr>
              <a:buSzPts val="1100"/>
              <a:buChar char="■"/>
              <a:defRPr>
                <a:solidFill>
                  <a:schemeClr val="accent2"/>
                </a:solidFill>
              </a:defRPr>
            </a:lvl3pPr>
            <a:lvl4pPr indent="-298450" lvl="3" marL="1828800">
              <a:spcBef>
                <a:spcPts val="0"/>
              </a:spcBef>
              <a:spcAft>
                <a:spcPts val="0"/>
              </a:spcAft>
              <a:buClr>
                <a:schemeClr val="accent2"/>
              </a:buClr>
              <a:buSzPts val="1100"/>
              <a:buChar char="●"/>
              <a:defRPr>
                <a:solidFill>
                  <a:schemeClr val="accent2"/>
                </a:solidFill>
              </a:defRPr>
            </a:lvl4pPr>
            <a:lvl5pPr indent="-298450" lvl="4" marL="2286000">
              <a:spcBef>
                <a:spcPts val="0"/>
              </a:spcBef>
              <a:spcAft>
                <a:spcPts val="0"/>
              </a:spcAft>
              <a:buClr>
                <a:schemeClr val="accent2"/>
              </a:buClr>
              <a:buSzPts val="1100"/>
              <a:buChar char="○"/>
              <a:defRPr>
                <a:solidFill>
                  <a:schemeClr val="accent2"/>
                </a:solidFill>
              </a:defRPr>
            </a:lvl5pPr>
            <a:lvl6pPr indent="-298450" lvl="5" marL="2743200">
              <a:spcBef>
                <a:spcPts val="0"/>
              </a:spcBef>
              <a:spcAft>
                <a:spcPts val="0"/>
              </a:spcAft>
              <a:buClr>
                <a:schemeClr val="accent2"/>
              </a:buClr>
              <a:buSzPts val="1100"/>
              <a:buChar char="■"/>
              <a:defRPr>
                <a:solidFill>
                  <a:schemeClr val="accent2"/>
                </a:solidFill>
              </a:defRPr>
            </a:lvl6pPr>
            <a:lvl7pPr indent="-298450" lvl="6" marL="3200400">
              <a:spcBef>
                <a:spcPts val="0"/>
              </a:spcBef>
              <a:spcAft>
                <a:spcPts val="0"/>
              </a:spcAft>
              <a:buClr>
                <a:schemeClr val="accent2"/>
              </a:buClr>
              <a:buSzPts val="1100"/>
              <a:buChar char="●"/>
              <a:defRPr>
                <a:solidFill>
                  <a:schemeClr val="accent2"/>
                </a:solidFill>
              </a:defRPr>
            </a:lvl7pPr>
            <a:lvl8pPr indent="-298450" lvl="7" marL="3657600">
              <a:spcBef>
                <a:spcPts val="0"/>
              </a:spcBef>
              <a:spcAft>
                <a:spcPts val="0"/>
              </a:spcAft>
              <a:buClr>
                <a:schemeClr val="accent2"/>
              </a:buClr>
              <a:buSzPts val="1100"/>
              <a:buChar char="○"/>
              <a:defRPr>
                <a:solidFill>
                  <a:schemeClr val="accent2"/>
                </a:solidFill>
              </a:defRPr>
            </a:lvl8pPr>
            <a:lvl9pPr indent="-298450" lvl="8" marL="4114800">
              <a:spcBef>
                <a:spcPts val="0"/>
              </a:spcBef>
              <a:spcAft>
                <a:spcPts val="0"/>
              </a:spcAft>
              <a:buClr>
                <a:schemeClr val="accent2"/>
              </a:buClr>
              <a:buSzPts val="1100"/>
              <a:buChar char="■"/>
              <a:defRPr>
                <a:solidFill>
                  <a:schemeClr val="accent2"/>
                </a:solidFill>
              </a:defRPr>
            </a:lvl9pPr>
          </a:lstStyle>
          <a:p/>
        </p:txBody>
      </p:sp>
      <p:sp>
        <p:nvSpPr>
          <p:cNvPr id="40" name="Google Shape;40;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41" name="Shape 41"/>
        <p:cNvGrpSpPr/>
        <p:nvPr/>
      </p:nvGrpSpPr>
      <p:grpSpPr>
        <a:xfrm>
          <a:off x="0" y="0"/>
          <a:ext cx="0" cy="0"/>
          <a:chOff x="0" y="0"/>
          <a:chExt cx="0" cy="0"/>
        </a:xfrm>
      </p:grpSpPr>
      <p:sp>
        <p:nvSpPr>
          <p:cNvPr id="42" name="Google Shape;42;p8"/>
          <p:cNvSpPr txBox="1"/>
          <p:nvPr>
            <p:ph type="title"/>
          </p:nvPr>
        </p:nvSpPr>
        <p:spPr>
          <a:xfrm>
            <a:off x="311675" y="798600"/>
            <a:ext cx="6247800" cy="3546300"/>
          </a:xfrm>
          <a:prstGeom prst="rect">
            <a:avLst/>
          </a:prstGeom>
        </p:spPr>
        <p:txBody>
          <a:bodyPr anchorCtr="0" anchor="ctr" bIns="91425" lIns="91425" spcFirstLastPara="1" rIns="91425" wrap="square" tIns="91425">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43" name="Google Shape;43;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4"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9"/>
          <p:cNvSpPr txBox="1"/>
          <p:nvPr>
            <p:ph type="title"/>
          </p:nvPr>
        </p:nvSpPr>
        <p:spPr>
          <a:xfrm>
            <a:off x="311300" y="500925"/>
            <a:ext cx="3704400" cy="2049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47" name="Google Shape;47;p9"/>
          <p:cNvSpPr txBox="1"/>
          <p:nvPr>
            <p:ph idx="1" type="subTitle"/>
          </p:nvPr>
        </p:nvSpPr>
        <p:spPr>
          <a:xfrm>
            <a:off x="304800" y="2626725"/>
            <a:ext cx="3704400" cy="9267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p:txBody>
      </p:sp>
      <p:sp>
        <p:nvSpPr>
          <p:cNvPr id="48" name="Google Shape;48;p9"/>
          <p:cNvSpPr txBox="1"/>
          <p:nvPr>
            <p:ph idx="2" type="body"/>
          </p:nvPr>
        </p:nvSpPr>
        <p:spPr>
          <a:xfrm>
            <a:off x="4879025" y="500925"/>
            <a:ext cx="3954000" cy="4111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49" name="Google Shape;49;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0"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0"/>
          <p:cNvSpPr txBox="1"/>
          <p:nvPr>
            <p:ph idx="1" type="body"/>
          </p:nvPr>
        </p:nvSpPr>
        <p:spPr>
          <a:xfrm>
            <a:off x="311700" y="4521400"/>
            <a:ext cx="7979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p:txBody>
      </p:sp>
      <p:sp>
        <p:nvSpPr>
          <p:cNvPr id="53" name="Google Shape;5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radig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indent="-298450" lvl="1" marL="9144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indent="-298450" lvl="2" marL="13716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indent="-298450" lvl="3" marL="18288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indent="-298450" lvl="4" marL="22860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indent="-298450" lvl="5" marL="27432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indent="-298450" lvl="6" marL="32004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indent="-298450" lvl="7" marL="36576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indent="-298450" lvl="8" marL="41148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3"/>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Sample Debate Demonstration</a:t>
            </a:r>
            <a:endParaRPr/>
          </a:p>
        </p:txBody>
      </p:sp>
      <p:sp>
        <p:nvSpPr>
          <p:cNvPr id="65" name="Google Shape;65;p13"/>
          <p:cNvSpPr txBox="1"/>
          <p:nvPr>
            <p:ph idx="1" type="body"/>
          </p:nvPr>
        </p:nvSpPr>
        <p:spPr>
          <a:xfrm>
            <a:off x="0" y="1294450"/>
            <a:ext cx="9144000" cy="38490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Char char="●"/>
            </a:pPr>
            <a:r>
              <a:rPr lang="en" sz="1600"/>
              <a:t>The teachers will pretend to be grade 6 students and provide a sample debate demonstration.  </a:t>
            </a:r>
            <a:endParaRPr sz="1600"/>
          </a:p>
          <a:p>
            <a:pPr indent="-330200" lvl="0" marL="457200" rtl="0" algn="l">
              <a:spcBef>
                <a:spcPts val="0"/>
              </a:spcBef>
              <a:spcAft>
                <a:spcPts val="0"/>
              </a:spcAft>
              <a:buSzPts val="1600"/>
              <a:buChar char="●"/>
            </a:pPr>
            <a:r>
              <a:rPr lang="en" sz="1600"/>
              <a:t>This will allow you to understand the debate procedures that you will all follow.</a:t>
            </a:r>
            <a:endParaRPr sz="1600"/>
          </a:p>
          <a:p>
            <a:pPr indent="-330200" lvl="0" marL="457200" rtl="0" algn="l">
              <a:spcBef>
                <a:spcPts val="0"/>
              </a:spcBef>
              <a:spcAft>
                <a:spcPts val="0"/>
              </a:spcAft>
              <a:buSzPts val="1600"/>
              <a:buChar char="●"/>
            </a:pPr>
            <a:r>
              <a:rPr b="1" lang="en" sz="1600"/>
              <a:t>Remember that what we are arguing does not necessarily indicate our personal beliefs. It may even be against our personal moral values. </a:t>
            </a:r>
            <a:r>
              <a:rPr b="1" lang="en" sz="1600">
                <a:highlight>
                  <a:srgbClr val="FFFF00"/>
                </a:highlight>
              </a:rPr>
              <a:t>You must understand that many students will also be arguing against their own beliefs and values.</a:t>
            </a:r>
            <a:r>
              <a:rPr b="1" lang="en" sz="1600"/>
              <a:t> The purpose of the debate is to understand different perspectives, NOT to argue your personal beliefs.</a:t>
            </a:r>
            <a:endParaRPr b="1" sz="1600"/>
          </a:p>
          <a:p>
            <a:pPr indent="-330200" lvl="0" marL="457200" rtl="0" algn="l">
              <a:spcBef>
                <a:spcPts val="0"/>
              </a:spcBef>
              <a:spcAft>
                <a:spcPts val="0"/>
              </a:spcAft>
              <a:buSzPts val="1600"/>
              <a:buChar char="●"/>
            </a:pPr>
            <a:r>
              <a:rPr lang="en" sz="1600"/>
              <a:t>Please fill out your audience forms. You won’t be graded on these forms during the sample debate but you will be graded during the actual debate.</a:t>
            </a:r>
            <a:endParaRPr sz="1600"/>
          </a:p>
          <a:p>
            <a:pPr indent="-330200" lvl="0" marL="457200" rtl="0" algn="l">
              <a:spcBef>
                <a:spcPts val="0"/>
              </a:spcBef>
              <a:spcAft>
                <a:spcPts val="0"/>
              </a:spcAft>
              <a:buSzPts val="1600"/>
              <a:buChar char="●"/>
            </a:pPr>
            <a:r>
              <a:rPr lang="en" sz="1600"/>
              <a:t>We will refer to each other, not with names, but as the ‘opposition’ or ‘the team in favour of war or diplomacy’. </a:t>
            </a:r>
            <a:endParaRPr sz="1600"/>
          </a:p>
          <a:p>
            <a:pPr indent="-330200" lvl="0" marL="457200" rtl="0" algn="l">
              <a:spcBef>
                <a:spcPts val="0"/>
              </a:spcBef>
              <a:spcAft>
                <a:spcPts val="0"/>
              </a:spcAft>
              <a:buSzPts val="1600"/>
              <a:buChar char="●"/>
            </a:pPr>
            <a:r>
              <a:rPr lang="en" sz="1600"/>
              <a:t>Respect must be upheld throughout the entire debate. This includes when you are in the audience. There is no clapping or booing or any sounds from the audience. Your Criteria C will be affected by this behaviour.</a:t>
            </a:r>
            <a:endParaRPr sz="1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2"/>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Main Argument 3 by Mr. Larson</a:t>
            </a:r>
            <a:endParaRPr/>
          </a:p>
        </p:txBody>
      </p:sp>
      <p:sp>
        <p:nvSpPr>
          <p:cNvPr id="128" name="Google Shape;128;p22"/>
          <p:cNvSpPr txBox="1"/>
          <p:nvPr>
            <p:ph idx="1" type="body"/>
          </p:nvPr>
        </p:nvSpPr>
        <p:spPr>
          <a:xfrm>
            <a:off x="0" y="1410050"/>
            <a:ext cx="4880700" cy="30762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rPr lang="en" sz="1700"/>
              <a:t>The Mongol Empire was responsible for destroying many cultures. For example, the largest library on earth at the </a:t>
            </a:r>
            <a:r>
              <a:rPr lang="en" sz="1700"/>
              <a:t>time</a:t>
            </a:r>
            <a:r>
              <a:rPr lang="en" sz="1700"/>
              <a:t> was in Baghdad. The Mongol Army destroyed </a:t>
            </a:r>
            <a:r>
              <a:rPr lang="en" sz="1700"/>
              <a:t>the</a:t>
            </a:r>
            <a:r>
              <a:rPr lang="en" sz="1700"/>
              <a:t> library and so much knowledge was lost. Who knows what amazing technology we could have today if this library wasn’t destroyed?</a:t>
            </a:r>
            <a:br>
              <a:rPr lang="en" sz="1700"/>
            </a:br>
            <a:endParaRPr sz="1700"/>
          </a:p>
          <a:p>
            <a:pPr indent="-336550" lvl="0" marL="457200" rtl="0" algn="l">
              <a:spcBef>
                <a:spcPts val="0"/>
              </a:spcBef>
              <a:spcAft>
                <a:spcPts val="0"/>
              </a:spcAft>
              <a:buSzPts val="1700"/>
              <a:buChar char="●"/>
            </a:pPr>
            <a:r>
              <a:rPr lang="en" sz="1700"/>
              <a:t>Violence should only ever be used in self defence. In the case of Mongolia, it was only ever used offensively. </a:t>
            </a:r>
            <a:endParaRPr sz="1500"/>
          </a:p>
        </p:txBody>
      </p:sp>
      <p:pic>
        <p:nvPicPr>
          <p:cNvPr id="129" name="Google Shape;129;p22"/>
          <p:cNvPicPr preferRelativeResize="0"/>
          <p:nvPr/>
        </p:nvPicPr>
        <p:blipFill>
          <a:blip r:embed="rId3">
            <a:alphaModFix/>
          </a:blip>
          <a:stretch>
            <a:fillRect/>
          </a:stretch>
        </p:blipFill>
        <p:spPr>
          <a:xfrm>
            <a:off x="4757725" y="1410050"/>
            <a:ext cx="4233877" cy="35494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3"/>
          <p:cNvSpPr txBox="1"/>
          <p:nvPr>
            <p:ph type="title"/>
          </p:nvPr>
        </p:nvSpPr>
        <p:spPr>
          <a:xfrm>
            <a:off x="0" y="1135700"/>
            <a:ext cx="9144000" cy="1848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4000"/>
              <a:t>Rebuttals:</a:t>
            </a:r>
            <a:endParaRPr sz="4000"/>
          </a:p>
          <a:p>
            <a:pPr indent="0" lvl="0" marL="0" rtl="0" algn="ctr">
              <a:spcBef>
                <a:spcPts val="0"/>
              </a:spcBef>
              <a:spcAft>
                <a:spcPts val="0"/>
              </a:spcAft>
              <a:buSzPts val="990"/>
              <a:buNone/>
            </a:pPr>
            <a:r>
              <a:rPr lang="en" sz="4000"/>
              <a:t>You have 10min to prepare</a:t>
            </a:r>
            <a:endParaRPr sz="40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4"/>
          <p:cNvSpPr txBox="1"/>
          <p:nvPr>
            <p:ph type="title"/>
          </p:nvPr>
        </p:nvSpPr>
        <p:spPr>
          <a:xfrm>
            <a:off x="0" y="1135700"/>
            <a:ext cx="9144000" cy="1848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4000"/>
              <a:t>Quickfire Rebuttals</a:t>
            </a:r>
            <a:endParaRPr sz="40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5"/>
          <p:cNvSpPr txBox="1"/>
          <p:nvPr>
            <p:ph type="title"/>
          </p:nvPr>
        </p:nvSpPr>
        <p:spPr>
          <a:xfrm>
            <a:off x="0" y="1135700"/>
            <a:ext cx="9144000" cy="1848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4000"/>
              <a:t>Questions from Audience</a:t>
            </a:r>
            <a:endParaRPr sz="40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6"/>
          <p:cNvSpPr txBox="1"/>
          <p:nvPr>
            <p:ph type="title"/>
          </p:nvPr>
        </p:nvSpPr>
        <p:spPr>
          <a:xfrm>
            <a:off x="0" y="0"/>
            <a:ext cx="9144000" cy="130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4000"/>
              <a:t>Post</a:t>
            </a:r>
            <a:r>
              <a:rPr lang="en" sz="4000"/>
              <a:t> Debate Vote:</a:t>
            </a:r>
            <a:endParaRPr sz="4000"/>
          </a:p>
          <a:p>
            <a:pPr indent="0" lvl="0" marL="0" rtl="0" algn="ctr">
              <a:spcBef>
                <a:spcPts val="0"/>
              </a:spcBef>
              <a:spcAft>
                <a:spcPts val="0"/>
              </a:spcAft>
              <a:buSzPts val="990"/>
              <a:buNone/>
            </a:pPr>
            <a:r>
              <a:rPr lang="en" sz="3100"/>
              <a:t>Was Genghis Khan mostly a hero or villain?</a:t>
            </a:r>
            <a:endParaRPr sz="3100"/>
          </a:p>
        </p:txBody>
      </p:sp>
      <p:pic>
        <p:nvPicPr>
          <p:cNvPr id="150" name="Google Shape;150;p26"/>
          <p:cNvPicPr preferRelativeResize="0"/>
          <p:nvPr/>
        </p:nvPicPr>
        <p:blipFill>
          <a:blip r:embed="rId3">
            <a:alphaModFix/>
          </a:blip>
          <a:stretch>
            <a:fillRect/>
          </a:stretch>
        </p:blipFill>
        <p:spPr>
          <a:xfrm>
            <a:off x="4571999" y="1301417"/>
            <a:ext cx="2561388" cy="3842081"/>
          </a:xfrm>
          <a:prstGeom prst="rect">
            <a:avLst/>
          </a:prstGeom>
          <a:noFill/>
          <a:ln>
            <a:noFill/>
          </a:ln>
        </p:spPr>
      </p:pic>
      <p:pic>
        <p:nvPicPr>
          <p:cNvPr id="151" name="Google Shape;151;p26"/>
          <p:cNvPicPr preferRelativeResize="0"/>
          <p:nvPr/>
        </p:nvPicPr>
        <p:blipFill>
          <a:blip r:embed="rId4">
            <a:alphaModFix/>
          </a:blip>
          <a:stretch>
            <a:fillRect/>
          </a:stretch>
        </p:blipFill>
        <p:spPr>
          <a:xfrm>
            <a:off x="2010617" y="1301400"/>
            <a:ext cx="2561382" cy="38420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4"/>
          <p:cNvSpPr txBox="1"/>
          <p:nvPr>
            <p:ph type="title"/>
          </p:nvPr>
        </p:nvSpPr>
        <p:spPr>
          <a:xfrm>
            <a:off x="0" y="0"/>
            <a:ext cx="9144000" cy="130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4000"/>
              <a:t>Pre</a:t>
            </a:r>
            <a:r>
              <a:rPr lang="en" sz="4000"/>
              <a:t> Debate Vote:</a:t>
            </a:r>
            <a:endParaRPr sz="4000"/>
          </a:p>
          <a:p>
            <a:pPr indent="0" lvl="0" marL="0" rtl="0" algn="ctr">
              <a:spcBef>
                <a:spcPts val="0"/>
              </a:spcBef>
              <a:spcAft>
                <a:spcPts val="0"/>
              </a:spcAft>
              <a:buSzPts val="990"/>
              <a:buNone/>
            </a:pPr>
            <a:r>
              <a:rPr lang="en" sz="3100"/>
              <a:t>Was Genghis Khan mostly a hero or villain?</a:t>
            </a:r>
            <a:endParaRPr sz="3100"/>
          </a:p>
        </p:txBody>
      </p:sp>
      <p:pic>
        <p:nvPicPr>
          <p:cNvPr id="71" name="Google Shape;71;p14"/>
          <p:cNvPicPr preferRelativeResize="0"/>
          <p:nvPr/>
        </p:nvPicPr>
        <p:blipFill>
          <a:blip r:embed="rId3">
            <a:alphaModFix/>
          </a:blip>
          <a:stretch>
            <a:fillRect/>
          </a:stretch>
        </p:blipFill>
        <p:spPr>
          <a:xfrm>
            <a:off x="4571999" y="1301417"/>
            <a:ext cx="2561388" cy="3842081"/>
          </a:xfrm>
          <a:prstGeom prst="rect">
            <a:avLst/>
          </a:prstGeom>
          <a:noFill/>
          <a:ln>
            <a:noFill/>
          </a:ln>
        </p:spPr>
      </p:pic>
      <p:pic>
        <p:nvPicPr>
          <p:cNvPr id="72" name="Google Shape;72;p14"/>
          <p:cNvPicPr preferRelativeResize="0"/>
          <p:nvPr/>
        </p:nvPicPr>
        <p:blipFill>
          <a:blip r:embed="rId4">
            <a:alphaModFix/>
          </a:blip>
          <a:stretch>
            <a:fillRect/>
          </a:stretch>
        </p:blipFill>
        <p:spPr>
          <a:xfrm>
            <a:off x="2010617" y="1301400"/>
            <a:ext cx="2561382" cy="38420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5"/>
          <p:cNvSpPr txBox="1"/>
          <p:nvPr>
            <p:ph type="title"/>
          </p:nvPr>
        </p:nvSpPr>
        <p:spPr>
          <a:xfrm>
            <a:off x="212150" y="64150"/>
            <a:ext cx="8710500" cy="793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4000"/>
              <a:t>Genghis Khan was mostly a Hero</a:t>
            </a:r>
            <a:endParaRPr sz="4000"/>
          </a:p>
        </p:txBody>
      </p:sp>
      <p:sp>
        <p:nvSpPr>
          <p:cNvPr id="78" name="Google Shape;78;p15"/>
          <p:cNvSpPr txBox="1"/>
          <p:nvPr>
            <p:ph idx="1" type="body"/>
          </p:nvPr>
        </p:nvSpPr>
        <p:spPr>
          <a:xfrm>
            <a:off x="-25" y="4638600"/>
            <a:ext cx="9144000" cy="5049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a:t>Represented</a:t>
            </a:r>
            <a:r>
              <a:rPr lang="en"/>
              <a:t> by: Ms. Smith</a:t>
            </a:r>
            <a:endParaRPr/>
          </a:p>
        </p:txBody>
      </p:sp>
      <p:pic>
        <p:nvPicPr>
          <p:cNvPr id="79" name="Google Shape;79;p15"/>
          <p:cNvPicPr preferRelativeResize="0"/>
          <p:nvPr/>
        </p:nvPicPr>
        <p:blipFill>
          <a:blip r:embed="rId3">
            <a:alphaModFix/>
          </a:blip>
          <a:stretch>
            <a:fillRect/>
          </a:stretch>
        </p:blipFill>
        <p:spPr>
          <a:xfrm>
            <a:off x="3291304" y="796525"/>
            <a:ext cx="2561382" cy="38420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6"/>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Main Argument 1 by Ms. Smith</a:t>
            </a:r>
            <a:endParaRPr/>
          </a:p>
        </p:txBody>
      </p:sp>
      <p:sp>
        <p:nvSpPr>
          <p:cNvPr id="85" name="Google Shape;85;p16"/>
          <p:cNvSpPr txBox="1"/>
          <p:nvPr>
            <p:ph idx="1" type="body"/>
          </p:nvPr>
        </p:nvSpPr>
        <p:spPr>
          <a:xfrm>
            <a:off x="0" y="1421900"/>
            <a:ext cx="4645200" cy="36786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rPr lang="en" sz="1700"/>
              <a:t>Although Genghis Khan’s armies were brutal at times, much of the horror stories are </a:t>
            </a:r>
            <a:r>
              <a:rPr lang="en" sz="1700"/>
              <a:t>exaggerated</a:t>
            </a:r>
            <a:r>
              <a:rPr lang="en" sz="1700"/>
              <a:t> by scholars writing about him over a 100 years later or were due to poor census keeping.</a:t>
            </a:r>
            <a:br>
              <a:rPr lang="en" sz="1700"/>
            </a:br>
            <a:endParaRPr sz="1700"/>
          </a:p>
          <a:p>
            <a:pPr indent="-336550" lvl="0" marL="457200" rtl="0" algn="l">
              <a:spcBef>
                <a:spcPts val="0"/>
              </a:spcBef>
              <a:spcAft>
                <a:spcPts val="0"/>
              </a:spcAft>
              <a:buSzPts val="1700"/>
              <a:buChar char="●"/>
            </a:pPr>
            <a:r>
              <a:rPr lang="en" sz="1700"/>
              <a:t>Genghis Khan’s armies were not really any more brutal than other armies at the time. We should not judge him using our standards of today. We should be less harsh with people from the past, especially 800 years ago.</a:t>
            </a:r>
            <a:br>
              <a:rPr lang="en" sz="1700"/>
            </a:br>
            <a:endParaRPr sz="1700"/>
          </a:p>
        </p:txBody>
      </p:sp>
      <p:pic>
        <p:nvPicPr>
          <p:cNvPr id="86" name="Google Shape;86;p16"/>
          <p:cNvPicPr preferRelativeResize="0"/>
          <p:nvPr/>
        </p:nvPicPr>
        <p:blipFill>
          <a:blip r:embed="rId3">
            <a:alphaModFix/>
          </a:blip>
          <a:stretch>
            <a:fillRect/>
          </a:stretch>
        </p:blipFill>
        <p:spPr>
          <a:xfrm>
            <a:off x="4572000" y="1421900"/>
            <a:ext cx="4397449" cy="35391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7"/>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Main Argument 2 by Ms. Smith</a:t>
            </a:r>
            <a:endParaRPr/>
          </a:p>
        </p:txBody>
      </p:sp>
      <p:sp>
        <p:nvSpPr>
          <p:cNvPr id="92" name="Google Shape;92;p17"/>
          <p:cNvSpPr txBox="1"/>
          <p:nvPr>
            <p:ph idx="1" type="body"/>
          </p:nvPr>
        </p:nvSpPr>
        <p:spPr>
          <a:xfrm>
            <a:off x="225975" y="1431325"/>
            <a:ext cx="4626000" cy="35580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rPr lang="en" sz="1700"/>
              <a:t>Once Genghis Khan conquered an area, the land flourished economically because he remade the silk road. He also respected </a:t>
            </a:r>
            <a:r>
              <a:rPr lang="en" sz="1700"/>
              <a:t>religious</a:t>
            </a:r>
            <a:r>
              <a:rPr lang="en" sz="1700"/>
              <a:t> freedom and women’s rights.</a:t>
            </a:r>
            <a:br>
              <a:rPr lang="en" sz="1700"/>
            </a:br>
            <a:endParaRPr sz="1700"/>
          </a:p>
          <a:p>
            <a:pPr indent="-336550" lvl="0" marL="457200" rtl="0" algn="l">
              <a:spcBef>
                <a:spcPts val="0"/>
              </a:spcBef>
              <a:spcAft>
                <a:spcPts val="0"/>
              </a:spcAft>
              <a:buSzPts val="1700"/>
              <a:buChar char="●"/>
            </a:pPr>
            <a:r>
              <a:rPr lang="en" sz="1700"/>
              <a:t>Genghis Khan needed to have power first before making good human rights. Having strength is more important than human rights because if you are not strong, you can’t enforce laws that protect people.</a:t>
            </a:r>
            <a:endParaRPr sz="1700"/>
          </a:p>
        </p:txBody>
      </p:sp>
      <p:pic>
        <p:nvPicPr>
          <p:cNvPr id="93" name="Google Shape;93;p17"/>
          <p:cNvPicPr preferRelativeResize="0"/>
          <p:nvPr/>
        </p:nvPicPr>
        <p:blipFill>
          <a:blip r:embed="rId3">
            <a:alphaModFix/>
          </a:blip>
          <a:stretch>
            <a:fillRect/>
          </a:stretch>
        </p:blipFill>
        <p:spPr>
          <a:xfrm>
            <a:off x="5459750" y="1431325"/>
            <a:ext cx="3558000" cy="35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8"/>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Main Argument 3 by Ms. Smith</a:t>
            </a:r>
            <a:endParaRPr/>
          </a:p>
        </p:txBody>
      </p:sp>
      <p:sp>
        <p:nvSpPr>
          <p:cNvPr id="99" name="Google Shape;99;p18"/>
          <p:cNvSpPr txBox="1"/>
          <p:nvPr>
            <p:ph idx="1" type="body"/>
          </p:nvPr>
        </p:nvSpPr>
        <p:spPr>
          <a:xfrm>
            <a:off x="0" y="1365350"/>
            <a:ext cx="3760200" cy="36861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rPr lang="en" sz="1700"/>
              <a:t>After the Mongol Empire fell apart, it gave birth to new countries such as Russia, the Mughal Empire in India, and many strong civilisations.</a:t>
            </a:r>
            <a:br>
              <a:rPr lang="en" sz="1700"/>
            </a:br>
            <a:endParaRPr sz="1700"/>
          </a:p>
          <a:p>
            <a:pPr indent="-336550" lvl="0" marL="457200" rtl="0" algn="l">
              <a:spcBef>
                <a:spcPts val="0"/>
              </a:spcBef>
              <a:spcAft>
                <a:spcPts val="0"/>
              </a:spcAft>
              <a:buSzPts val="1700"/>
              <a:buChar char="●"/>
            </a:pPr>
            <a:r>
              <a:rPr lang="en" sz="1700"/>
              <a:t>Violence can be justified at times, because violence was normal at that time. If Mongolia did not use violence to make an empire, it would have been taken over by another country.</a:t>
            </a:r>
            <a:endParaRPr sz="1700"/>
          </a:p>
        </p:txBody>
      </p:sp>
      <p:pic>
        <p:nvPicPr>
          <p:cNvPr id="100" name="Google Shape;100;p18"/>
          <p:cNvPicPr preferRelativeResize="0"/>
          <p:nvPr/>
        </p:nvPicPr>
        <p:blipFill>
          <a:blip r:embed="rId3">
            <a:alphaModFix/>
          </a:blip>
          <a:stretch>
            <a:fillRect/>
          </a:stretch>
        </p:blipFill>
        <p:spPr>
          <a:xfrm>
            <a:off x="3682475" y="1457325"/>
            <a:ext cx="5309124" cy="35021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9"/>
          <p:cNvSpPr txBox="1"/>
          <p:nvPr>
            <p:ph type="title"/>
          </p:nvPr>
        </p:nvSpPr>
        <p:spPr>
          <a:xfrm>
            <a:off x="212150" y="64150"/>
            <a:ext cx="8758500" cy="816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4000"/>
              <a:t>Genghis Khan was mostly a Villain</a:t>
            </a:r>
            <a:endParaRPr sz="4000"/>
          </a:p>
        </p:txBody>
      </p:sp>
      <p:sp>
        <p:nvSpPr>
          <p:cNvPr id="106" name="Google Shape;106;p19"/>
          <p:cNvSpPr txBox="1"/>
          <p:nvPr>
            <p:ph idx="1" type="body"/>
          </p:nvPr>
        </p:nvSpPr>
        <p:spPr>
          <a:xfrm>
            <a:off x="-25" y="4638600"/>
            <a:ext cx="9144000" cy="5049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a:t>Represented by: Mr. Larson</a:t>
            </a:r>
            <a:endParaRPr/>
          </a:p>
        </p:txBody>
      </p:sp>
      <p:sp>
        <p:nvSpPr>
          <p:cNvPr id="107" name="Google Shape;107;p19"/>
          <p:cNvSpPr txBox="1"/>
          <p:nvPr/>
        </p:nvSpPr>
        <p:spPr>
          <a:xfrm>
            <a:off x="3174650" y="1848300"/>
            <a:ext cx="2590800" cy="354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lang="en" sz="1100">
                <a:solidFill>
                  <a:schemeClr val="dk1"/>
                </a:solidFill>
                <a:latin typeface="Roboto"/>
                <a:ea typeface="Roboto"/>
                <a:cs typeface="Roboto"/>
                <a:sym typeface="Roboto"/>
              </a:rPr>
              <a:t>Put country flag here.</a:t>
            </a:r>
            <a:endParaRPr sz="1200">
              <a:solidFill>
                <a:schemeClr val="dk1"/>
              </a:solidFill>
            </a:endParaRPr>
          </a:p>
        </p:txBody>
      </p:sp>
      <p:pic>
        <p:nvPicPr>
          <p:cNvPr id="108" name="Google Shape;108;p19"/>
          <p:cNvPicPr preferRelativeResize="0"/>
          <p:nvPr/>
        </p:nvPicPr>
        <p:blipFill>
          <a:blip r:embed="rId3">
            <a:alphaModFix/>
          </a:blip>
          <a:stretch>
            <a:fillRect/>
          </a:stretch>
        </p:blipFill>
        <p:spPr>
          <a:xfrm>
            <a:off x="3310712" y="880142"/>
            <a:ext cx="2561388" cy="384208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0"/>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Main Argument 1 by Mr. Larson</a:t>
            </a:r>
            <a:endParaRPr/>
          </a:p>
        </p:txBody>
      </p:sp>
      <p:sp>
        <p:nvSpPr>
          <p:cNvPr id="114" name="Google Shape;114;p20"/>
          <p:cNvSpPr txBox="1"/>
          <p:nvPr>
            <p:ph idx="1" type="body"/>
          </p:nvPr>
        </p:nvSpPr>
        <p:spPr>
          <a:xfrm>
            <a:off x="0" y="1505700"/>
            <a:ext cx="4353000" cy="3076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Genghis Khan was responsible for killing 40 million people, 10% of the world’s population.</a:t>
            </a:r>
            <a:br>
              <a:rPr lang="en" sz="1800"/>
            </a:br>
            <a:endParaRPr sz="1800"/>
          </a:p>
          <a:p>
            <a:pPr indent="-342900" lvl="0" marL="457200" rtl="0" algn="l">
              <a:spcBef>
                <a:spcPts val="0"/>
              </a:spcBef>
              <a:spcAft>
                <a:spcPts val="0"/>
              </a:spcAft>
              <a:buSzPts val="1800"/>
              <a:buChar char="●"/>
            </a:pPr>
            <a:r>
              <a:rPr lang="en" sz="1800"/>
              <a:t>Killing millions of people is wrong, no matter what time period we are in. We should not forgive people for these crimes just because of time. We all know Hitler was a terrible person, and Genghis Khan killed more people than Hitler.</a:t>
            </a:r>
            <a:endParaRPr sz="1600"/>
          </a:p>
        </p:txBody>
      </p:sp>
      <p:pic>
        <p:nvPicPr>
          <p:cNvPr id="115" name="Google Shape;115;p20"/>
          <p:cNvPicPr preferRelativeResize="0"/>
          <p:nvPr/>
        </p:nvPicPr>
        <p:blipFill>
          <a:blip r:embed="rId3">
            <a:alphaModFix/>
          </a:blip>
          <a:stretch>
            <a:fillRect/>
          </a:stretch>
        </p:blipFill>
        <p:spPr>
          <a:xfrm>
            <a:off x="4292150" y="1505700"/>
            <a:ext cx="4710550" cy="34411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1"/>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Main Argument 2 by Mr. Larson</a:t>
            </a:r>
            <a:endParaRPr/>
          </a:p>
        </p:txBody>
      </p:sp>
      <p:sp>
        <p:nvSpPr>
          <p:cNvPr id="121" name="Google Shape;121;p21"/>
          <p:cNvSpPr txBox="1"/>
          <p:nvPr>
            <p:ph idx="1" type="body"/>
          </p:nvPr>
        </p:nvSpPr>
        <p:spPr>
          <a:xfrm>
            <a:off x="68575" y="1446925"/>
            <a:ext cx="4278900" cy="30762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rPr lang="en" sz="1700"/>
              <a:t>It’s possible to create a good economy and respect for </a:t>
            </a:r>
            <a:r>
              <a:rPr lang="en" sz="1700"/>
              <a:t>religious</a:t>
            </a:r>
            <a:r>
              <a:rPr lang="en" sz="1700"/>
              <a:t> rights and </a:t>
            </a:r>
            <a:r>
              <a:rPr lang="en" sz="1700"/>
              <a:t>women's</a:t>
            </a:r>
            <a:r>
              <a:rPr lang="en" sz="1700"/>
              <a:t> rights without mass murder. For example, the Tang Dynasty in China was one of the most prosperous in Chinese history and they did it without mass violence.</a:t>
            </a:r>
            <a:br>
              <a:rPr lang="en" sz="1700"/>
            </a:br>
            <a:endParaRPr sz="1700"/>
          </a:p>
          <a:p>
            <a:pPr indent="-336550" lvl="0" marL="457200" rtl="0" algn="l">
              <a:spcBef>
                <a:spcPts val="0"/>
              </a:spcBef>
              <a:spcAft>
                <a:spcPts val="0"/>
              </a:spcAft>
              <a:buSzPts val="1700"/>
              <a:buChar char="●"/>
            </a:pPr>
            <a:r>
              <a:rPr lang="en" sz="1700"/>
              <a:t>Human Rights are more important than strength and power because Human Rights is what makes people’s standard of living better.</a:t>
            </a:r>
            <a:endParaRPr sz="1700"/>
          </a:p>
          <a:p>
            <a:pPr indent="0" lvl="0" marL="457200" rtl="0" algn="l">
              <a:spcBef>
                <a:spcPts val="1200"/>
              </a:spcBef>
              <a:spcAft>
                <a:spcPts val="1200"/>
              </a:spcAft>
              <a:buNone/>
            </a:pPr>
            <a:r>
              <a:t/>
            </a:r>
            <a:endParaRPr sz="1450"/>
          </a:p>
        </p:txBody>
      </p:sp>
      <p:pic>
        <p:nvPicPr>
          <p:cNvPr id="122" name="Google Shape;122;p21"/>
          <p:cNvPicPr preferRelativeResize="0"/>
          <p:nvPr/>
        </p:nvPicPr>
        <p:blipFill>
          <a:blip r:embed="rId3">
            <a:alphaModFix/>
          </a:blip>
          <a:stretch>
            <a:fillRect/>
          </a:stretch>
        </p:blipFill>
        <p:spPr>
          <a:xfrm>
            <a:off x="4488800" y="1498725"/>
            <a:ext cx="4491725" cy="345259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