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3" r:id="rId56"/>
  </p:sldIdLst>
  <p:sldSz cx="9144000" cy="5143500" type="screen16x9"/>
  <p:notesSz cx="6858000" cy="9144000"/>
  <p:embeddedFontLst>
    <p:embeddedFont>
      <p:font typeface="Sorts Mill Goudy" panose="020B0604020202020204"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9034CA-0258-4016-9D3C-1D1EB81C9433}">
  <a:tblStyle styleId="{BE9034CA-0258-4016-9D3C-1D1EB81C94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408"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b419cc2207_0_3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2b419cc2207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c8a9821dc0_0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2c8a9821dc0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c8a9821dc0_0_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2c8a9821dc0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c8a9821dc0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2c8a9821dc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c8a9821dc0_0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2c8a9821dc0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c8a9821dc0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2c8a9821dc0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f94115ec5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31f94115e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c97544bd33_0_2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2c97544bd33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c97544bd33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2c97544bd3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c97544bd33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2c97544bd3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c97544bd33_0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2c97544bd3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c8002c8dbb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2c8002c8db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97544bd33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2c97544bd33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c97544bd33_0_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2c97544bd33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c97544bd33_0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2c97544bd3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c97544bd33_0_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2c97544bd33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c97544bd33_0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2c97544bd33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c97544bd33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2c97544bd33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c97544bd33_0_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g2c97544bd33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cb83a95650_0_1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g2cb83a95650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cb83a95650_0_1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2cb83a95650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cb83a9565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2cb83a9565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8002c8dbb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c8002c8db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cb83a95650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2cb83a9565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cb83a95650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g2cb83a9565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cc36a031b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cc36a031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b83a95650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g2cb83a95650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cb83a95650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g2cb83a95650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ccb8f4876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g2ccb8f487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cb8f48768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2ccb8f4876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ccb8f48768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2ccb8f48768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ccb8f48768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2ccb8f48768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ccb8f48768_0_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g2ccb8f48768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8002c8dbb_0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c8002c8dbb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ccb8f48768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ccb8f4876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ccb8f48768_0_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2ccb8f48768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ccb8f48768_0_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2ccb8f48768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ccb8f48768_0_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g2ccb8f48768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af4ef92f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af4ef92f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d81a488857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2d81a48885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d81a488857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g2d81a48885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d81a488857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g2d81a48885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cd69af6a6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2cd69af6a6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cd69af6a6b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g2cd69af6a6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c8002c8dbb_0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2c8002c8db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cd69af6a6b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g2cd69af6a6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8f425fa21b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g28f425fa21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cd69af6a6b_0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g2cd69af6a6b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ddedfe97e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2ddedfe97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e1583f1fa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e1583f1f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c8002c8dbb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2c8002c8dbb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c8a9821dc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2c8a9821d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c8a9821dc0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2c8a9821dc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c8a9821dc0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2c8a9821dc0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b="0"/>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641725" y="457200"/>
            <a:ext cx="4809000" cy="38100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53" name="Google Shape;53;p13"/>
          <p:cNvSpPr txBox="1">
            <a:spLocks noGrp="1"/>
          </p:cNvSpPr>
          <p:nvPr>
            <p:ph type="body" idx="2"/>
          </p:nvPr>
        </p:nvSpPr>
        <p:spPr>
          <a:xfrm>
            <a:off x="685346" y="2005013"/>
            <a:ext cx="2780100" cy="2262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54" name="Google Shape;54;p1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028020" y="1327155"/>
            <a:ext cx="7080000" cy="1371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4100"/>
              <a:buFont typeface="Sorts Mill Goudy"/>
              <a:buNone/>
              <a:defRPr sz="4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subTitle" idx="1"/>
          </p:nvPr>
        </p:nvSpPr>
        <p:spPr>
          <a:xfrm>
            <a:off x="1028020" y="2830117"/>
            <a:ext cx="7080000" cy="787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lvl="0" algn="ctr" rtl="0">
              <a:lnSpc>
                <a:spcPct val="110000"/>
              </a:lnSpc>
              <a:spcBef>
                <a:spcPts val="300"/>
              </a:spcBef>
              <a:spcAft>
                <a:spcPts val="0"/>
              </a:spcAft>
              <a:buSzPts val="1200"/>
              <a:buNone/>
              <a:defRPr>
                <a:solidFill>
                  <a:schemeClr val="lt1"/>
                </a:solidFill>
              </a:defRPr>
            </a:lvl1pPr>
            <a:lvl2pPr lvl="1" algn="ctr" rtl="0">
              <a:spcBef>
                <a:spcPts val="500"/>
              </a:spcBef>
              <a:spcAft>
                <a:spcPts val="0"/>
              </a:spcAft>
              <a:buSzPts val="1100"/>
              <a:buNone/>
              <a:defRPr>
                <a:solidFill>
                  <a:schemeClr val="lt1"/>
                </a:solidFill>
              </a:defRPr>
            </a:lvl2pPr>
            <a:lvl3pPr lvl="2" algn="ctr" rtl="0">
              <a:spcBef>
                <a:spcPts val="500"/>
              </a:spcBef>
              <a:spcAft>
                <a:spcPts val="0"/>
              </a:spcAft>
              <a:buSzPts val="900"/>
              <a:buNone/>
              <a:defRPr>
                <a:solidFill>
                  <a:schemeClr val="lt1"/>
                </a:solidFill>
              </a:defRPr>
            </a:lvl3pPr>
            <a:lvl4pPr lvl="3" algn="ctr" rtl="0">
              <a:spcBef>
                <a:spcPts val="500"/>
              </a:spcBef>
              <a:spcAft>
                <a:spcPts val="0"/>
              </a:spcAft>
              <a:buSzPts val="800"/>
              <a:buNone/>
              <a:defRPr>
                <a:solidFill>
                  <a:schemeClr val="lt1"/>
                </a:solidFill>
              </a:defRPr>
            </a:lvl4pPr>
            <a:lvl5pPr lvl="4" algn="ctr" rtl="0">
              <a:spcBef>
                <a:spcPts val="500"/>
              </a:spcBef>
              <a:spcAft>
                <a:spcPts val="0"/>
              </a:spcAft>
              <a:buSzPts val="800"/>
              <a:buNone/>
              <a:defRPr>
                <a:solidFill>
                  <a:schemeClr val="lt1"/>
                </a:solidFill>
              </a:defRPr>
            </a:lvl5pPr>
            <a:lvl6pPr lvl="5" algn="ctr" rtl="0">
              <a:spcBef>
                <a:spcPts val="500"/>
              </a:spcBef>
              <a:spcAft>
                <a:spcPts val="0"/>
              </a:spcAft>
              <a:buSzPts val="700"/>
              <a:buNone/>
              <a:defRPr>
                <a:solidFill>
                  <a:schemeClr val="lt1"/>
                </a:solidFill>
              </a:defRPr>
            </a:lvl6pPr>
            <a:lvl7pPr lvl="6" algn="ctr" rtl="0">
              <a:spcBef>
                <a:spcPts val="500"/>
              </a:spcBef>
              <a:spcAft>
                <a:spcPts val="0"/>
              </a:spcAft>
              <a:buSzPts val="700"/>
              <a:buNone/>
              <a:defRPr>
                <a:solidFill>
                  <a:schemeClr val="lt1"/>
                </a:solidFill>
              </a:defRPr>
            </a:lvl7pPr>
            <a:lvl8pPr lvl="7" algn="ctr" rtl="0">
              <a:spcBef>
                <a:spcPts val="500"/>
              </a:spcBef>
              <a:spcAft>
                <a:spcPts val="0"/>
              </a:spcAft>
              <a:buSzPts val="700"/>
              <a:buNone/>
              <a:defRPr>
                <a:solidFill>
                  <a:schemeClr val="lt1"/>
                </a:solidFill>
              </a:defRPr>
            </a:lvl8pPr>
            <a:lvl9pPr lvl="8" algn="ctr" rtl="0">
              <a:spcBef>
                <a:spcPts val="500"/>
              </a:spcBef>
              <a:spcAft>
                <a:spcPts val="500"/>
              </a:spcAft>
              <a:buSzPts val="700"/>
              <a:buNone/>
              <a:defRPr>
                <a:solidFill>
                  <a:schemeClr val="lt1"/>
                </a:solidFill>
              </a:defRPr>
            </a:lvl9pPr>
          </a:lstStyle>
          <a:p>
            <a:endParaRPr/>
          </a:p>
        </p:txBody>
      </p:sp>
      <p:sp>
        <p:nvSpPr>
          <p:cNvPr id="66" name="Google Shape;66;p1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6"/>
          <p:cNvSpPr txBox="1">
            <a:spLocks noGrp="1"/>
          </p:cNvSpPr>
          <p:nvPr>
            <p:ph type="body" idx="1"/>
          </p:nvPr>
        </p:nvSpPr>
        <p:spPr>
          <a:xfrm>
            <a:off x="685346" y="1557338"/>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72" name="Google Shape;72;p1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3000"/>
              <a:buFont typeface="Sorts Mill Goudy"/>
              <a:buNone/>
              <a:defRPr sz="3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971551" y="2822579"/>
            <a:ext cx="7193100" cy="10002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300"/>
              </a:spcBef>
              <a:spcAft>
                <a:spcPts val="0"/>
              </a:spcAft>
              <a:buSzPts val="1100"/>
              <a:buNone/>
              <a:defRPr sz="1500">
                <a:solidFill>
                  <a:schemeClr val="lt1"/>
                </a:solidFill>
              </a:defRPr>
            </a:lvl1pPr>
            <a:lvl2pPr marL="914400" lvl="1" indent="-228600" algn="l" rtl="0">
              <a:spcBef>
                <a:spcPts val="500"/>
              </a:spcBef>
              <a:spcAft>
                <a:spcPts val="0"/>
              </a:spcAft>
              <a:buSzPts val="900"/>
              <a:buNone/>
              <a:defRPr sz="1400">
                <a:solidFill>
                  <a:schemeClr val="lt1"/>
                </a:solidFill>
              </a:defRPr>
            </a:lvl2pPr>
            <a:lvl3pPr marL="1371600" lvl="2" indent="-228600" algn="l" rtl="0">
              <a:spcBef>
                <a:spcPts val="500"/>
              </a:spcBef>
              <a:spcAft>
                <a:spcPts val="0"/>
              </a:spcAft>
              <a:buSzPts val="800"/>
              <a:buNone/>
              <a:defRPr sz="1200">
                <a:solidFill>
                  <a:schemeClr val="lt1"/>
                </a:solidFill>
              </a:defRPr>
            </a:lvl3pPr>
            <a:lvl4pPr marL="1828800" lvl="3" indent="-228600" algn="l" rtl="0">
              <a:spcBef>
                <a:spcPts val="500"/>
              </a:spcBef>
              <a:spcAft>
                <a:spcPts val="0"/>
              </a:spcAft>
              <a:buSzPts val="700"/>
              <a:buNone/>
              <a:defRPr sz="1100">
                <a:solidFill>
                  <a:schemeClr val="lt1"/>
                </a:solidFill>
              </a:defRPr>
            </a:lvl4pPr>
            <a:lvl5pPr marL="2286000" lvl="4" indent="-228600" algn="l" rtl="0">
              <a:spcBef>
                <a:spcPts val="500"/>
              </a:spcBef>
              <a:spcAft>
                <a:spcPts val="0"/>
              </a:spcAft>
              <a:buSzPts val="700"/>
              <a:buNone/>
              <a:defRPr sz="1100">
                <a:solidFill>
                  <a:schemeClr val="lt1"/>
                </a:solidFill>
              </a:defRPr>
            </a:lvl5pPr>
            <a:lvl6pPr marL="2743200" lvl="5" indent="-228600" algn="l" rtl="0">
              <a:spcBef>
                <a:spcPts val="500"/>
              </a:spcBef>
              <a:spcAft>
                <a:spcPts val="0"/>
              </a:spcAft>
              <a:buSzPts val="700"/>
              <a:buNone/>
              <a:defRPr sz="1100">
                <a:solidFill>
                  <a:schemeClr val="lt1"/>
                </a:solidFill>
              </a:defRPr>
            </a:lvl6pPr>
            <a:lvl7pPr marL="3200400" lvl="6" indent="-228600" algn="l" rtl="0">
              <a:spcBef>
                <a:spcPts val="500"/>
              </a:spcBef>
              <a:spcAft>
                <a:spcPts val="0"/>
              </a:spcAft>
              <a:buSzPts val="700"/>
              <a:buNone/>
              <a:defRPr sz="1100">
                <a:solidFill>
                  <a:schemeClr val="lt1"/>
                </a:solidFill>
              </a:defRPr>
            </a:lvl7pPr>
            <a:lvl8pPr marL="3657600" lvl="7" indent="-228600" algn="l" rtl="0">
              <a:spcBef>
                <a:spcPts val="500"/>
              </a:spcBef>
              <a:spcAft>
                <a:spcPts val="0"/>
              </a:spcAft>
              <a:buSzPts val="700"/>
              <a:buNone/>
              <a:defRPr sz="1100">
                <a:solidFill>
                  <a:schemeClr val="lt1"/>
                </a:solidFill>
              </a:defRPr>
            </a:lvl8pPr>
            <a:lvl9pPr marL="4114800" lvl="8" indent="-228600" algn="l" rtl="0">
              <a:spcBef>
                <a:spcPts val="500"/>
              </a:spcBef>
              <a:spcAft>
                <a:spcPts val="500"/>
              </a:spcAft>
              <a:buSzPts val="700"/>
              <a:buNone/>
              <a:defRPr sz="1100">
                <a:solidFill>
                  <a:schemeClr val="lt1"/>
                </a:solidFill>
              </a:defRPr>
            </a:lvl9pPr>
          </a:lstStyle>
          <a:p>
            <a:endParaRPr/>
          </a:p>
        </p:txBody>
      </p:sp>
      <p:sp>
        <p:nvSpPr>
          <p:cNvPr id="78" name="Google Shape;78;p1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85346" y="457200"/>
            <a:ext cx="7765500" cy="9465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85346" y="1557338"/>
            <a:ext cx="3642600" cy="2717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84" name="Google Shape;84;p18"/>
          <p:cNvSpPr txBox="1">
            <a:spLocks noGrp="1"/>
          </p:cNvSpPr>
          <p:nvPr>
            <p:ph type="body" idx="2"/>
          </p:nvPr>
        </p:nvSpPr>
        <p:spPr>
          <a:xfrm>
            <a:off x="4808037" y="1557338"/>
            <a:ext cx="3642600" cy="2717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85" name="Google Shape;85;p1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
        <p:cNvGrpSpPr/>
        <p:nvPr/>
      </p:nvGrpSpPr>
      <p:grpSpPr>
        <a:xfrm>
          <a:off x="0" y="0"/>
          <a:ext cx="0" cy="0"/>
          <a:chOff x="0" y="0"/>
          <a:chExt cx="0" cy="0"/>
        </a:xfrm>
      </p:grpSpPr>
      <p:pic>
        <p:nvPicPr>
          <p:cNvPr id="89" name="Google Shape;89;p19" descr="Slate-V2-HD-compPhotoInset.png"/>
          <p:cNvPicPr preferRelativeResize="0"/>
          <p:nvPr/>
        </p:nvPicPr>
        <p:blipFill rotWithShape="1">
          <a:blip r:embed="rId2">
            <a:alphaModFix/>
          </a:blip>
          <a:srcRect/>
          <a:stretch/>
        </p:blipFill>
        <p:spPr>
          <a:xfrm>
            <a:off x="685346" y="1300879"/>
            <a:ext cx="3771901" cy="3074969"/>
          </a:xfrm>
          <a:prstGeom prst="rect">
            <a:avLst/>
          </a:prstGeom>
          <a:noFill/>
          <a:ln>
            <a:noFill/>
          </a:ln>
        </p:spPr>
      </p:pic>
      <p:pic>
        <p:nvPicPr>
          <p:cNvPr id="90" name="Google Shape;90;p19" descr="Slate-V2-HD-compPhotoInset.png"/>
          <p:cNvPicPr preferRelativeResize="0"/>
          <p:nvPr/>
        </p:nvPicPr>
        <p:blipFill rotWithShape="1">
          <a:blip r:embed="rId2">
            <a:alphaModFix/>
          </a:blip>
          <a:srcRect/>
          <a:stretch/>
        </p:blipFill>
        <p:spPr>
          <a:xfrm>
            <a:off x="4678768" y="1300879"/>
            <a:ext cx="3771901" cy="3074969"/>
          </a:xfrm>
          <a:prstGeom prst="rect">
            <a:avLst/>
          </a:prstGeom>
          <a:noFill/>
          <a:ln>
            <a:noFill/>
          </a:ln>
        </p:spPr>
      </p:pic>
      <p:sp>
        <p:nvSpPr>
          <p:cNvPr id="91" name="Google Shape;91;p19"/>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3500"/>
              <a:buFont typeface="Sorts Mill Goudy"/>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9"/>
          <p:cNvSpPr txBox="1">
            <a:spLocks noGrp="1"/>
          </p:cNvSpPr>
          <p:nvPr>
            <p:ph type="body" idx="1"/>
          </p:nvPr>
        </p:nvSpPr>
        <p:spPr>
          <a:xfrm>
            <a:off x="784510" y="1391365"/>
            <a:ext cx="3573600" cy="519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400"/>
              </a:spcBef>
              <a:spcAft>
                <a:spcPts val="0"/>
              </a:spcAft>
              <a:buSzPts val="1300"/>
              <a:buNone/>
              <a:defRPr sz="1800" b="0"/>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93" name="Google Shape;93;p19"/>
          <p:cNvSpPr txBox="1">
            <a:spLocks noGrp="1"/>
          </p:cNvSpPr>
          <p:nvPr>
            <p:ph type="body" idx="2"/>
          </p:nvPr>
        </p:nvSpPr>
        <p:spPr>
          <a:xfrm>
            <a:off x="784510" y="2026577"/>
            <a:ext cx="3573600" cy="228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sz="1400"/>
            </a:lvl1pPr>
            <a:lvl2pPr marL="914400" lvl="1" indent="-279400" algn="l" rtl="0">
              <a:spcBef>
                <a:spcPts val="500"/>
              </a:spcBef>
              <a:spcAft>
                <a:spcPts val="0"/>
              </a:spcAft>
              <a:buSzPts val="800"/>
              <a:buChar char="🞚"/>
              <a:defRPr sz="1200"/>
            </a:lvl2pPr>
            <a:lvl3pPr marL="1371600" lvl="2" indent="-273050" algn="l" rtl="0">
              <a:spcBef>
                <a:spcPts val="500"/>
              </a:spcBef>
              <a:spcAft>
                <a:spcPts val="0"/>
              </a:spcAft>
              <a:buSzPts val="700"/>
              <a:buChar char="◈"/>
              <a:defRPr sz="1100"/>
            </a:lvl3pPr>
            <a:lvl4pPr marL="1828800" lvl="3" indent="-266700" algn="l" rtl="0">
              <a:spcBef>
                <a:spcPts val="500"/>
              </a:spcBef>
              <a:spcAft>
                <a:spcPts val="0"/>
              </a:spcAft>
              <a:buSzPts val="600"/>
              <a:buChar char="🞚"/>
              <a:defRPr sz="900"/>
            </a:lvl4pPr>
            <a:lvl5pPr marL="2286000" lvl="4" indent="-266700" algn="l" rtl="0">
              <a:spcBef>
                <a:spcPts val="500"/>
              </a:spcBef>
              <a:spcAft>
                <a:spcPts val="0"/>
              </a:spcAft>
              <a:buSzPts val="600"/>
              <a:buChar char="◈"/>
              <a:defRPr sz="900"/>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94" name="Google Shape;94;p19"/>
          <p:cNvSpPr txBox="1">
            <a:spLocks noGrp="1"/>
          </p:cNvSpPr>
          <p:nvPr>
            <p:ph type="body" idx="3"/>
          </p:nvPr>
        </p:nvSpPr>
        <p:spPr>
          <a:xfrm>
            <a:off x="4772374" y="1391364"/>
            <a:ext cx="3584700" cy="519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400"/>
              </a:spcBef>
              <a:spcAft>
                <a:spcPts val="0"/>
              </a:spcAft>
              <a:buSzPts val="1300"/>
              <a:buNone/>
              <a:defRPr sz="1800" b="0"/>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95" name="Google Shape;95;p19"/>
          <p:cNvSpPr txBox="1">
            <a:spLocks noGrp="1"/>
          </p:cNvSpPr>
          <p:nvPr>
            <p:ph type="body" idx="4"/>
          </p:nvPr>
        </p:nvSpPr>
        <p:spPr>
          <a:xfrm>
            <a:off x="4772375" y="2026577"/>
            <a:ext cx="3584700" cy="228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sz="1400"/>
            </a:lvl1pPr>
            <a:lvl2pPr marL="914400" lvl="1" indent="-279400" algn="l" rtl="0">
              <a:spcBef>
                <a:spcPts val="500"/>
              </a:spcBef>
              <a:spcAft>
                <a:spcPts val="0"/>
              </a:spcAft>
              <a:buSzPts val="800"/>
              <a:buChar char="🞚"/>
              <a:defRPr sz="1200"/>
            </a:lvl2pPr>
            <a:lvl3pPr marL="1371600" lvl="2" indent="-273050" algn="l" rtl="0">
              <a:spcBef>
                <a:spcPts val="500"/>
              </a:spcBef>
              <a:spcAft>
                <a:spcPts val="0"/>
              </a:spcAft>
              <a:buSzPts val="700"/>
              <a:buChar char="◈"/>
              <a:defRPr sz="1100"/>
            </a:lvl3pPr>
            <a:lvl4pPr marL="1828800" lvl="3" indent="-266700" algn="l" rtl="0">
              <a:spcBef>
                <a:spcPts val="500"/>
              </a:spcBef>
              <a:spcAft>
                <a:spcPts val="0"/>
              </a:spcAft>
              <a:buSzPts val="600"/>
              <a:buChar char="🞚"/>
              <a:defRPr sz="900"/>
            </a:lvl4pPr>
            <a:lvl5pPr marL="2286000" lvl="4" indent="-266700" algn="l" rtl="0">
              <a:spcBef>
                <a:spcPts val="500"/>
              </a:spcBef>
              <a:spcAft>
                <a:spcPts val="0"/>
              </a:spcAft>
              <a:buSzPts val="600"/>
              <a:buChar char="◈"/>
              <a:defRPr sz="900"/>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96" name="Google Shape;96;p1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1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1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 name="Google Shape;101;p2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1"/>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body" idx="1"/>
          </p:nvPr>
        </p:nvSpPr>
        <p:spPr>
          <a:xfrm>
            <a:off x="3641725" y="457200"/>
            <a:ext cx="4809000" cy="38100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11" name="Google Shape;111;p22"/>
          <p:cNvSpPr txBox="1">
            <a:spLocks noGrp="1"/>
          </p:cNvSpPr>
          <p:nvPr>
            <p:ph type="body" idx="2"/>
          </p:nvPr>
        </p:nvSpPr>
        <p:spPr>
          <a:xfrm>
            <a:off x="685346" y="2005013"/>
            <a:ext cx="2780100" cy="2262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12" name="Google Shape;112;p22"/>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22"/>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2"/>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pic>
        <p:nvPicPr>
          <p:cNvPr id="116" name="Google Shape;116;p23" descr="Slate-V2-HD-vertPhotoInset.png"/>
          <p:cNvPicPr preferRelativeResize="0"/>
          <p:nvPr/>
        </p:nvPicPr>
        <p:blipFill rotWithShape="1">
          <a:blip r:embed="rId2">
            <a:alphaModFix/>
          </a:blip>
          <a:srcRect/>
          <a:stretch/>
        </p:blipFill>
        <p:spPr>
          <a:xfrm>
            <a:off x="5470249" y="457200"/>
            <a:ext cx="2688125" cy="3903625"/>
          </a:xfrm>
          <a:prstGeom prst="rect">
            <a:avLst/>
          </a:prstGeom>
          <a:noFill/>
          <a:ln>
            <a:noFill/>
          </a:ln>
        </p:spPr>
      </p:pic>
      <p:sp>
        <p:nvSpPr>
          <p:cNvPr id="117" name="Google Shape;117;p23"/>
          <p:cNvSpPr txBox="1">
            <a:spLocks noGrp="1"/>
          </p:cNvSpPr>
          <p:nvPr>
            <p:ph type="title"/>
          </p:nvPr>
        </p:nvSpPr>
        <p:spPr>
          <a:xfrm>
            <a:off x="685346" y="572776"/>
            <a:ext cx="4281000" cy="12567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lvl="0" algn="ctr" rtl="0">
              <a:lnSpc>
                <a:spcPct val="90000"/>
              </a:lnSpc>
              <a:spcBef>
                <a:spcPts val="0"/>
              </a:spcBef>
              <a:spcAft>
                <a:spcPts val="0"/>
              </a:spcAft>
              <a:buClr>
                <a:schemeClr val="lt2"/>
              </a:buClr>
              <a:buSzPts val="2400"/>
              <a:buFont typeface="Sorts Mill Goudy"/>
              <a:buNone/>
              <a:defRPr sz="24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a:spLocks noGrp="1"/>
          </p:cNvSpPr>
          <p:nvPr>
            <p:ph type="pic" idx="2"/>
          </p:nvPr>
        </p:nvSpPr>
        <p:spPr>
          <a:xfrm>
            <a:off x="5581913" y="572776"/>
            <a:ext cx="2456700" cy="3684600"/>
          </a:xfrm>
          <a:prstGeom prst="rect">
            <a:avLst/>
          </a:prstGeom>
          <a:noFill/>
          <a:ln>
            <a:noFill/>
          </a:ln>
          <a:effectLst>
            <a:outerShdw blurRad="38100" dist="25400" dir="4440000">
              <a:srgbClr val="000000">
                <a:alpha val="35690"/>
              </a:srgbClr>
            </a:outerShdw>
          </a:effectLst>
        </p:spPr>
      </p:sp>
      <p:sp>
        <p:nvSpPr>
          <p:cNvPr id="119" name="Google Shape;119;p23"/>
          <p:cNvSpPr txBox="1">
            <a:spLocks noGrp="1"/>
          </p:cNvSpPr>
          <p:nvPr>
            <p:ph type="body" idx="1"/>
          </p:nvPr>
        </p:nvSpPr>
        <p:spPr>
          <a:xfrm>
            <a:off x="1105274" y="2009774"/>
            <a:ext cx="3441300" cy="2351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20" name="Google Shape;120;p2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23"/>
        <p:cNvGrpSpPr/>
        <p:nvPr/>
      </p:nvGrpSpPr>
      <p:grpSpPr>
        <a:xfrm>
          <a:off x="0" y="0"/>
          <a:ext cx="0" cy="0"/>
          <a:chOff x="0" y="0"/>
          <a:chExt cx="0" cy="0"/>
        </a:xfrm>
      </p:grpSpPr>
      <p:pic>
        <p:nvPicPr>
          <p:cNvPr id="124" name="Google Shape;124;p24" descr="Slate-V2-HD-panoPhotoInset.png"/>
          <p:cNvPicPr preferRelativeResize="0"/>
          <p:nvPr/>
        </p:nvPicPr>
        <p:blipFill rotWithShape="1">
          <a:blip r:embed="rId2">
            <a:alphaModFix/>
          </a:blip>
          <a:srcRect/>
          <a:stretch/>
        </p:blipFill>
        <p:spPr>
          <a:xfrm>
            <a:off x="760412" y="410855"/>
            <a:ext cx="7606349" cy="2862605"/>
          </a:xfrm>
          <a:prstGeom prst="rect">
            <a:avLst/>
          </a:prstGeom>
          <a:noFill/>
          <a:ln>
            <a:noFill/>
          </a:ln>
        </p:spPr>
      </p:pic>
      <p:sp>
        <p:nvSpPr>
          <p:cNvPr id="125" name="Google Shape;125;p24"/>
          <p:cNvSpPr txBox="1">
            <a:spLocks noGrp="1"/>
          </p:cNvSpPr>
          <p:nvPr>
            <p:ph type="title"/>
          </p:nvPr>
        </p:nvSpPr>
        <p:spPr>
          <a:xfrm>
            <a:off x="685354" y="3423941"/>
            <a:ext cx="7766700" cy="4077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4"/>
          <p:cNvSpPr>
            <a:spLocks noGrp="1"/>
          </p:cNvSpPr>
          <p:nvPr>
            <p:ph type="pic" idx="2"/>
          </p:nvPr>
        </p:nvSpPr>
        <p:spPr>
          <a:xfrm>
            <a:off x="877012" y="521257"/>
            <a:ext cx="7384200" cy="2644200"/>
          </a:xfrm>
          <a:prstGeom prst="rect">
            <a:avLst/>
          </a:prstGeom>
          <a:noFill/>
          <a:ln>
            <a:noFill/>
          </a:ln>
          <a:effectLst>
            <a:outerShdw blurRad="38100" dist="25400" dir="4440000">
              <a:srgbClr val="000000">
                <a:alpha val="35690"/>
              </a:srgbClr>
            </a:outerShdw>
          </a:effectLst>
        </p:spPr>
      </p:sp>
      <p:sp>
        <p:nvSpPr>
          <p:cNvPr id="127" name="Google Shape;127;p24"/>
          <p:cNvSpPr txBox="1">
            <a:spLocks noGrp="1"/>
          </p:cNvSpPr>
          <p:nvPr>
            <p:ph type="body" idx="1"/>
          </p:nvPr>
        </p:nvSpPr>
        <p:spPr>
          <a:xfrm>
            <a:off x="685346" y="3935796"/>
            <a:ext cx="7765500" cy="407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28" name="Google Shape;128;p2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685346" y="456328"/>
            <a:ext cx="7765500" cy="2650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3000"/>
              <a:buFont typeface="Sorts Mill Goudy"/>
              <a:buNone/>
              <a:defRPr sz="30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5"/>
          <p:cNvSpPr txBox="1">
            <a:spLocks noGrp="1"/>
          </p:cNvSpPr>
          <p:nvPr>
            <p:ph type="body" idx="1"/>
          </p:nvPr>
        </p:nvSpPr>
        <p:spPr>
          <a:xfrm>
            <a:off x="685346" y="3221385"/>
            <a:ext cx="7765500" cy="11265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34" name="Google Shape;134;p2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1084659" y="457200"/>
            <a:ext cx="6977100" cy="2244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2700"/>
              <a:buFont typeface="Sorts Mill Goudy"/>
              <a:buNone/>
              <a:defRPr sz="27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6"/>
          <p:cNvSpPr txBox="1">
            <a:spLocks noGrp="1"/>
          </p:cNvSpPr>
          <p:nvPr>
            <p:ph type="body" idx="1"/>
          </p:nvPr>
        </p:nvSpPr>
        <p:spPr>
          <a:xfrm>
            <a:off x="1290483" y="2707524"/>
            <a:ext cx="6564300" cy="399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r" rtl="0">
              <a:lnSpc>
                <a:spcPct val="110000"/>
              </a:lnSpc>
              <a:spcBef>
                <a:spcPts val="200"/>
              </a:spcBef>
              <a:spcAft>
                <a:spcPts val="0"/>
              </a:spcAft>
              <a:buSzPts val="700"/>
              <a:buNone/>
              <a:defRPr sz="11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40" name="Google Shape;140;p26"/>
          <p:cNvSpPr txBox="1">
            <a:spLocks noGrp="1"/>
          </p:cNvSpPr>
          <p:nvPr>
            <p:ph type="body" idx="2"/>
          </p:nvPr>
        </p:nvSpPr>
        <p:spPr>
          <a:xfrm>
            <a:off x="685346" y="3228265"/>
            <a:ext cx="7765500" cy="11172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41" name="Google Shape;141;p2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2" name="Google Shape;142;p2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6"/>
          <p:cNvSpPr txBox="1"/>
          <p:nvPr/>
        </p:nvSpPr>
        <p:spPr>
          <a:xfrm>
            <a:off x="742950" y="66359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Sorts Mill Goudy"/>
              <a:buNone/>
            </a:pPr>
            <a:r>
              <a:rPr lang="en" sz="6000" b="0" i="0" u="none" strike="noStrike" cap="none">
                <a:solidFill>
                  <a:schemeClr val="lt1"/>
                </a:solidFill>
                <a:latin typeface="Sorts Mill Goudy"/>
                <a:ea typeface="Sorts Mill Goudy"/>
                <a:cs typeface="Sorts Mill Goudy"/>
                <a:sym typeface="Sorts Mill Goudy"/>
              </a:rPr>
              <a:t>“</a:t>
            </a:r>
            <a:endParaRPr sz="1100"/>
          </a:p>
        </p:txBody>
      </p:sp>
      <p:sp>
        <p:nvSpPr>
          <p:cNvPr id="145" name="Google Shape;145;p26"/>
          <p:cNvSpPr txBox="1"/>
          <p:nvPr/>
        </p:nvSpPr>
        <p:spPr>
          <a:xfrm>
            <a:off x="7878537" y="2196194"/>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Sorts Mill Goudy"/>
              <a:buNone/>
            </a:pPr>
            <a:r>
              <a:rPr lang="en" sz="6000" b="0" i="0" u="none" strike="noStrike" cap="none">
                <a:solidFill>
                  <a:schemeClr val="lt1"/>
                </a:solidFill>
                <a:latin typeface="Sorts Mill Goudy"/>
                <a:ea typeface="Sorts Mill Goudy"/>
                <a:cs typeface="Sorts Mill Goudy"/>
                <a:sym typeface="Sorts Mill Goudy"/>
              </a:rPr>
              <a:t>”</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685346" y="1595207"/>
            <a:ext cx="7765500" cy="18840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400"/>
              <a:buFont typeface="Sorts Mill Goudy"/>
              <a:buNone/>
              <a:defRPr sz="24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7"/>
          <p:cNvSpPr txBox="1">
            <a:spLocks noGrp="1"/>
          </p:cNvSpPr>
          <p:nvPr>
            <p:ph type="body" idx="1"/>
          </p:nvPr>
        </p:nvSpPr>
        <p:spPr>
          <a:xfrm>
            <a:off x="685338" y="3487917"/>
            <a:ext cx="7764000" cy="855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49" name="Google Shape;149;p2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0" name="Google Shape;150;p2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2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8"/>
          <p:cNvSpPr txBox="1">
            <a:spLocks noGrp="1"/>
          </p:cNvSpPr>
          <p:nvPr>
            <p:ph type="body" idx="1"/>
          </p:nvPr>
        </p:nvSpPr>
        <p:spPr>
          <a:xfrm>
            <a:off x="685346" y="1414463"/>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5" name="Google Shape;155;p28"/>
          <p:cNvSpPr txBox="1">
            <a:spLocks noGrp="1"/>
          </p:cNvSpPr>
          <p:nvPr>
            <p:ph type="body" idx="2"/>
          </p:nvPr>
        </p:nvSpPr>
        <p:spPr>
          <a:xfrm>
            <a:off x="685346" y="2076084"/>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56" name="Google Shape;156;p28"/>
          <p:cNvSpPr txBox="1">
            <a:spLocks noGrp="1"/>
          </p:cNvSpPr>
          <p:nvPr>
            <p:ph type="body" idx="3"/>
          </p:nvPr>
        </p:nvSpPr>
        <p:spPr>
          <a:xfrm>
            <a:off x="3335033" y="1414462"/>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7" name="Google Shape;157;p28"/>
          <p:cNvSpPr txBox="1">
            <a:spLocks noGrp="1"/>
          </p:cNvSpPr>
          <p:nvPr>
            <p:ph type="body" idx="4"/>
          </p:nvPr>
        </p:nvSpPr>
        <p:spPr>
          <a:xfrm>
            <a:off x="3331076" y="2076084"/>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58" name="Google Shape;158;p28"/>
          <p:cNvSpPr txBox="1">
            <a:spLocks noGrp="1"/>
          </p:cNvSpPr>
          <p:nvPr>
            <p:ph type="body" idx="5"/>
          </p:nvPr>
        </p:nvSpPr>
        <p:spPr>
          <a:xfrm>
            <a:off x="5974929" y="1414463"/>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9" name="Google Shape;159;p28"/>
          <p:cNvSpPr txBox="1">
            <a:spLocks noGrp="1"/>
          </p:cNvSpPr>
          <p:nvPr>
            <p:ph type="body" idx="6"/>
          </p:nvPr>
        </p:nvSpPr>
        <p:spPr>
          <a:xfrm>
            <a:off x="5974929" y="2076083"/>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60" name="Google Shape;160;p2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3"/>
        <p:cNvGrpSpPr/>
        <p:nvPr/>
      </p:nvGrpSpPr>
      <p:grpSpPr>
        <a:xfrm>
          <a:off x="0" y="0"/>
          <a:ext cx="0" cy="0"/>
          <a:chOff x="0" y="0"/>
          <a:chExt cx="0" cy="0"/>
        </a:xfrm>
      </p:grpSpPr>
      <p:pic>
        <p:nvPicPr>
          <p:cNvPr id="164" name="Google Shape;164;p29" descr="Slate-V2-HD-3colPhotoInset.png"/>
          <p:cNvPicPr preferRelativeResize="0"/>
          <p:nvPr/>
        </p:nvPicPr>
        <p:blipFill rotWithShape="1">
          <a:blip r:embed="rId2">
            <a:alphaModFix/>
          </a:blip>
          <a:srcRect/>
          <a:stretch/>
        </p:blipFill>
        <p:spPr>
          <a:xfrm>
            <a:off x="673471" y="1363661"/>
            <a:ext cx="2504980" cy="1385889"/>
          </a:xfrm>
          <a:prstGeom prst="rect">
            <a:avLst/>
          </a:prstGeom>
          <a:noFill/>
          <a:ln>
            <a:noFill/>
          </a:ln>
        </p:spPr>
      </p:pic>
      <p:pic>
        <p:nvPicPr>
          <p:cNvPr id="165" name="Google Shape;165;p29" descr="Slate-V2-HD-3colPhotoInset.png"/>
          <p:cNvPicPr preferRelativeResize="0"/>
          <p:nvPr/>
        </p:nvPicPr>
        <p:blipFill rotWithShape="1">
          <a:blip r:embed="rId2">
            <a:alphaModFix/>
          </a:blip>
          <a:srcRect/>
          <a:stretch/>
        </p:blipFill>
        <p:spPr>
          <a:xfrm>
            <a:off x="3302850" y="1363661"/>
            <a:ext cx="2504980" cy="1385889"/>
          </a:xfrm>
          <a:prstGeom prst="rect">
            <a:avLst/>
          </a:prstGeom>
          <a:noFill/>
          <a:ln>
            <a:noFill/>
          </a:ln>
        </p:spPr>
      </p:pic>
      <p:pic>
        <p:nvPicPr>
          <p:cNvPr id="166" name="Google Shape;166;p29" descr="Slate-V2-HD-3colPhotoInset.png"/>
          <p:cNvPicPr preferRelativeResize="0"/>
          <p:nvPr/>
        </p:nvPicPr>
        <p:blipFill rotWithShape="1">
          <a:blip r:embed="rId2">
            <a:alphaModFix/>
          </a:blip>
          <a:srcRect/>
          <a:stretch/>
        </p:blipFill>
        <p:spPr>
          <a:xfrm>
            <a:off x="5952038" y="1363661"/>
            <a:ext cx="2504980" cy="1385889"/>
          </a:xfrm>
          <a:prstGeom prst="rect">
            <a:avLst/>
          </a:prstGeom>
          <a:noFill/>
          <a:ln>
            <a:noFill/>
          </a:ln>
        </p:spPr>
      </p:pic>
      <p:sp>
        <p:nvSpPr>
          <p:cNvPr id="167" name="Google Shape;167;p29"/>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29"/>
          <p:cNvSpPr txBox="1">
            <a:spLocks noGrp="1"/>
          </p:cNvSpPr>
          <p:nvPr>
            <p:ph type="body" idx="1"/>
          </p:nvPr>
        </p:nvSpPr>
        <p:spPr>
          <a:xfrm>
            <a:off x="685346"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9" name="Google Shape;169;p29"/>
          <p:cNvSpPr>
            <a:spLocks noGrp="1"/>
          </p:cNvSpPr>
          <p:nvPr>
            <p:ph type="pic" idx="2"/>
          </p:nvPr>
        </p:nvSpPr>
        <p:spPr>
          <a:xfrm>
            <a:off x="763576" y="1454189"/>
            <a:ext cx="2319300" cy="1202100"/>
          </a:xfrm>
          <a:prstGeom prst="roundRect">
            <a:avLst>
              <a:gd name="adj" fmla="val 1858"/>
            </a:avLst>
          </a:prstGeom>
          <a:noFill/>
          <a:ln>
            <a:noFill/>
          </a:ln>
          <a:effectLst>
            <a:outerShdw blurRad="38100" dist="25400" dir="4440000">
              <a:srgbClr val="000000">
                <a:alpha val="35690"/>
              </a:srgbClr>
            </a:outerShdw>
          </a:effectLst>
        </p:spPr>
      </p:sp>
      <p:sp>
        <p:nvSpPr>
          <p:cNvPr id="170" name="Google Shape;170;p29"/>
          <p:cNvSpPr txBox="1">
            <a:spLocks noGrp="1"/>
          </p:cNvSpPr>
          <p:nvPr>
            <p:ph type="body" idx="3"/>
          </p:nvPr>
        </p:nvSpPr>
        <p:spPr>
          <a:xfrm>
            <a:off x="685346"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71" name="Google Shape;171;p29"/>
          <p:cNvSpPr txBox="1">
            <a:spLocks noGrp="1"/>
          </p:cNvSpPr>
          <p:nvPr>
            <p:ph type="body" idx="4"/>
          </p:nvPr>
        </p:nvSpPr>
        <p:spPr>
          <a:xfrm>
            <a:off x="3332091"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72" name="Google Shape;172;p29"/>
          <p:cNvSpPr>
            <a:spLocks noGrp="1"/>
          </p:cNvSpPr>
          <p:nvPr>
            <p:ph type="pic" idx="5"/>
          </p:nvPr>
        </p:nvSpPr>
        <p:spPr>
          <a:xfrm>
            <a:off x="3409307" y="1454321"/>
            <a:ext cx="2319300" cy="1206300"/>
          </a:xfrm>
          <a:prstGeom prst="roundRect">
            <a:avLst>
              <a:gd name="adj" fmla="val 1858"/>
            </a:avLst>
          </a:prstGeom>
          <a:noFill/>
          <a:ln>
            <a:noFill/>
          </a:ln>
          <a:effectLst>
            <a:outerShdw blurRad="38100" dist="25400" dir="4440000">
              <a:srgbClr val="000000">
                <a:alpha val="35690"/>
              </a:srgbClr>
            </a:outerShdw>
          </a:effectLst>
        </p:spPr>
      </p:sp>
      <p:sp>
        <p:nvSpPr>
          <p:cNvPr id="173" name="Google Shape;173;p29"/>
          <p:cNvSpPr txBox="1">
            <a:spLocks noGrp="1"/>
          </p:cNvSpPr>
          <p:nvPr>
            <p:ph type="body" idx="6"/>
          </p:nvPr>
        </p:nvSpPr>
        <p:spPr>
          <a:xfrm>
            <a:off x="3331076"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74" name="Google Shape;174;p29"/>
          <p:cNvSpPr txBox="1">
            <a:spLocks noGrp="1"/>
          </p:cNvSpPr>
          <p:nvPr>
            <p:ph type="body" idx="7"/>
          </p:nvPr>
        </p:nvSpPr>
        <p:spPr>
          <a:xfrm>
            <a:off x="5975023"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75" name="Google Shape;175;p29"/>
          <p:cNvSpPr>
            <a:spLocks noGrp="1"/>
          </p:cNvSpPr>
          <p:nvPr>
            <p:ph type="pic" idx="8"/>
          </p:nvPr>
        </p:nvSpPr>
        <p:spPr>
          <a:xfrm>
            <a:off x="6056774" y="1450824"/>
            <a:ext cx="2319300" cy="1205700"/>
          </a:xfrm>
          <a:prstGeom prst="roundRect">
            <a:avLst>
              <a:gd name="adj" fmla="val 1858"/>
            </a:avLst>
          </a:prstGeom>
          <a:noFill/>
          <a:ln>
            <a:noFill/>
          </a:ln>
          <a:effectLst>
            <a:outerShdw blurRad="38100" dist="25400" dir="4440000">
              <a:srgbClr val="000000">
                <a:alpha val="35690"/>
              </a:srgbClr>
            </a:outerShdw>
          </a:effectLst>
        </p:spPr>
      </p:sp>
      <p:sp>
        <p:nvSpPr>
          <p:cNvPr id="176" name="Google Shape;176;p29"/>
          <p:cNvSpPr txBox="1">
            <a:spLocks noGrp="1"/>
          </p:cNvSpPr>
          <p:nvPr>
            <p:ph type="body" idx="9"/>
          </p:nvPr>
        </p:nvSpPr>
        <p:spPr>
          <a:xfrm>
            <a:off x="5974929"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77" name="Google Shape;177;p2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2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2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p30"/>
          <p:cNvSpPr txBox="1">
            <a:spLocks noGrp="1"/>
          </p:cNvSpPr>
          <p:nvPr>
            <p:ph type="body" idx="1"/>
          </p:nvPr>
        </p:nvSpPr>
        <p:spPr>
          <a:xfrm rot="5400000">
            <a:off x="3174868" y="-932362"/>
            <a:ext cx="2786100" cy="7765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83" name="Google Shape;183;p3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3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5" name="Google Shape;185;p3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rot="5400000">
            <a:off x="5650916" y="1543649"/>
            <a:ext cx="3886200" cy="17133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3500"/>
              <a:buFont typeface="Sorts Mill Goudy"/>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1"/>
          <p:cNvSpPr txBox="1">
            <a:spLocks noGrp="1"/>
          </p:cNvSpPr>
          <p:nvPr>
            <p:ph type="body" idx="1"/>
          </p:nvPr>
        </p:nvSpPr>
        <p:spPr>
          <a:xfrm rot="5400000">
            <a:off x="1711101" y="-568501"/>
            <a:ext cx="3886200" cy="5937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89" name="Google Shape;189;p31"/>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 name="Google Shape;190;p31"/>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31"/>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2"/>
              </a:buClr>
              <a:buSzPts val="3500"/>
              <a:buFont typeface="Sorts Mill Goudy"/>
              <a:buNone/>
              <a:defRPr sz="3500" b="0" i="0" u="none" strike="noStrike" cap="none">
                <a:solidFill>
                  <a:schemeClr val="lt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9" name="Google Shape;59;p14"/>
          <p:cNvSpPr txBox="1">
            <a:spLocks noGrp="1"/>
          </p:cNvSpPr>
          <p:nvPr>
            <p:ph type="body" idx="1"/>
          </p:nvPr>
        </p:nvSpPr>
        <p:spPr>
          <a:xfrm>
            <a:off x="685346" y="1557338"/>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marR="0" lvl="0" indent="-304800" algn="l" rtl="0">
              <a:lnSpc>
                <a:spcPct val="110000"/>
              </a:lnSpc>
              <a:spcBef>
                <a:spcPts val="300"/>
              </a:spcBef>
              <a:spcAft>
                <a:spcPts val="0"/>
              </a:spcAft>
              <a:buClr>
                <a:schemeClr val="lt2"/>
              </a:buClr>
              <a:buSzPts val="1200"/>
              <a:buFont typeface="Noto Sans Symbols"/>
              <a:buChar char="◈"/>
              <a:defRPr sz="1700" b="0" i="0" u="none" strike="noStrike" cap="none">
                <a:solidFill>
                  <a:schemeClr val="lt2"/>
                </a:solidFill>
                <a:latin typeface="Sorts Mill Goudy"/>
                <a:ea typeface="Sorts Mill Goudy"/>
                <a:cs typeface="Sorts Mill Goudy"/>
                <a:sym typeface="Sorts Mill Goudy"/>
              </a:defRPr>
            </a:lvl1pPr>
            <a:lvl2pPr marL="914400" marR="0" lvl="1" indent="-298450" algn="l" rtl="0">
              <a:spcBef>
                <a:spcPts val="500"/>
              </a:spcBef>
              <a:spcAft>
                <a:spcPts val="0"/>
              </a:spcAft>
              <a:buClr>
                <a:schemeClr val="lt2"/>
              </a:buClr>
              <a:buSzPts val="1100"/>
              <a:buFont typeface="Noto Sans Symbols"/>
              <a:buChar char="🞚"/>
              <a:defRPr sz="1600" b="0" i="0" u="none" strike="noStrike" cap="none">
                <a:solidFill>
                  <a:schemeClr val="lt2"/>
                </a:solidFill>
                <a:latin typeface="Sorts Mill Goudy"/>
                <a:ea typeface="Sorts Mill Goudy"/>
                <a:cs typeface="Sorts Mill Goudy"/>
                <a:sym typeface="Sorts Mill Goudy"/>
              </a:defRPr>
            </a:lvl2pPr>
            <a:lvl3pPr marL="1371600" marR="0" lvl="2" indent="-285750" algn="l" rtl="0">
              <a:spcBef>
                <a:spcPts val="500"/>
              </a:spcBef>
              <a:spcAft>
                <a:spcPts val="0"/>
              </a:spcAft>
              <a:buClr>
                <a:schemeClr val="lt2"/>
              </a:buClr>
              <a:buSzPts val="900"/>
              <a:buFont typeface="Noto Sans Symbols"/>
              <a:buChar char="◈"/>
              <a:defRPr sz="1400" b="0" i="0" u="none" strike="noStrike" cap="none">
                <a:solidFill>
                  <a:schemeClr val="lt2"/>
                </a:solidFill>
                <a:latin typeface="Sorts Mill Goudy"/>
                <a:ea typeface="Sorts Mill Goudy"/>
                <a:cs typeface="Sorts Mill Goudy"/>
                <a:sym typeface="Sorts Mill Goudy"/>
              </a:defRPr>
            </a:lvl3pPr>
            <a:lvl4pPr marL="1828800" marR="0" lvl="3"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4pPr>
            <a:lvl5pPr marL="2286000" marR="0" lvl="4"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5pPr>
            <a:lvl6pPr marL="2743200" marR="0" lvl="5"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6pPr>
            <a:lvl7pPr marL="3200400" marR="0" lvl="6"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7pPr>
            <a:lvl8pPr marL="3657600" marR="0" lvl="7"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8pPr>
            <a:lvl9pPr marL="4114800" marR="0" lvl="8" indent="-273050" algn="l" rtl="0">
              <a:spcBef>
                <a:spcPts val="500"/>
              </a:spcBef>
              <a:spcAft>
                <a:spcPts val="50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9pPr>
          </a:lstStyle>
          <a:p>
            <a:endParaRPr/>
          </a:p>
        </p:txBody>
      </p:sp>
      <p:sp>
        <p:nvSpPr>
          <p:cNvPr id="60" name="Google Shape;60;p1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61" name="Google Shape;61;p1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62" name="Google Shape;62;p1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2F2F2"/>
                </a:solidFill>
                <a:latin typeface="Sorts Mill Goudy"/>
                <a:ea typeface="Sorts Mill Goudy"/>
                <a:cs typeface="Sorts Mill Goudy"/>
                <a:sym typeface="Sorts Mill Goudy"/>
              </a:defRPr>
            </a:lvl1pPr>
            <a:lvl2pPr marL="0" marR="0" lvl="1" indent="0" algn="r" rtl="0">
              <a:spcBef>
                <a:spcPts val="0"/>
              </a:spcBef>
              <a:buNone/>
              <a:defRPr sz="800" b="0" i="0" u="none" strike="noStrike" cap="none">
                <a:solidFill>
                  <a:srgbClr val="F2F2F2"/>
                </a:solidFill>
                <a:latin typeface="Sorts Mill Goudy"/>
                <a:ea typeface="Sorts Mill Goudy"/>
                <a:cs typeface="Sorts Mill Goudy"/>
                <a:sym typeface="Sorts Mill Goudy"/>
              </a:defRPr>
            </a:lvl2pPr>
            <a:lvl3pPr marL="0" marR="0" lvl="2" indent="0" algn="r" rtl="0">
              <a:spcBef>
                <a:spcPts val="0"/>
              </a:spcBef>
              <a:buNone/>
              <a:defRPr sz="800" b="0" i="0" u="none" strike="noStrike" cap="none">
                <a:solidFill>
                  <a:srgbClr val="F2F2F2"/>
                </a:solidFill>
                <a:latin typeface="Sorts Mill Goudy"/>
                <a:ea typeface="Sorts Mill Goudy"/>
                <a:cs typeface="Sorts Mill Goudy"/>
                <a:sym typeface="Sorts Mill Goudy"/>
              </a:defRPr>
            </a:lvl3pPr>
            <a:lvl4pPr marL="0" marR="0" lvl="3" indent="0" algn="r" rtl="0">
              <a:spcBef>
                <a:spcPts val="0"/>
              </a:spcBef>
              <a:buNone/>
              <a:defRPr sz="800" b="0" i="0" u="none" strike="noStrike" cap="none">
                <a:solidFill>
                  <a:srgbClr val="F2F2F2"/>
                </a:solidFill>
                <a:latin typeface="Sorts Mill Goudy"/>
                <a:ea typeface="Sorts Mill Goudy"/>
                <a:cs typeface="Sorts Mill Goudy"/>
                <a:sym typeface="Sorts Mill Goudy"/>
              </a:defRPr>
            </a:lvl4pPr>
            <a:lvl5pPr marL="0" marR="0" lvl="4" indent="0" algn="r" rtl="0">
              <a:spcBef>
                <a:spcPts val="0"/>
              </a:spcBef>
              <a:buNone/>
              <a:defRPr sz="800" b="0" i="0" u="none" strike="noStrike" cap="none">
                <a:solidFill>
                  <a:srgbClr val="F2F2F2"/>
                </a:solidFill>
                <a:latin typeface="Sorts Mill Goudy"/>
                <a:ea typeface="Sorts Mill Goudy"/>
                <a:cs typeface="Sorts Mill Goudy"/>
                <a:sym typeface="Sorts Mill Goudy"/>
              </a:defRPr>
            </a:lvl5pPr>
            <a:lvl6pPr marL="0" marR="0" lvl="5" indent="0" algn="r" rtl="0">
              <a:spcBef>
                <a:spcPts val="0"/>
              </a:spcBef>
              <a:buNone/>
              <a:defRPr sz="800" b="0" i="0" u="none" strike="noStrike" cap="none">
                <a:solidFill>
                  <a:srgbClr val="F2F2F2"/>
                </a:solidFill>
                <a:latin typeface="Sorts Mill Goudy"/>
                <a:ea typeface="Sorts Mill Goudy"/>
                <a:cs typeface="Sorts Mill Goudy"/>
                <a:sym typeface="Sorts Mill Goudy"/>
              </a:defRPr>
            </a:lvl6pPr>
            <a:lvl7pPr marL="0" marR="0" lvl="6" indent="0" algn="r" rtl="0">
              <a:spcBef>
                <a:spcPts val="0"/>
              </a:spcBef>
              <a:buNone/>
              <a:defRPr sz="800" b="0" i="0" u="none" strike="noStrike" cap="none">
                <a:solidFill>
                  <a:srgbClr val="F2F2F2"/>
                </a:solidFill>
                <a:latin typeface="Sorts Mill Goudy"/>
                <a:ea typeface="Sorts Mill Goudy"/>
                <a:cs typeface="Sorts Mill Goudy"/>
                <a:sym typeface="Sorts Mill Goudy"/>
              </a:defRPr>
            </a:lvl7pPr>
            <a:lvl8pPr marL="0" marR="0" lvl="7" indent="0" algn="r" rtl="0">
              <a:spcBef>
                <a:spcPts val="0"/>
              </a:spcBef>
              <a:buNone/>
              <a:defRPr sz="800" b="0" i="0" u="none" strike="noStrike" cap="none">
                <a:solidFill>
                  <a:srgbClr val="F2F2F2"/>
                </a:solidFill>
                <a:latin typeface="Sorts Mill Goudy"/>
                <a:ea typeface="Sorts Mill Goudy"/>
                <a:cs typeface="Sorts Mill Goudy"/>
                <a:sym typeface="Sorts Mill Goudy"/>
              </a:defRPr>
            </a:lvl8pPr>
            <a:lvl9pPr marL="0" marR="0" lvl="8" indent="0" algn="r" rtl="0">
              <a:spcBef>
                <a:spcPts val="0"/>
              </a:spcBef>
              <a:buNone/>
              <a:defRPr sz="800" b="0" i="0" u="none" strike="noStrike" cap="none">
                <a:solidFill>
                  <a:srgbClr val="F2F2F2"/>
                </a:solidFill>
                <a:latin typeface="Sorts Mill Goudy"/>
                <a:ea typeface="Sorts Mill Goudy"/>
                <a:cs typeface="Sorts Mill Goudy"/>
                <a:sym typeface="Sorts Mill Goud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www.youtube.com/watch?v=DsUYt9tlsos&amp;ab_channel=BrutAmeri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https://www.youtube.com/watch?v=bkR-uIXXcH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www.youtube.com/watch?v=4dgzJQsAXfI&amp;ab_channel=Vox" TargetMode="Externa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s://www.youtube.com/watch?v=UDNLrOSCOf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hyperlink" Target="https://www.youtube.com/watch?v=CgoGYYa71Us" TargetMode="External"/><Relationship Id="rId4" Type="http://schemas.openxmlformats.org/officeDocument/2006/relationships/hyperlink" Target="https://www.youtube.com/watch?v=Nk3gwFsb9eo"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youtube.com/watch?v=nBZs2_hezdY&amp;ab_channel=BBCNew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hyperlink" Target="https://www.youtube.com/watch?v=-VgAR2kBsTI&amp;ab_channel=NPR" TargetMode="External"/><Relationship Id="rId4" Type="http://schemas.openxmlformats.org/officeDocument/2006/relationships/hyperlink" Target="https://www.youtube.com/watch?v=vNDYUlxNIAA&amp;ab_channel=TED-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600"/>
              <a:buFont typeface="Sorts Mill Goudy"/>
              <a:buNone/>
            </a:pPr>
            <a:r>
              <a:rPr lang="en" sz="3600"/>
              <a:t>Lesson 1: Introduction to Concepts</a:t>
            </a:r>
            <a:endParaRPr sz="3600"/>
          </a:p>
        </p:txBody>
      </p:sp>
      <p:sp>
        <p:nvSpPr>
          <p:cNvPr id="197" name="Google Shape;197;p32"/>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Mon Jan 13 (AB) &amp; Fri Jan 10 (CD)</a:t>
            </a:r>
            <a:br>
              <a:rPr lang="en"/>
            </a:br>
            <a:r>
              <a:rPr lang="en"/>
              <a:t>Theme: Case Studies</a:t>
            </a:r>
            <a:endParaRPr/>
          </a:p>
          <a:p>
            <a:pPr marL="0" lvl="0" indent="0" algn="ctr" rtl="0">
              <a:lnSpc>
                <a:spcPct val="110000"/>
              </a:lnSpc>
              <a:spcBef>
                <a:spcPts val="0"/>
              </a:spcBef>
              <a:spcAft>
                <a:spcPts val="0"/>
              </a:spcAft>
              <a:buSzPts val="1200"/>
              <a:buNone/>
            </a:pPr>
            <a:r>
              <a:rPr lang="en"/>
              <a:t>Unit 3: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pic>
        <p:nvPicPr>
          <p:cNvPr id="198" name="Google Shape;198;p32"/>
          <p:cNvPicPr preferRelativeResize="0"/>
          <p:nvPr/>
        </p:nvPicPr>
        <p:blipFill rotWithShape="1">
          <a:blip r:embed="rId3">
            <a:alphaModFix/>
          </a:blip>
          <a:srcRect/>
          <a:stretch/>
        </p:blipFill>
        <p:spPr>
          <a:xfrm>
            <a:off x="0" y="648399"/>
            <a:ext cx="9143999" cy="3192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1"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99" name="Google Shape;299;p41"/>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b="1" i="0" u="none" strike="noStrike" cap="none">
                <a:solidFill>
                  <a:schemeClr val="lt2"/>
                </a:solidFill>
                <a:latin typeface="Sorts Mill Goudy"/>
                <a:ea typeface="Sorts Mill Goudy"/>
                <a:cs typeface="Sorts Mill Goudy"/>
                <a:sym typeface="Sorts Mill Goudy"/>
              </a:rPr>
              <a:t>Draining of the Aral Sea: Context</a:t>
            </a:r>
            <a:endParaRPr sz="1100"/>
          </a:p>
        </p:txBody>
      </p:sp>
      <p:pic>
        <p:nvPicPr>
          <p:cNvPr id="300" name="Google Shape;300;p41" descr="Image result for soviet union republics"/>
          <p:cNvPicPr preferRelativeResize="0"/>
          <p:nvPr/>
        </p:nvPicPr>
        <p:blipFill rotWithShape="1">
          <a:blip r:embed="rId4">
            <a:alphaModFix/>
          </a:blip>
          <a:srcRect/>
          <a:stretch/>
        </p:blipFill>
        <p:spPr>
          <a:xfrm>
            <a:off x="127742" y="822960"/>
            <a:ext cx="6293061" cy="4174808"/>
          </a:xfrm>
          <a:prstGeom prst="rect">
            <a:avLst/>
          </a:prstGeom>
          <a:noFill/>
          <a:ln>
            <a:noFill/>
          </a:ln>
        </p:spPr>
      </p:pic>
      <p:sp>
        <p:nvSpPr>
          <p:cNvPr id="301" name="Google Shape;301;p41"/>
          <p:cNvSpPr txBox="1">
            <a:spLocks noGrp="1"/>
          </p:cNvSpPr>
          <p:nvPr>
            <p:ph type="body" idx="1"/>
          </p:nvPr>
        </p:nvSpPr>
        <p:spPr>
          <a:xfrm>
            <a:off x="6420802" y="822960"/>
            <a:ext cx="2723100" cy="4320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lnSpcReduction="20000"/>
          </a:bodyPr>
          <a:lstStyle/>
          <a:p>
            <a:pPr marL="254000" lvl="0" indent="-228600" algn="l" rtl="0">
              <a:lnSpc>
                <a:spcPct val="110000"/>
              </a:lnSpc>
              <a:spcBef>
                <a:spcPts val="0"/>
              </a:spcBef>
              <a:spcAft>
                <a:spcPts val="0"/>
              </a:spcAft>
              <a:buSzPts val="1200"/>
              <a:buChar char="◈"/>
            </a:pPr>
            <a:r>
              <a:rPr lang="en">
                <a:solidFill>
                  <a:srgbClr val="FFFF00"/>
                </a:solidFill>
              </a:rPr>
              <a:t>The Aral Sea is located between Kazakhstan and Uzbekistan. It used to be the 4</a:t>
            </a:r>
            <a:r>
              <a:rPr lang="en" baseline="30000">
                <a:solidFill>
                  <a:srgbClr val="FFFF00"/>
                </a:solidFill>
              </a:rPr>
              <a:t>th</a:t>
            </a:r>
            <a:r>
              <a:rPr lang="en">
                <a:solidFill>
                  <a:srgbClr val="FFFF00"/>
                </a:solidFill>
              </a:rPr>
              <a:t> largest lake in the world.</a:t>
            </a:r>
            <a:endParaRPr/>
          </a:p>
          <a:p>
            <a:pPr marL="254000" lvl="0" indent="-228600" algn="l" rtl="0">
              <a:lnSpc>
                <a:spcPct val="110000"/>
              </a:lnSpc>
              <a:spcBef>
                <a:spcPts val="800"/>
              </a:spcBef>
              <a:spcAft>
                <a:spcPts val="0"/>
              </a:spcAft>
              <a:buSzPts val="1200"/>
              <a:buChar char="◈"/>
            </a:pPr>
            <a:r>
              <a:rPr lang="en">
                <a:solidFill>
                  <a:srgbClr val="FFCCFF"/>
                </a:solidFill>
              </a:rPr>
              <a:t>The Aral Sea began to be drained when these countries were under control of Russia in what was then called the Soviet Union.</a:t>
            </a:r>
            <a:endParaRPr/>
          </a:p>
          <a:p>
            <a:pPr marL="254000" lvl="0" indent="-228600" algn="l" rtl="0">
              <a:lnSpc>
                <a:spcPct val="110000"/>
              </a:lnSpc>
              <a:spcBef>
                <a:spcPts val="800"/>
              </a:spcBef>
              <a:spcAft>
                <a:spcPts val="0"/>
              </a:spcAft>
              <a:buSzPts val="1200"/>
              <a:buChar char="◈"/>
            </a:pPr>
            <a:r>
              <a:rPr lang="en">
                <a:solidFill>
                  <a:srgbClr val="92D050"/>
                </a:solidFill>
              </a:rPr>
              <a:t>The decision to drain the Aral Sea was made by Russia, not by Kazakhstan or Uzbekistan.</a:t>
            </a:r>
            <a:endParaRPr>
              <a:solidFill>
                <a:srgbClr val="92D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2" descr="http://kaspia.com.au/wp-content/uploads/2012/05/dscf6674.jpg"/>
          <p:cNvPicPr preferRelativeResize="0"/>
          <p:nvPr/>
        </p:nvPicPr>
        <p:blipFill rotWithShape="1">
          <a:blip r:embed="rId3">
            <a:alphaModFix/>
          </a:blip>
          <a:srcRect/>
          <a:stretch/>
        </p:blipFill>
        <p:spPr>
          <a:xfrm>
            <a:off x="140210" y="3351848"/>
            <a:ext cx="3008433" cy="1704179"/>
          </a:xfrm>
          <a:prstGeom prst="rect">
            <a:avLst/>
          </a:prstGeom>
          <a:noFill/>
          <a:ln>
            <a:noFill/>
          </a:ln>
        </p:spPr>
      </p:pic>
      <p:pic>
        <p:nvPicPr>
          <p:cNvPr id="307" name="Google Shape;307;p42" descr="http://goldsea.com/Text/images/1713.jpg"/>
          <p:cNvPicPr preferRelativeResize="0"/>
          <p:nvPr/>
        </p:nvPicPr>
        <p:blipFill rotWithShape="1">
          <a:blip r:embed="rId4">
            <a:alphaModFix/>
          </a:blip>
          <a:srcRect/>
          <a:stretch/>
        </p:blipFill>
        <p:spPr>
          <a:xfrm>
            <a:off x="140209" y="1446935"/>
            <a:ext cx="2968013" cy="1766125"/>
          </a:xfrm>
          <a:prstGeom prst="rect">
            <a:avLst/>
          </a:prstGeom>
          <a:noFill/>
          <a:ln>
            <a:noFill/>
          </a:ln>
        </p:spPr>
      </p:pic>
      <p:pic>
        <p:nvPicPr>
          <p:cNvPr id="308" name="Google Shape;308;p42" descr="Image result for uzbekistan 1950s"/>
          <p:cNvPicPr preferRelativeResize="0"/>
          <p:nvPr/>
        </p:nvPicPr>
        <p:blipFill rotWithShape="1">
          <a:blip r:embed="rId5">
            <a:alphaModFix/>
          </a:blip>
          <a:srcRect l="2483" t="3243" r="3452" b="2184"/>
          <a:stretch/>
        </p:blipFill>
        <p:spPr>
          <a:xfrm>
            <a:off x="3240565" y="1448753"/>
            <a:ext cx="2863057" cy="3523297"/>
          </a:xfrm>
          <a:prstGeom prst="rect">
            <a:avLst/>
          </a:prstGeom>
          <a:noFill/>
          <a:ln>
            <a:noFill/>
          </a:ln>
        </p:spPr>
      </p:pic>
      <p:pic>
        <p:nvPicPr>
          <p:cNvPr id="309" name="Google Shape;309;p42" descr="Image result for uzbekistan 1950s"/>
          <p:cNvPicPr preferRelativeResize="0"/>
          <p:nvPr/>
        </p:nvPicPr>
        <p:blipFill rotWithShape="1">
          <a:blip r:embed="rId6">
            <a:alphaModFix/>
          </a:blip>
          <a:srcRect l="3018" t="3122" r="1770" b="1964"/>
          <a:stretch/>
        </p:blipFill>
        <p:spPr>
          <a:xfrm>
            <a:off x="6235962" y="1446935"/>
            <a:ext cx="2767828" cy="3541038"/>
          </a:xfrm>
          <a:prstGeom prst="rect">
            <a:avLst/>
          </a:prstGeom>
          <a:noFill/>
          <a:ln>
            <a:noFill/>
          </a:ln>
        </p:spPr>
      </p:pic>
      <p:pic>
        <p:nvPicPr>
          <p:cNvPr id="310" name="Google Shape;310;p42" descr="Download Free png Chalk Line Png (98+ images in Collection) Page 3 -  DLPNG.com"/>
          <p:cNvPicPr preferRelativeResize="0"/>
          <p:nvPr/>
        </p:nvPicPr>
        <p:blipFill rotWithShape="1">
          <a:blip r:embed="rId7">
            <a:alphaModFix/>
          </a:blip>
          <a:srcRect t="42442" b="42732"/>
          <a:stretch/>
        </p:blipFill>
        <p:spPr>
          <a:xfrm>
            <a:off x="-135749" y="400409"/>
            <a:ext cx="9415497" cy="485775"/>
          </a:xfrm>
          <a:prstGeom prst="rect">
            <a:avLst/>
          </a:prstGeom>
          <a:noFill/>
          <a:ln>
            <a:noFill/>
          </a:ln>
        </p:spPr>
      </p:pic>
      <p:sp>
        <p:nvSpPr>
          <p:cNvPr id="311" name="Google Shape;311;p42"/>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b="1" i="0" u="none" strike="noStrike" cap="none">
                <a:solidFill>
                  <a:schemeClr val="lt2"/>
                </a:solidFill>
                <a:latin typeface="Sorts Mill Goudy"/>
                <a:ea typeface="Sorts Mill Goudy"/>
                <a:cs typeface="Sorts Mill Goudy"/>
                <a:sym typeface="Sorts Mill Goudy"/>
              </a:rPr>
              <a:t>Draining of the Aral Sea: Context</a:t>
            </a:r>
            <a:endParaRPr sz="1100"/>
          </a:p>
        </p:txBody>
      </p:sp>
      <p:sp>
        <p:nvSpPr>
          <p:cNvPr id="312" name="Google Shape;312;p42"/>
          <p:cNvSpPr txBox="1"/>
          <p:nvPr/>
        </p:nvSpPr>
        <p:spPr>
          <a:xfrm>
            <a:off x="7254" y="722886"/>
            <a:ext cx="91296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i="0" u="none" strike="noStrike" cap="none">
                <a:solidFill>
                  <a:srgbClr val="FFFF00"/>
                </a:solidFill>
                <a:latin typeface="Sorts Mill Goudy"/>
                <a:ea typeface="Sorts Mill Goudy"/>
                <a:cs typeface="Sorts Mill Goudy"/>
                <a:sym typeface="Sorts Mill Goudy"/>
              </a:rPr>
              <a:t>The Soviet Union wanted to turn these small fishing villages into a massive producer of cotton. Growing cotton requires a lot of water and so the Aral Sea was drained to grow cotton.</a:t>
            </a:r>
            <a:endParaRPr sz="17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3" descr="Related image"/>
          <p:cNvPicPr preferRelativeResize="0"/>
          <p:nvPr/>
        </p:nvPicPr>
        <p:blipFill rotWithShape="1">
          <a:blip r:embed="rId3">
            <a:alphaModFix/>
          </a:blip>
          <a:srcRect/>
          <a:stretch/>
        </p:blipFill>
        <p:spPr>
          <a:xfrm>
            <a:off x="144699" y="1525905"/>
            <a:ext cx="2752530" cy="3476115"/>
          </a:xfrm>
          <a:prstGeom prst="rect">
            <a:avLst/>
          </a:prstGeom>
          <a:noFill/>
          <a:ln>
            <a:noFill/>
          </a:ln>
        </p:spPr>
      </p:pic>
      <p:pic>
        <p:nvPicPr>
          <p:cNvPr id="318" name="Google Shape;318;p43" descr="Image result for khrushchev corn"/>
          <p:cNvPicPr preferRelativeResize="0"/>
          <p:nvPr/>
        </p:nvPicPr>
        <p:blipFill rotWithShape="1">
          <a:blip r:embed="rId4">
            <a:alphaModFix/>
          </a:blip>
          <a:srcRect/>
          <a:stretch/>
        </p:blipFill>
        <p:spPr>
          <a:xfrm>
            <a:off x="6390764" y="1525904"/>
            <a:ext cx="2608538" cy="3476116"/>
          </a:xfrm>
          <a:prstGeom prst="rect">
            <a:avLst/>
          </a:prstGeom>
          <a:noFill/>
          <a:ln>
            <a:noFill/>
          </a:ln>
        </p:spPr>
      </p:pic>
      <p:pic>
        <p:nvPicPr>
          <p:cNvPr id="319" name="Google Shape;319;p43" descr="Image result for virgin lands campaign"/>
          <p:cNvPicPr preferRelativeResize="0"/>
          <p:nvPr/>
        </p:nvPicPr>
        <p:blipFill rotWithShape="1">
          <a:blip r:embed="rId5">
            <a:alphaModFix/>
          </a:blip>
          <a:srcRect/>
          <a:stretch/>
        </p:blipFill>
        <p:spPr>
          <a:xfrm>
            <a:off x="3039999" y="1525905"/>
            <a:ext cx="3207995" cy="3476115"/>
          </a:xfrm>
          <a:prstGeom prst="rect">
            <a:avLst/>
          </a:prstGeom>
          <a:noFill/>
          <a:ln>
            <a:noFill/>
          </a:ln>
        </p:spPr>
      </p:pic>
      <p:pic>
        <p:nvPicPr>
          <p:cNvPr id="320" name="Google Shape;320;p43" descr="Download Free png Chalk Line Png (98+ images in Collection) Page 3 -  DLPNG.com"/>
          <p:cNvPicPr preferRelativeResize="0"/>
          <p:nvPr/>
        </p:nvPicPr>
        <p:blipFill rotWithShape="1">
          <a:blip r:embed="rId6">
            <a:alphaModFix/>
          </a:blip>
          <a:srcRect t="42442" b="42732"/>
          <a:stretch/>
        </p:blipFill>
        <p:spPr>
          <a:xfrm>
            <a:off x="-135749" y="400409"/>
            <a:ext cx="9415497" cy="485775"/>
          </a:xfrm>
          <a:prstGeom prst="rect">
            <a:avLst/>
          </a:prstGeom>
          <a:noFill/>
          <a:ln>
            <a:noFill/>
          </a:ln>
        </p:spPr>
      </p:pic>
      <p:sp>
        <p:nvSpPr>
          <p:cNvPr id="321" name="Google Shape;321;p43"/>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b="1" i="0" u="none" strike="noStrike" cap="none">
                <a:solidFill>
                  <a:schemeClr val="lt2"/>
                </a:solidFill>
                <a:latin typeface="Sorts Mill Goudy"/>
                <a:ea typeface="Sorts Mill Goudy"/>
                <a:cs typeface="Sorts Mill Goudy"/>
                <a:sym typeface="Sorts Mill Goudy"/>
              </a:rPr>
              <a:t>Draining of the Aral Sea: Context</a:t>
            </a:r>
            <a:endParaRPr sz="1100"/>
          </a:p>
        </p:txBody>
      </p:sp>
      <p:sp>
        <p:nvSpPr>
          <p:cNvPr id="322" name="Google Shape;322;p43"/>
          <p:cNvSpPr txBox="1"/>
          <p:nvPr/>
        </p:nvSpPr>
        <p:spPr>
          <a:xfrm>
            <a:off x="7254" y="722886"/>
            <a:ext cx="91296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rgbClr val="FFFF00"/>
                </a:solidFill>
                <a:latin typeface="Sorts Mill Goudy"/>
                <a:ea typeface="Sorts Mill Goudy"/>
                <a:cs typeface="Sorts Mill Goudy"/>
                <a:sym typeface="Sorts Mill Goudy"/>
              </a:rPr>
              <a:t>The Soviet Union also wanted to turn much of the dry deserts surrounding the Aral Sea into a massive producer of corn. This also required water that came from the Aral Sea.</a:t>
            </a:r>
            <a:endParaRPr sz="18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4"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328" name="Google Shape;328;p44"/>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b="1" i="0" u="none" strike="noStrike" cap="none">
                <a:solidFill>
                  <a:schemeClr val="lt2"/>
                </a:solidFill>
                <a:latin typeface="Sorts Mill Goudy"/>
                <a:ea typeface="Sorts Mill Goudy"/>
                <a:cs typeface="Sorts Mill Goudy"/>
                <a:sym typeface="Sorts Mill Goudy"/>
              </a:rPr>
              <a:t>Draining of the Aral Sea: Taboo</a:t>
            </a:r>
            <a:endParaRPr sz="1100"/>
          </a:p>
        </p:txBody>
      </p:sp>
      <p:pic>
        <p:nvPicPr>
          <p:cNvPr id="329" name="Google Shape;329;p44"/>
          <p:cNvPicPr preferRelativeResize="0"/>
          <p:nvPr/>
        </p:nvPicPr>
        <p:blipFill rotWithShape="1">
          <a:blip r:embed="rId4">
            <a:alphaModFix/>
          </a:blip>
          <a:srcRect/>
          <a:stretch/>
        </p:blipFill>
        <p:spPr>
          <a:xfrm>
            <a:off x="6261526" y="1553883"/>
            <a:ext cx="2632811" cy="2629497"/>
          </a:xfrm>
          <a:prstGeom prst="rect">
            <a:avLst/>
          </a:prstGeom>
          <a:noFill/>
          <a:ln>
            <a:noFill/>
          </a:ln>
        </p:spPr>
      </p:pic>
      <p:pic>
        <p:nvPicPr>
          <p:cNvPr id="330" name="Google Shape;330;p44"/>
          <p:cNvPicPr preferRelativeResize="0"/>
          <p:nvPr/>
        </p:nvPicPr>
        <p:blipFill rotWithShape="1">
          <a:blip r:embed="rId5">
            <a:alphaModFix/>
          </a:blip>
          <a:srcRect/>
          <a:stretch/>
        </p:blipFill>
        <p:spPr>
          <a:xfrm>
            <a:off x="2877095" y="1553883"/>
            <a:ext cx="3241431" cy="2629499"/>
          </a:xfrm>
          <a:prstGeom prst="rect">
            <a:avLst/>
          </a:prstGeom>
          <a:noFill/>
          <a:ln>
            <a:noFill/>
          </a:ln>
        </p:spPr>
      </p:pic>
      <p:pic>
        <p:nvPicPr>
          <p:cNvPr id="331" name="Google Shape;331;p44"/>
          <p:cNvPicPr preferRelativeResize="0"/>
          <p:nvPr/>
        </p:nvPicPr>
        <p:blipFill rotWithShape="1">
          <a:blip r:embed="rId6">
            <a:alphaModFix/>
          </a:blip>
          <a:srcRect/>
          <a:stretch/>
        </p:blipFill>
        <p:spPr>
          <a:xfrm>
            <a:off x="145733" y="1553883"/>
            <a:ext cx="2588361" cy="2629497"/>
          </a:xfrm>
          <a:prstGeom prst="rect">
            <a:avLst/>
          </a:prstGeom>
          <a:noFill/>
          <a:ln>
            <a:noFill/>
          </a:ln>
        </p:spPr>
      </p:pic>
      <p:sp>
        <p:nvSpPr>
          <p:cNvPr id="332" name="Google Shape;332;p44"/>
          <p:cNvSpPr txBox="1"/>
          <p:nvPr/>
        </p:nvSpPr>
        <p:spPr>
          <a:xfrm>
            <a:off x="7254" y="669215"/>
            <a:ext cx="9129600" cy="854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i="0" u="none" strike="noStrike" cap="none">
                <a:solidFill>
                  <a:srgbClr val="FFFF00"/>
                </a:solidFill>
                <a:latin typeface="Sorts Mill Goudy"/>
                <a:ea typeface="Sorts Mill Goudy"/>
                <a:cs typeface="Sorts Mill Goudy"/>
                <a:sym typeface="Sorts Mill Goudy"/>
              </a:rPr>
              <a:t>People realised early on that too much water was being taken from the Aral Sea and that it was not sustainable. However, many people did not feel like they were able to critique the policy to prevent the Aral Sea from being drained. This was because critiquing your government was a taboo:</a:t>
            </a:r>
            <a:endParaRPr sz="1700" i="0" u="none" strike="noStrike" cap="none">
              <a:solidFill>
                <a:srgbClr val="FFFF00"/>
              </a:solidFill>
              <a:latin typeface="Sorts Mill Goudy"/>
              <a:ea typeface="Sorts Mill Goudy"/>
              <a:cs typeface="Sorts Mill Goudy"/>
              <a:sym typeface="Sorts Mill Goudy"/>
            </a:endParaRPr>
          </a:p>
        </p:txBody>
      </p:sp>
      <p:sp>
        <p:nvSpPr>
          <p:cNvPr id="333" name="Google Shape;333;p44"/>
          <p:cNvSpPr txBox="1"/>
          <p:nvPr/>
        </p:nvSpPr>
        <p:spPr>
          <a:xfrm>
            <a:off x="66630" y="4214740"/>
            <a:ext cx="6123300" cy="931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1" u="none" strike="noStrike" cap="none">
                <a:solidFill>
                  <a:srgbClr val="FFCCFF"/>
                </a:solidFill>
                <a:latin typeface="Sorts Mill Goudy"/>
                <a:ea typeface="Sorts Mill Goudy"/>
                <a:cs typeface="Sorts Mill Goudy"/>
                <a:sym typeface="Sorts Mill Goudy"/>
              </a:rPr>
              <a:t>“You are criticising our country? Does that mean you support our enemy the USA who does nothing but critique our country? Are you a traitor who hates our country? The USSR was poor but is now the second most powerful country in the world? Do you want to destroy our prosperity?”</a:t>
            </a:r>
            <a:endParaRPr sz="1400" b="1" i="1" u="none" strike="noStrike" cap="none">
              <a:solidFill>
                <a:srgbClr val="FFCCFF"/>
              </a:solidFill>
              <a:latin typeface="Sorts Mill Goudy"/>
              <a:ea typeface="Sorts Mill Goudy"/>
              <a:cs typeface="Sorts Mill Goudy"/>
              <a:sym typeface="Sorts Mill Goudy"/>
            </a:endParaRPr>
          </a:p>
        </p:txBody>
      </p:sp>
      <p:sp>
        <p:nvSpPr>
          <p:cNvPr id="334" name="Google Shape;334;p44"/>
          <p:cNvSpPr txBox="1"/>
          <p:nvPr/>
        </p:nvSpPr>
        <p:spPr>
          <a:xfrm>
            <a:off x="6261527" y="4183379"/>
            <a:ext cx="2632800" cy="931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1" u="none" strike="noStrike" cap="none">
                <a:solidFill>
                  <a:srgbClr val="92D050"/>
                </a:solidFill>
                <a:latin typeface="Sorts Mill Goudy"/>
                <a:ea typeface="Sorts Mill Goudy"/>
                <a:cs typeface="Sorts Mill Goudy"/>
                <a:sym typeface="Sorts Mill Goudy"/>
              </a:rPr>
              <a:t>“It is illegal to critique our great nation. You might be arrested and tortured by the secret police: the KGB.”</a:t>
            </a:r>
            <a:endParaRPr sz="1400" b="1" i="1" u="none" strike="noStrike" cap="none">
              <a:solidFill>
                <a:srgbClr val="92D05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5"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340" name="Google Shape;340;p45"/>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b="1" i="0" u="none" strike="noStrike" cap="none">
                <a:solidFill>
                  <a:schemeClr val="lt2"/>
                </a:solidFill>
                <a:latin typeface="Sorts Mill Goudy"/>
                <a:ea typeface="Sorts Mill Goudy"/>
                <a:cs typeface="Sorts Mill Goudy"/>
                <a:sym typeface="Sorts Mill Goudy"/>
              </a:rPr>
              <a:t>Draining of the Aral Sea: Spectrum of Nuanced Opinions</a:t>
            </a:r>
            <a:endParaRPr sz="1100"/>
          </a:p>
        </p:txBody>
      </p:sp>
      <p:sp>
        <p:nvSpPr>
          <p:cNvPr id="341" name="Google Shape;341;p45"/>
          <p:cNvSpPr/>
          <p:nvPr/>
        </p:nvSpPr>
        <p:spPr>
          <a:xfrm>
            <a:off x="411787" y="793076"/>
            <a:ext cx="8402400" cy="745800"/>
          </a:xfrm>
          <a:prstGeom prst="leftRightArrow">
            <a:avLst>
              <a:gd name="adj1" fmla="val 50000"/>
              <a:gd name="adj2" fmla="val 50000"/>
            </a:avLst>
          </a:prstGeom>
          <a:gradFill>
            <a:gsLst>
              <a:gs pos="0">
                <a:srgbClr val="00B0F0"/>
              </a:gs>
              <a:gs pos="50000">
                <a:srgbClr val="92D050"/>
              </a:gs>
              <a:gs pos="100000">
                <a:srgbClr val="FF0000"/>
              </a:gs>
            </a:gsLst>
            <a:lin ang="10800025" scaled="0"/>
          </a:gradFill>
          <a:ln w="15875"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sp>
        <p:nvSpPr>
          <p:cNvPr id="342" name="Google Shape;342;p45"/>
          <p:cNvSpPr txBox="1"/>
          <p:nvPr/>
        </p:nvSpPr>
        <p:spPr>
          <a:xfrm>
            <a:off x="244048" y="1909075"/>
            <a:ext cx="44223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i="0" u="none" strike="noStrike" cap="none">
                <a:solidFill>
                  <a:srgbClr val="FF0000"/>
                </a:solidFill>
                <a:latin typeface="Sorts Mill Goudy"/>
                <a:ea typeface="Sorts Mill Goudy"/>
                <a:cs typeface="Sorts Mill Goudy"/>
                <a:sym typeface="Sorts Mill Goudy"/>
              </a:rPr>
              <a:t>100% Natural: </a:t>
            </a:r>
            <a:endParaRPr sz="1100"/>
          </a:p>
          <a:p>
            <a:pPr marL="0" marR="0" lvl="0" indent="0" algn="l" rtl="0">
              <a:spcBef>
                <a:spcPts val="0"/>
              </a:spcBef>
              <a:spcAft>
                <a:spcPts val="0"/>
              </a:spcAft>
              <a:buNone/>
            </a:pPr>
            <a:r>
              <a:rPr lang="en" sz="2100">
                <a:solidFill>
                  <a:srgbClr val="FF0000"/>
                </a:solidFill>
                <a:latin typeface="Sorts Mill Goudy"/>
                <a:ea typeface="Sorts Mill Goudy"/>
                <a:cs typeface="Sorts Mill Goudy"/>
                <a:sym typeface="Sorts Mill Goudy"/>
              </a:rPr>
              <a:t>Physical Geography is to blame.</a:t>
            </a:r>
            <a:endParaRPr sz="2100">
              <a:solidFill>
                <a:srgbClr val="FF0000"/>
              </a:solidFill>
              <a:latin typeface="Sorts Mill Goudy"/>
              <a:ea typeface="Sorts Mill Goudy"/>
              <a:cs typeface="Sorts Mill Goudy"/>
              <a:sym typeface="Sorts Mill Goudy"/>
            </a:endParaRPr>
          </a:p>
        </p:txBody>
      </p:sp>
      <p:sp>
        <p:nvSpPr>
          <p:cNvPr id="343" name="Google Shape;343;p45"/>
          <p:cNvSpPr txBox="1"/>
          <p:nvPr/>
        </p:nvSpPr>
        <p:spPr>
          <a:xfrm>
            <a:off x="5273774" y="1934460"/>
            <a:ext cx="3711900" cy="7158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2100">
                <a:solidFill>
                  <a:srgbClr val="61D6FF"/>
                </a:solidFill>
                <a:latin typeface="Sorts Mill Goudy"/>
                <a:ea typeface="Sorts Mill Goudy"/>
                <a:cs typeface="Sorts Mill Goudy"/>
                <a:sym typeface="Sorts Mill Goudy"/>
              </a:rPr>
              <a:t>0% Natural: </a:t>
            </a:r>
            <a:endParaRPr sz="1100"/>
          </a:p>
          <a:p>
            <a:pPr marL="0" marR="0" lvl="0" indent="0" algn="r" rtl="0">
              <a:spcBef>
                <a:spcPts val="0"/>
              </a:spcBef>
              <a:spcAft>
                <a:spcPts val="0"/>
              </a:spcAft>
              <a:buNone/>
            </a:pPr>
            <a:r>
              <a:rPr lang="en" sz="2100">
                <a:solidFill>
                  <a:srgbClr val="61D6FF"/>
                </a:solidFill>
                <a:latin typeface="Sorts Mill Goudy"/>
                <a:ea typeface="Sorts Mill Goudy"/>
                <a:cs typeface="Sorts Mill Goudy"/>
                <a:sym typeface="Sorts Mill Goudy"/>
              </a:rPr>
              <a:t>Human Geography is to blame.</a:t>
            </a:r>
            <a:endParaRPr sz="2100">
              <a:solidFill>
                <a:srgbClr val="61D6FF"/>
              </a:solidFill>
              <a:latin typeface="Sorts Mill Goudy"/>
              <a:ea typeface="Sorts Mill Goudy"/>
              <a:cs typeface="Sorts Mill Goudy"/>
              <a:sym typeface="Sorts Mill Goudy"/>
            </a:endParaRPr>
          </a:p>
        </p:txBody>
      </p:sp>
      <p:cxnSp>
        <p:nvCxnSpPr>
          <p:cNvPr id="344" name="Google Shape;344;p45"/>
          <p:cNvCxnSpPr/>
          <p:nvPr/>
        </p:nvCxnSpPr>
        <p:spPr>
          <a:xfrm rot="10800000">
            <a:off x="411787" y="1254031"/>
            <a:ext cx="0" cy="645000"/>
          </a:xfrm>
          <a:prstGeom prst="straightConnector1">
            <a:avLst/>
          </a:prstGeom>
          <a:noFill/>
          <a:ln w="76200" cap="flat" cmpd="sng">
            <a:solidFill>
              <a:srgbClr val="FF0000"/>
            </a:solidFill>
            <a:prstDash val="solid"/>
            <a:round/>
            <a:headEnd type="none" w="sm" len="sm"/>
            <a:tailEnd type="triangle" w="med" len="med"/>
          </a:ln>
        </p:spPr>
      </p:cxnSp>
      <p:cxnSp>
        <p:nvCxnSpPr>
          <p:cNvPr id="345" name="Google Shape;345;p45"/>
          <p:cNvCxnSpPr/>
          <p:nvPr/>
        </p:nvCxnSpPr>
        <p:spPr>
          <a:xfrm rot="10800000">
            <a:off x="8814216" y="1281785"/>
            <a:ext cx="0" cy="645000"/>
          </a:xfrm>
          <a:prstGeom prst="straightConnector1">
            <a:avLst/>
          </a:prstGeom>
          <a:noFill/>
          <a:ln w="76200" cap="flat" cmpd="sng">
            <a:solidFill>
              <a:srgbClr val="00B0F0"/>
            </a:solidFill>
            <a:prstDash val="solid"/>
            <a:round/>
            <a:headEnd type="none" w="sm" len="sm"/>
            <a:tailEnd type="triangle" w="med" len="med"/>
          </a:ln>
        </p:spPr>
      </p:cxnSp>
      <p:cxnSp>
        <p:nvCxnSpPr>
          <p:cNvPr id="346" name="Google Shape;346;p45"/>
          <p:cNvCxnSpPr/>
          <p:nvPr/>
        </p:nvCxnSpPr>
        <p:spPr>
          <a:xfrm rot="10800000">
            <a:off x="4410809" y="1453915"/>
            <a:ext cx="0" cy="1625700"/>
          </a:xfrm>
          <a:prstGeom prst="straightConnector1">
            <a:avLst/>
          </a:prstGeom>
          <a:noFill/>
          <a:ln w="76200" cap="flat" cmpd="sng">
            <a:solidFill>
              <a:srgbClr val="92D050"/>
            </a:solidFill>
            <a:prstDash val="solid"/>
            <a:round/>
            <a:headEnd type="none" w="sm" len="sm"/>
            <a:tailEnd type="triangle" w="med" len="med"/>
          </a:ln>
        </p:spPr>
      </p:cxnSp>
      <p:sp>
        <p:nvSpPr>
          <p:cNvPr id="347" name="Google Shape;347;p45"/>
          <p:cNvSpPr txBox="1"/>
          <p:nvPr/>
        </p:nvSpPr>
        <p:spPr>
          <a:xfrm>
            <a:off x="238864" y="3079623"/>
            <a:ext cx="8654100" cy="1685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a:solidFill>
                  <a:srgbClr val="92D050"/>
                </a:solidFill>
                <a:latin typeface="Sorts Mill Goudy"/>
                <a:ea typeface="Sorts Mill Goudy"/>
                <a:cs typeface="Sorts Mill Goudy"/>
                <a:sym typeface="Sorts Mill Goudy"/>
              </a:rPr>
              <a:t>Nuanced Opinion: </a:t>
            </a:r>
            <a:endParaRPr sz="1100"/>
          </a:p>
          <a:p>
            <a:pPr marL="0" marR="0" lvl="0" indent="0" algn="ctr" rtl="0">
              <a:spcBef>
                <a:spcPts val="0"/>
              </a:spcBef>
              <a:spcAft>
                <a:spcPts val="0"/>
              </a:spcAft>
              <a:buNone/>
            </a:pPr>
            <a:r>
              <a:rPr lang="en" sz="2100">
                <a:solidFill>
                  <a:srgbClr val="92D050"/>
                </a:solidFill>
                <a:latin typeface="Sorts Mill Goudy"/>
                <a:ea typeface="Sorts Mill Goudy"/>
                <a:cs typeface="Sorts Mill Goudy"/>
                <a:sym typeface="Sorts Mill Goudy"/>
              </a:rPr>
              <a:t>To what extent was the draining of the Aral Sea a natural or unnatural disaster? Provide your percentage with an explanation that uses facts, context, and taboos. You also must define natural, unnatural, and disaster in your opinion.</a:t>
            </a:r>
            <a:endParaRPr sz="2100">
              <a:solidFill>
                <a:srgbClr val="92D050"/>
              </a:solidFill>
              <a:latin typeface="Sorts Mill Goudy"/>
              <a:ea typeface="Sorts Mill Goudy"/>
              <a:cs typeface="Sorts Mill Goudy"/>
              <a:sym typeface="Sorts Mill Goudy"/>
            </a:endParaRPr>
          </a:p>
        </p:txBody>
      </p:sp>
      <p:sp>
        <p:nvSpPr>
          <p:cNvPr id="348" name="Google Shape;348;p45"/>
          <p:cNvSpPr txBox="1"/>
          <p:nvPr/>
        </p:nvSpPr>
        <p:spPr>
          <a:xfrm>
            <a:off x="2090626" y="4765029"/>
            <a:ext cx="47106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u="sng">
                <a:solidFill>
                  <a:schemeClr val="hlink"/>
                </a:solidFill>
                <a:latin typeface="Sorts Mill Goudy"/>
                <a:ea typeface="Sorts Mill Goudy"/>
                <a:cs typeface="Sorts Mill Goudy"/>
                <a:sym typeface="Sorts Mill Goudy"/>
                <a:hlinkClick r:id="rId4"/>
              </a:rPr>
              <a:t>Video</a:t>
            </a:r>
            <a:r>
              <a:rPr lang="en" sz="1400" b="1">
                <a:solidFill>
                  <a:schemeClr val="lt1"/>
                </a:solidFill>
                <a:latin typeface="Sorts Mill Goudy"/>
                <a:ea typeface="Sorts Mill Goudy"/>
                <a:cs typeface="Sorts Mill Goudy"/>
                <a:sym typeface="Sorts Mill Goudy"/>
              </a:rPr>
              <a:t> (-5:00)</a:t>
            </a:r>
            <a:endParaRPr sz="1400" b="1">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6"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354" name="Google Shape;354;p46"/>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Statement of Inquiry</a:t>
            </a:r>
            <a:endParaRPr sz="1100"/>
          </a:p>
        </p:txBody>
      </p:sp>
      <p:sp>
        <p:nvSpPr>
          <p:cNvPr id="355" name="Google Shape;355;p46"/>
          <p:cNvSpPr txBox="1"/>
          <p:nvPr/>
        </p:nvSpPr>
        <p:spPr>
          <a:xfrm>
            <a:off x="1" y="699964"/>
            <a:ext cx="9136800" cy="31476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SzPts val="1100"/>
              <a:buNone/>
            </a:pPr>
            <a:r>
              <a:rPr lang="en" sz="2000">
                <a:solidFill>
                  <a:schemeClr val="lt1"/>
                </a:solidFill>
                <a:latin typeface="Sorts Mill Goudy"/>
                <a:ea typeface="Sorts Mill Goudy"/>
                <a:cs typeface="Sorts Mill Goudy"/>
                <a:sym typeface="Sorts Mill Goudy"/>
              </a:rPr>
              <a:t>Please write this down:</a:t>
            </a:r>
            <a:endParaRPr sz="2000">
              <a:solidFill>
                <a:schemeClr val="lt1"/>
              </a:solidFill>
              <a:latin typeface="Sorts Mill Goudy"/>
              <a:ea typeface="Sorts Mill Goudy"/>
              <a:cs typeface="Sorts Mill Goudy"/>
              <a:sym typeface="Sorts Mill Goudy"/>
            </a:endParaRPr>
          </a:p>
          <a:p>
            <a:pPr marL="0" lvl="0" indent="0" algn="ctr" rtl="0">
              <a:spcBef>
                <a:spcPts val="0"/>
              </a:spcBef>
              <a:spcAft>
                <a:spcPts val="0"/>
              </a:spcAft>
              <a:buSzPts val="1100"/>
              <a:buNone/>
            </a:pPr>
            <a:endParaRPr sz="2000">
              <a:solidFill>
                <a:schemeClr val="lt1"/>
              </a:solidFill>
              <a:latin typeface="Sorts Mill Goudy"/>
              <a:ea typeface="Sorts Mill Goudy"/>
              <a:cs typeface="Sorts Mill Goudy"/>
              <a:sym typeface="Sorts Mill Goudy"/>
            </a:endParaRPr>
          </a:p>
          <a:p>
            <a:pPr marL="0" lvl="0" indent="0" algn="ctr" rtl="0">
              <a:spcBef>
                <a:spcPts val="0"/>
              </a:spcBef>
              <a:spcAft>
                <a:spcPts val="0"/>
              </a:spcAft>
              <a:buClr>
                <a:schemeClr val="dk1"/>
              </a:buClr>
              <a:buSzPts val="1100"/>
              <a:buFont typeface="Arial"/>
              <a:buNone/>
            </a:pPr>
            <a:r>
              <a:rPr lang="en" sz="2000">
                <a:solidFill>
                  <a:schemeClr val="lt1"/>
                </a:solidFill>
                <a:latin typeface="Sorts Mill Goudy"/>
                <a:ea typeface="Sorts Mill Goudy"/>
                <a:cs typeface="Sorts Mill Goudy"/>
                <a:sym typeface="Sorts Mill Goudy"/>
              </a:rPr>
              <a:t>Human </a:t>
            </a:r>
            <a:r>
              <a:rPr lang="en" sz="2000" u="sng">
                <a:solidFill>
                  <a:srgbClr val="FFFF00"/>
                </a:solidFill>
                <a:latin typeface="Sorts Mill Goudy"/>
                <a:ea typeface="Sorts Mill Goudy"/>
                <a:cs typeface="Sorts Mill Goudy"/>
                <a:sym typeface="Sorts Mill Goudy"/>
              </a:rPr>
              <a:t>choices</a:t>
            </a:r>
            <a:r>
              <a:rPr lang="en" sz="2000">
                <a:solidFill>
                  <a:schemeClr val="lt1"/>
                </a:solidFill>
                <a:latin typeface="Sorts Mill Goudy"/>
                <a:ea typeface="Sorts Mill Goudy"/>
                <a:cs typeface="Sorts Mill Goudy"/>
                <a:sym typeface="Sorts Mill Goudy"/>
              </a:rPr>
              <a:t> to </a:t>
            </a:r>
            <a:r>
              <a:rPr lang="en" sz="2000" u="sng">
                <a:solidFill>
                  <a:srgbClr val="FFCCFF"/>
                </a:solidFill>
                <a:latin typeface="Sorts Mill Goudy"/>
                <a:ea typeface="Sorts Mill Goudy"/>
                <a:cs typeface="Sorts Mill Goudy"/>
                <a:sym typeface="Sorts Mill Goudy"/>
              </a:rPr>
              <a:t>develop</a:t>
            </a:r>
            <a:r>
              <a:rPr lang="en" sz="2000">
                <a:solidFill>
                  <a:schemeClr val="lt1"/>
                </a:solidFill>
                <a:latin typeface="Sorts Mill Goudy"/>
                <a:ea typeface="Sorts Mill Goudy"/>
                <a:cs typeface="Sorts Mill Goudy"/>
                <a:sym typeface="Sorts Mill Goudy"/>
              </a:rPr>
              <a:t> </a:t>
            </a:r>
            <a:r>
              <a:rPr lang="en" sz="2000" u="sng">
                <a:solidFill>
                  <a:srgbClr val="00FF00"/>
                </a:solidFill>
                <a:latin typeface="Sorts Mill Goudy"/>
                <a:ea typeface="Sorts Mill Goudy"/>
                <a:cs typeface="Sorts Mill Goudy"/>
                <a:sym typeface="Sorts Mill Goudy"/>
              </a:rPr>
              <a:t>natural landscapes and resources</a:t>
            </a:r>
            <a:r>
              <a:rPr lang="en" sz="2000">
                <a:solidFill>
                  <a:srgbClr val="00FF00"/>
                </a:solidFill>
                <a:latin typeface="Sorts Mill Goudy"/>
                <a:ea typeface="Sorts Mill Goudy"/>
                <a:cs typeface="Sorts Mill Goudy"/>
                <a:sym typeface="Sorts Mill Goudy"/>
              </a:rPr>
              <a:t> </a:t>
            </a:r>
            <a:r>
              <a:rPr lang="en" sz="2000">
                <a:solidFill>
                  <a:schemeClr val="lt1"/>
                </a:solidFill>
                <a:latin typeface="Sorts Mill Goudy"/>
                <a:ea typeface="Sorts Mill Goudy"/>
                <a:cs typeface="Sorts Mill Goudy"/>
                <a:sym typeface="Sorts Mill Goudy"/>
              </a:rPr>
              <a:t>are frequently </a:t>
            </a:r>
            <a:r>
              <a:rPr lang="en" sz="2000" u="sng">
                <a:solidFill>
                  <a:srgbClr val="FFFF00"/>
                </a:solidFill>
                <a:latin typeface="Sorts Mill Goudy"/>
                <a:ea typeface="Sorts Mill Goudy"/>
                <a:cs typeface="Sorts Mill Goudy"/>
                <a:sym typeface="Sorts Mill Goudy"/>
              </a:rPr>
              <a:t>unsustainable</a:t>
            </a:r>
            <a:r>
              <a:rPr lang="en" sz="2000">
                <a:solidFill>
                  <a:schemeClr val="lt1"/>
                </a:solidFill>
                <a:latin typeface="Sorts Mill Goudy"/>
                <a:ea typeface="Sorts Mill Goudy"/>
                <a:cs typeface="Sorts Mill Goudy"/>
                <a:sym typeface="Sorts Mill Goudy"/>
              </a:rPr>
              <a:t>.</a:t>
            </a:r>
            <a:endParaRPr sz="2000">
              <a:solidFill>
                <a:schemeClr val="lt1"/>
              </a:solidFill>
              <a:latin typeface="Sorts Mill Goudy"/>
              <a:ea typeface="Sorts Mill Goudy"/>
              <a:cs typeface="Sorts Mill Goudy"/>
              <a:sym typeface="Sorts Mill Goudy"/>
            </a:endParaRPr>
          </a:p>
          <a:p>
            <a:pPr marL="0" lvl="0" indent="0" algn="ctr" rtl="0">
              <a:spcBef>
                <a:spcPts val="0"/>
              </a:spcBef>
              <a:spcAft>
                <a:spcPts val="0"/>
              </a:spcAft>
              <a:buClr>
                <a:schemeClr val="dk1"/>
              </a:buClr>
              <a:buSzPts val="1100"/>
              <a:buFont typeface="Arial"/>
              <a:buNone/>
            </a:pPr>
            <a:endParaRPr sz="20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endParaRPr sz="20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endParaRPr sz="2000" i="0" u="none" strike="noStrike" cap="none">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endParaRPr sz="2000" i="0" u="none" strike="noStrike" cap="none">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2000">
                <a:solidFill>
                  <a:schemeClr val="lt1"/>
                </a:solidFill>
                <a:latin typeface="Sorts Mill Goudy"/>
                <a:ea typeface="Sorts Mill Goudy"/>
                <a:cs typeface="Sorts Mill Goudy"/>
                <a:sym typeface="Sorts Mill Goudy"/>
              </a:rPr>
              <a:t>What do you think this means? </a:t>
            </a:r>
            <a:endParaRPr sz="20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2000">
                <a:solidFill>
                  <a:schemeClr val="lt1"/>
                </a:solidFill>
                <a:latin typeface="Sorts Mill Goudy"/>
                <a:ea typeface="Sorts Mill Goudy"/>
                <a:cs typeface="Sorts Mill Goudy"/>
                <a:sym typeface="Sorts Mill Goudy"/>
              </a:rPr>
              <a:t>Write 2-3 sentences unpacking the Statement of Inquiry.</a:t>
            </a:r>
            <a:endParaRPr sz="1700" i="0" u="none" strike="noStrike" cap="none">
              <a:solidFill>
                <a:schemeClr val="lt1"/>
              </a:solidFill>
              <a:latin typeface="Sorts Mill Goudy"/>
              <a:ea typeface="Sorts Mill Goudy"/>
              <a:cs typeface="Sorts Mill Goudy"/>
              <a:sym typeface="Sorts Mill Goudy"/>
            </a:endParaRPr>
          </a:p>
        </p:txBody>
      </p:sp>
      <p:sp>
        <p:nvSpPr>
          <p:cNvPr id="356" name="Google Shape;356;p46"/>
          <p:cNvSpPr txBox="1"/>
          <p:nvPr/>
        </p:nvSpPr>
        <p:spPr>
          <a:xfrm>
            <a:off x="913600" y="2510600"/>
            <a:ext cx="1966200" cy="4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CCFF"/>
                </a:solidFill>
                <a:latin typeface="Sorts Mill Goudy"/>
                <a:ea typeface="Sorts Mill Goudy"/>
                <a:cs typeface="Sorts Mill Goudy"/>
                <a:sym typeface="Sorts Mill Goudy"/>
              </a:rPr>
              <a:t>Key Concept</a:t>
            </a:r>
            <a:endParaRPr sz="1700">
              <a:solidFill>
                <a:srgbClr val="FFCCFF"/>
              </a:solidFill>
              <a:latin typeface="Sorts Mill Goudy"/>
              <a:ea typeface="Sorts Mill Goudy"/>
              <a:cs typeface="Sorts Mill Goudy"/>
              <a:sym typeface="Sorts Mill Goudy"/>
            </a:endParaRPr>
          </a:p>
        </p:txBody>
      </p:sp>
      <p:sp>
        <p:nvSpPr>
          <p:cNvPr id="357" name="Google Shape;357;p46"/>
          <p:cNvSpPr txBox="1"/>
          <p:nvPr/>
        </p:nvSpPr>
        <p:spPr>
          <a:xfrm>
            <a:off x="3775625" y="2510600"/>
            <a:ext cx="1966200" cy="4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FF00"/>
                </a:solidFill>
                <a:latin typeface="Sorts Mill Goudy"/>
                <a:ea typeface="Sorts Mill Goudy"/>
                <a:cs typeface="Sorts Mill Goudy"/>
                <a:sym typeface="Sorts Mill Goudy"/>
              </a:rPr>
              <a:t>Related Concepts</a:t>
            </a:r>
            <a:endParaRPr sz="1700">
              <a:solidFill>
                <a:srgbClr val="FFFF00"/>
              </a:solidFill>
              <a:latin typeface="Sorts Mill Goudy"/>
              <a:ea typeface="Sorts Mill Goudy"/>
              <a:cs typeface="Sorts Mill Goudy"/>
              <a:sym typeface="Sorts Mill Goudy"/>
            </a:endParaRPr>
          </a:p>
        </p:txBody>
      </p:sp>
      <p:sp>
        <p:nvSpPr>
          <p:cNvPr id="358" name="Google Shape;358;p46"/>
          <p:cNvSpPr txBox="1"/>
          <p:nvPr/>
        </p:nvSpPr>
        <p:spPr>
          <a:xfrm>
            <a:off x="6637650" y="2495550"/>
            <a:ext cx="1966200" cy="4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0FF00"/>
                </a:solidFill>
                <a:latin typeface="Sorts Mill Goudy"/>
                <a:ea typeface="Sorts Mill Goudy"/>
                <a:cs typeface="Sorts Mill Goudy"/>
                <a:sym typeface="Sorts Mill Goudy"/>
              </a:rPr>
              <a:t>Global Context</a:t>
            </a:r>
            <a:endParaRPr sz="1700">
              <a:solidFill>
                <a:srgbClr val="00FF00"/>
              </a:solidFill>
              <a:latin typeface="Sorts Mill Goudy"/>
              <a:ea typeface="Sorts Mill Goudy"/>
              <a:cs typeface="Sorts Mill Goudy"/>
              <a:sym typeface="Sorts Mill Goudy"/>
            </a:endParaRPr>
          </a:p>
        </p:txBody>
      </p:sp>
      <p:cxnSp>
        <p:nvCxnSpPr>
          <p:cNvPr id="359" name="Google Shape;359;p46"/>
          <p:cNvCxnSpPr>
            <a:endCxn id="357" idx="1"/>
          </p:cNvCxnSpPr>
          <p:nvPr/>
        </p:nvCxnSpPr>
        <p:spPr>
          <a:xfrm>
            <a:off x="1836725" y="1623350"/>
            <a:ext cx="1938900" cy="1130100"/>
          </a:xfrm>
          <a:prstGeom prst="straightConnector1">
            <a:avLst/>
          </a:prstGeom>
          <a:noFill/>
          <a:ln w="38100" cap="flat" cmpd="sng">
            <a:solidFill>
              <a:srgbClr val="FFFF00"/>
            </a:solidFill>
            <a:prstDash val="solid"/>
            <a:round/>
            <a:headEnd type="none" w="med" len="med"/>
            <a:tailEnd type="triangle" w="med" len="med"/>
          </a:ln>
        </p:spPr>
      </p:cxnSp>
      <p:cxnSp>
        <p:nvCxnSpPr>
          <p:cNvPr id="360" name="Google Shape;360;p46"/>
          <p:cNvCxnSpPr/>
          <p:nvPr/>
        </p:nvCxnSpPr>
        <p:spPr>
          <a:xfrm flipH="1">
            <a:off x="4568550" y="1956225"/>
            <a:ext cx="6900" cy="635100"/>
          </a:xfrm>
          <a:prstGeom prst="straightConnector1">
            <a:avLst/>
          </a:prstGeom>
          <a:noFill/>
          <a:ln w="38100" cap="flat" cmpd="sng">
            <a:solidFill>
              <a:srgbClr val="FFFF00"/>
            </a:solidFill>
            <a:prstDash val="solid"/>
            <a:round/>
            <a:headEnd type="none" w="med" len="med"/>
            <a:tailEnd type="triangle" w="med" len="med"/>
          </a:ln>
        </p:spPr>
      </p:cxnSp>
      <p:cxnSp>
        <p:nvCxnSpPr>
          <p:cNvPr id="361" name="Google Shape;361;p46"/>
          <p:cNvCxnSpPr>
            <a:endCxn id="356" idx="0"/>
          </p:cNvCxnSpPr>
          <p:nvPr/>
        </p:nvCxnSpPr>
        <p:spPr>
          <a:xfrm flipH="1">
            <a:off x="1896700" y="1623200"/>
            <a:ext cx="912900" cy="887400"/>
          </a:xfrm>
          <a:prstGeom prst="straightConnector1">
            <a:avLst/>
          </a:prstGeom>
          <a:noFill/>
          <a:ln w="38100" cap="flat" cmpd="sng">
            <a:solidFill>
              <a:srgbClr val="FFCCFF"/>
            </a:solidFill>
            <a:prstDash val="solid"/>
            <a:round/>
            <a:headEnd type="none" w="med" len="med"/>
            <a:tailEnd type="triangle" w="med" len="med"/>
          </a:ln>
        </p:spPr>
      </p:cxnSp>
      <p:cxnSp>
        <p:nvCxnSpPr>
          <p:cNvPr id="362" name="Google Shape;362;p46"/>
          <p:cNvCxnSpPr>
            <a:endCxn id="358" idx="0"/>
          </p:cNvCxnSpPr>
          <p:nvPr/>
        </p:nvCxnSpPr>
        <p:spPr>
          <a:xfrm>
            <a:off x="6786750" y="1623150"/>
            <a:ext cx="834000" cy="872400"/>
          </a:xfrm>
          <a:prstGeom prst="straightConnector1">
            <a:avLst/>
          </a:prstGeom>
          <a:noFill/>
          <a:ln w="38100" cap="flat" cmpd="sng">
            <a:solidFill>
              <a:srgbClr val="00FF00"/>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600"/>
              <a:buFont typeface="Sorts Mill Goudy"/>
              <a:buNone/>
            </a:pPr>
            <a:r>
              <a:rPr lang="en" sz="3600"/>
              <a:t>Lesson 3: China’s Great Leap Forward Famine</a:t>
            </a:r>
            <a:endParaRPr sz="3600"/>
          </a:p>
        </p:txBody>
      </p:sp>
      <p:sp>
        <p:nvSpPr>
          <p:cNvPr id="368" name="Google Shape;368;p47"/>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Thu Jan 16 (AB), Thu Jan 23 (CD)</a:t>
            </a:r>
            <a:br>
              <a:rPr lang="en"/>
            </a:br>
            <a:r>
              <a:rPr lang="en"/>
              <a:t>Theme: Case Studies</a:t>
            </a:r>
            <a:endParaRPr/>
          </a:p>
          <a:p>
            <a:pPr marL="0" lvl="0" indent="0" algn="ctr" rtl="0">
              <a:lnSpc>
                <a:spcPct val="110000"/>
              </a:lnSpc>
              <a:spcBef>
                <a:spcPts val="0"/>
              </a:spcBef>
              <a:spcAft>
                <a:spcPts val="0"/>
              </a:spcAft>
              <a:buSzPts val="1200"/>
              <a:buNone/>
            </a:pPr>
            <a:r>
              <a:rPr lang="en"/>
              <a:t>Unit 3: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pic>
        <p:nvPicPr>
          <p:cNvPr id="369" name="Google Shape;369;p47"/>
          <p:cNvPicPr preferRelativeResize="0"/>
          <p:nvPr/>
        </p:nvPicPr>
        <p:blipFill rotWithShape="1">
          <a:blip r:embed="rId3">
            <a:alphaModFix/>
          </a:blip>
          <a:srcRect l="3317" t="5982" r="2431" b="29409"/>
          <a:stretch/>
        </p:blipFill>
        <p:spPr>
          <a:xfrm>
            <a:off x="0" y="648600"/>
            <a:ext cx="9144000" cy="323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600"/>
              <a:buNone/>
            </a:pPr>
            <a:r>
              <a:rPr lang="en" sz="2300">
                <a:solidFill>
                  <a:srgbClr val="FFCCFF"/>
                </a:solidFill>
              </a:rPr>
              <a:t>Learning Targets: By the end of this lesson, I can…</a:t>
            </a:r>
            <a:endParaRPr/>
          </a:p>
          <a:p>
            <a:pPr marL="254000" lvl="0" indent="-228600" algn="l" rtl="0">
              <a:lnSpc>
                <a:spcPct val="110000"/>
              </a:lnSpc>
              <a:spcBef>
                <a:spcPts val="900"/>
              </a:spcBef>
              <a:spcAft>
                <a:spcPts val="0"/>
              </a:spcAft>
              <a:buSzPts val="1600"/>
              <a:buChar char="◈"/>
            </a:pPr>
            <a:r>
              <a:rPr lang="en" sz="2300">
                <a:solidFill>
                  <a:srgbClr val="FFCCFF"/>
                </a:solidFill>
              </a:rPr>
              <a:t>Provide facts, context, and taboos that can help create a spectrum of nuanced opinions that explain the famine during China’s Great Leap Forward.</a:t>
            </a:r>
            <a:endParaRPr/>
          </a:p>
          <a:p>
            <a:pPr marL="254000" lvl="0" indent="-127000" algn="l" rtl="0">
              <a:lnSpc>
                <a:spcPct val="110000"/>
              </a:lnSpc>
              <a:spcBef>
                <a:spcPts val="900"/>
              </a:spcBef>
              <a:spcAft>
                <a:spcPts val="0"/>
              </a:spcAft>
              <a:buSzPts val="1600"/>
              <a:buNone/>
            </a:pPr>
            <a:endParaRPr sz="2300">
              <a:solidFill>
                <a:srgbClr val="FFCCFF"/>
              </a:solidFill>
            </a:endParaRPr>
          </a:p>
        </p:txBody>
      </p:sp>
      <p:pic>
        <p:nvPicPr>
          <p:cNvPr id="375" name="Google Shape;375;p48"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376" name="Google Shape;376;p48"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377" name="Google Shape;377;p48"/>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b="1"/>
          </a:p>
        </p:txBody>
      </p:sp>
      <p:sp>
        <p:nvSpPr>
          <p:cNvPr id="378" name="Google Shape;378;p48"/>
          <p:cNvSpPr txBox="1"/>
          <p:nvPr/>
        </p:nvSpPr>
        <p:spPr>
          <a:xfrm>
            <a:off x="49000" y="618119"/>
            <a:ext cx="39069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600"/>
              <a:buFont typeface="Noto Sans Symbols"/>
              <a:buNone/>
            </a:pPr>
            <a:r>
              <a:rPr lang="en" sz="2300"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8600" algn="l" rtl="0">
              <a:lnSpc>
                <a:spcPct val="110000"/>
              </a:lnSpc>
              <a:spcBef>
                <a:spcPts val="900"/>
              </a:spcBef>
              <a:spcAft>
                <a:spcPts val="0"/>
              </a:spcAft>
              <a:buClr>
                <a:schemeClr val="lt2"/>
              </a:buClr>
              <a:buSzPts val="1600"/>
              <a:buFont typeface="Noto Sans Symbols"/>
              <a:buChar char="◈"/>
            </a:pPr>
            <a:r>
              <a:rPr lang="en" sz="2300" i="0" u="none" strike="noStrike" cap="none">
                <a:solidFill>
                  <a:srgbClr val="FFFF00"/>
                </a:solidFill>
                <a:latin typeface="Sorts Mill Goudy"/>
                <a:ea typeface="Sorts Mill Goudy"/>
                <a:cs typeface="Sorts Mill Goudy"/>
                <a:sym typeface="Sorts Mill Goudy"/>
              </a:rPr>
              <a:t>What facts, context, taboos can help us gain a spectrum of nuanced opinions that explain the famine during China’s Great Leap Forward?</a:t>
            </a:r>
            <a:endParaRPr sz="1100"/>
          </a:p>
          <a:p>
            <a:pPr marL="139700" marR="0" lvl="0" indent="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9"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384" name="Google Shape;384;p49"/>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Facts</a:t>
            </a:r>
            <a:endParaRPr sz="1100"/>
          </a:p>
        </p:txBody>
      </p:sp>
      <p:sp>
        <p:nvSpPr>
          <p:cNvPr id="385" name="Google Shape;385;p49"/>
          <p:cNvSpPr txBox="1"/>
          <p:nvPr/>
        </p:nvSpPr>
        <p:spPr>
          <a:xfrm>
            <a:off x="406479" y="518172"/>
            <a:ext cx="8328600" cy="684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000" i="0" u="none" strike="noStrike" cap="none">
                <a:solidFill>
                  <a:srgbClr val="FFFF00"/>
                </a:solidFill>
                <a:latin typeface="Sorts Mill Goudy"/>
                <a:ea typeface="Sorts Mill Goudy"/>
                <a:cs typeface="Sorts Mill Goudy"/>
                <a:sym typeface="Sorts Mill Goudy"/>
              </a:rPr>
              <a:t>The Great Leap Forward killed somewhere between 15-55 million people, making it the largest famine in human history.</a:t>
            </a:r>
            <a:endParaRPr sz="2000" i="0" u="none" strike="noStrike" cap="none">
              <a:solidFill>
                <a:srgbClr val="FFFF00"/>
              </a:solidFill>
              <a:latin typeface="Sorts Mill Goudy"/>
              <a:ea typeface="Sorts Mill Goudy"/>
              <a:cs typeface="Sorts Mill Goudy"/>
              <a:sym typeface="Sorts Mill Goudy"/>
            </a:endParaRPr>
          </a:p>
        </p:txBody>
      </p:sp>
      <p:pic>
        <p:nvPicPr>
          <p:cNvPr id="386" name="Google Shape;386;p49"/>
          <p:cNvPicPr preferRelativeResize="0"/>
          <p:nvPr/>
        </p:nvPicPr>
        <p:blipFill>
          <a:blip r:embed="rId4">
            <a:alphaModFix/>
          </a:blip>
          <a:stretch>
            <a:fillRect/>
          </a:stretch>
        </p:blipFill>
        <p:spPr>
          <a:xfrm>
            <a:off x="237600" y="1247025"/>
            <a:ext cx="8543176" cy="3896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0"/>
          <p:cNvPicPr preferRelativeResize="0"/>
          <p:nvPr/>
        </p:nvPicPr>
        <p:blipFill rotWithShape="1">
          <a:blip r:embed="rId3">
            <a:alphaModFix/>
          </a:blip>
          <a:srcRect/>
          <a:stretch/>
        </p:blipFill>
        <p:spPr>
          <a:xfrm>
            <a:off x="0" y="0"/>
            <a:ext cx="9144001"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800"/>
              <a:buNone/>
            </a:pPr>
            <a:r>
              <a:rPr lang="en" sz="2500">
                <a:solidFill>
                  <a:srgbClr val="FFCCFF"/>
                </a:solidFill>
              </a:rPr>
              <a:t>Learning Targets: By the end of this lesson, I can…</a:t>
            </a:r>
            <a:endParaRPr sz="1600"/>
          </a:p>
          <a:p>
            <a:pPr marL="254000" lvl="0" indent="-222250" algn="l" rtl="0">
              <a:lnSpc>
                <a:spcPct val="110000"/>
              </a:lnSpc>
              <a:spcBef>
                <a:spcPts val="1000"/>
              </a:spcBef>
              <a:spcAft>
                <a:spcPts val="0"/>
              </a:spcAft>
              <a:buSzPts val="1700"/>
              <a:buChar char="◈"/>
            </a:pPr>
            <a:r>
              <a:rPr lang="en" sz="2500">
                <a:solidFill>
                  <a:srgbClr val="FFCCFF"/>
                </a:solidFill>
              </a:rPr>
              <a:t>Read the syllabus to understand what we will study for unit three.</a:t>
            </a:r>
            <a:endParaRPr sz="1600"/>
          </a:p>
          <a:p>
            <a:pPr marL="254000" lvl="0" indent="-222250" algn="l" rtl="0">
              <a:lnSpc>
                <a:spcPct val="110000"/>
              </a:lnSpc>
              <a:spcBef>
                <a:spcPts val="1000"/>
              </a:spcBef>
              <a:spcAft>
                <a:spcPts val="0"/>
              </a:spcAft>
              <a:buSzPts val="1700"/>
              <a:buChar char="◈"/>
            </a:pPr>
            <a:r>
              <a:rPr lang="en" sz="2500">
                <a:solidFill>
                  <a:srgbClr val="FFCCFF"/>
                </a:solidFill>
              </a:rPr>
              <a:t>Deconstruct the statement of inquiry and differentiate between facts, context, spectrums, nuance, and taboos through a Spectrum Sort activity.</a:t>
            </a:r>
            <a:endParaRPr sz="2500">
              <a:solidFill>
                <a:srgbClr val="FFCCFF"/>
              </a:solidFill>
            </a:endParaRPr>
          </a:p>
          <a:p>
            <a:pPr marL="254000" lvl="0" indent="-114300" algn="l" rtl="0">
              <a:lnSpc>
                <a:spcPct val="110000"/>
              </a:lnSpc>
              <a:spcBef>
                <a:spcPts val="1000"/>
              </a:spcBef>
              <a:spcAft>
                <a:spcPts val="0"/>
              </a:spcAft>
              <a:buSzPts val="1800"/>
              <a:buNone/>
            </a:pPr>
            <a:endParaRPr sz="2500">
              <a:solidFill>
                <a:srgbClr val="FFCCFF"/>
              </a:solidFill>
            </a:endParaRPr>
          </a:p>
          <a:p>
            <a:pPr marL="254000" lvl="0" indent="-114300" algn="l" rtl="0">
              <a:lnSpc>
                <a:spcPct val="110000"/>
              </a:lnSpc>
              <a:spcBef>
                <a:spcPts val="1000"/>
              </a:spcBef>
              <a:spcAft>
                <a:spcPts val="0"/>
              </a:spcAft>
              <a:buSzPts val="1800"/>
              <a:buNone/>
            </a:pPr>
            <a:endParaRPr sz="2500">
              <a:solidFill>
                <a:srgbClr val="FFCCFF"/>
              </a:solidFill>
            </a:endParaRPr>
          </a:p>
        </p:txBody>
      </p:sp>
      <p:pic>
        <p:nvPicPr>
          <p:cNvPr id="204" name="Google Shape;204;p33"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205" name="Google Shape;205;p33"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06" name="Google Shape;206;p33"/>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207" name="Google Shape;207;p33"/>
          <p:cNvSpPr txBox="1"/>
          <p:nvPr/>
        </p:nvSpPr>
        <p:spPr>
          <a:xfrm>
            <a:off x="49000" y="618119"/>
            <a:ext cx="36870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8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1000"/>
          </a:p>
          <a:p>
            <a:pPr marL="254000" marR="0" lvl="0" indent="-222250" algn="l" rtl="0">
              <a:lnSpc>
                <a:spcPct val="110000"/>
              </a:lnSpc>
              <a:spcBef>
                <a:spcPts val="1000"/>
              </a:spcBef>
              <a:spcAft>
                <a:spcPts val="0"/>
              </a:spcAft>
              <a:buClr>
                <a:schemeClr val="lt2"/>
              </a:buClr>
              <a:buSzPts val="1700"/>
              <a:buFont typeface="Noto Sans Symbols"/>
              <a:buChar char="◈"/>
            </a:pPr>
            <a:r>
              <a:rPr lang="en" sz="2500" i="0" u="none" strike="noStrike" cap="none">
                <a:solidFill>
                  <a:srgbClr val="FFFF00"/>
                </a:solidFill>
                <a:latin typeface="Sorts Mill Goudy"/>
                <a:ea typeface="Sorts Mill Goudy"/>
                <a:cs typeface="Sorts Mill Goudy"/>
                <a:sym typeface="Sorts Mill Goudy"/>
              </a:rPr>
              <a:t>What will unit three be about?</a:t>
            </a:r>
            <a:endParaRPr sz="1000"/>
          </a:p>
          <a:p>
            <a:pPr marL="254000" marR="0" lvl="0" indent="-222250" algn="l" rtl="0">
              <a:lnSpc>
                <a:spcPct val="110000"/>
              </a:lnSpc>
              <a:spcBef>
                <a:spcPts val="1000"/>
              </a:spcBef>
              <a:spcAft>
                <a:spcPts val="0"/>
              </a:spcAft>
              <a:buClr>
                <a:schemeClr val="lt2"/>
              </a:buClr>
              <a:buSzPts val="1700"/>
              <a:buFont typeface="Noto Sans Symbols"/>
              <a:buChar char="◈"/>
            </a:pPr>
            <a:r>
              <a:rPr lang="en" sz="2500" i="0" u="none" strike="noStrike" cap="none">
                <a:solidFill>
                  <a:srgbClr val="FFFF00"/>
                </a:solidFill>
                <a:latin typeface="Sorts Mill Goudy"/>
                <a:ea typeface="Sorts Mill Goudy"/>
                <a:cs typeface="Sorts Mill Goudy"/>
                <a:sym typeface="Sorts Mill Goudy"/>
              </a:rPr>
              <a:t>What is the Statement of Inquiry for this unit?</a:t>
            </a:r>
            <a:endParaRPr sz="1000"/>
          </a:p>
          <a:p>
            <a:pPr marL="254000" marR="0" lvl="0" indent="-222250" algn="l" rtl="0">
              <a:lnSpc>
                <a:spcPct val="110000"/>
              </a:lnSpc>
              <a:spcBef>
                <a:spcPts val="1000"/>
              </a:spcBef>
              <a:spcAft>
                <a:spcPts val="0"/>
              </a:spcAft>
              <a:buClr>
                <a:schemeClr val="lt2"/>
              </a:buClr>
              <a:buSzPts val="1700"/>
              <a:buFont typeface="Noto Sans Symbols"/>
              <a:buChar char="◈"/>
            </a:pPr>
            <a:r>
              <a:rPr lang="en" sz="2500" i="0" u="none" strike="noStrike" cap="none">
                <a:solidFill>
                  <a:srgbClr val="FFFF00"/>
                </a:solidFill>
                <a:latin typeface="Sorts Mill Goudy"/>
                <a:ea typeface="Sorts Mill Goudy"/>
                <a:cs typeface="Sorts Mill Goudy"/>
                <a:sym typeface="Sorts Mill Goudy"/>
              </a:rPr>
              <a:t>What is the difference between facts, context, spectrums, nuance, and taboos?</a:t>
            </a:r>
            <a:endParaRPr sz="1000"/>
          </a:p>
          <a:p>
            <a:pPr marL="254000" marR="0" lvl="0" indent="-114300" algn="l" rtl="0">
              <a:lnSpc>
                <a:spcPct val="110000"/>
              </a:lnSpc>
              <a:spcBef>
                <a:spcPts val="1000"/>
              </a:spcBef>
              <a:spcAft>
                <a:spcPts val="0"/>
              </a:spcAft>
              <a:buClr>
                <a:schemeClr val="lt2"/>
              </a:buClr>
              <a:buSzPts val="1800"/>
              <a:buFont typeface="Noto Sans Symbols"/>
              <a:buNone/>
            </a:pPr>
            <a:endParaRPr sz="25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1"/>
          <p:cNvPicPr preferRelativeResize="0"/>
          <p:nvPr/>
        </p:nvPicPr>
        <p:blipFill rotWithShape="1">
          <a:blip r:embed="rId3">
            <a:alphaModFix/>
          </a:blip>
          <a:srcRect l="639" t="1024" r="974" b="1395"/>
          <a:stretch/>
        </p:blipFill>
        <p:spPr>
          <a:xfrm>
            <a:off x="5632132" y="656672"/>
            <a:ext cx="3405426" cy="2257979"/>
          </a:xfrm>
          <a:prstGeom prst="rect">
            <a:avLst/>
          </a:prstGeom>
          <a:noFill/>
          <a:ln>
            <a:noFill/>
          </a:ln>
        </p:spPr>
      </p:pic>
      <p:pic>
        <p:nvPicPr>
          <p:cNvPr id="397" name="Google Shape;397;p51"/>
          <p:cNvPicPr preferRelativeResize="0"/>
          <p:nvPr/>
        </p:nvPicPr>
        <p:blipFill rotWithShape="1">
          <a:blip r:embed="rId4">
            <a:alphaModFix/>
          </a:blip>
          <a:srcRect/>
          <a:stretch/>
        </p:blipFill>
        <p:spPr>
          <a:xfrm>
            <a:off x="106443" y="656671"/>
            <a:ext cx="5387558" cy="4348240"/>
          </a:xfrm>
          <a:prstGeom prst="rect">
            <a:avLst/>
          </a:prstGeom>
          <a:noFill/>
          <a:ln>
            <a:noFill/>
          </a:ln>
        </p:spPr>
      </p:pic>
      <p:pic>
        <p:nvPicPr>
          <p:cNvPr id="398" name="Google Shape;398;p51" descr="Download Free png Chalk Line Png (98+ images in Collection) Page 3 -  DLPNG.com"/>
          <p:cNvPicPr preferRelativeResize="0"/>
          <p:nvPr/>
        </p:nvPicPr>
        <p:blipFill rotWithShape="1">
          <a:blip r:embed="rId5">
            <a:alphaModFix/>
          </a:blip>
          <a:srcRect t="42442" b="42732"/>
          <a:stretch/>
        </p:blipFill>
        <p:spPr>
          <a:xfrm>
            <a:off x="-135749" y="260983"/>
            <a:ext cx="9415497" cy="485775"/>
          </a:xfrm>
          <a:prstGeom prst="rect">
            <a:avLst/>
          </a:prstGeom>
          <a:noFill/>
          <a:ln>
            <a:noFill/>
          </a:ln>
        </p:spPr>
      </p:pic>
      <p:sp>
        <p:nvSpPr>
          <p:cNvPr id="399" name="Google Shape;399;p51"/>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Facts</a:t>
            </a:r>
            <a:endParaRPr sz="1100"/>
          </a:p>
        </p:txBody>
      </p:sp>
      <p:pic>
        <p:nvPicPr>
          <p:cNvPr id="400" name="Google Shape;400;p51"/>
          <p:cNvPicPr preferRelativeResize="0"/>
          <p:nvPr/>
        </p:nvPicPr>
        <p:blipFill rotWithShape="1">
          <a:blip r:embed="rId6">
            <a:alphaModFix/>
          </a:blip>
          <a:srcRect/>
          <a:stretch/>
        </p:blipFill>
        <p:spPr>
          <a:xfrm>
            <a:off x="5632133" y="3038951"/>
            <a:ext cx="3405423" cy="1965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52"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06" name="Google Shape;406;p52"/>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Context</a:t>
            </a:r>
            <a:endParaRPr sz="1100"/>
          </a:p>
        </p:txBody>
      </p:sp>
      <p:sp>
        <p:nvSpPr>
          <p:cNvPr id="407" name="Google Shape;407;p52"/>
          <p:cNvSpPr txBox="1">
            <a:spLocks noGrp="1"/>
          </p:cNvSpPr>
          <p:nvPr>
            <p:ph type="body" idx="1"/>
          </p:nvPr>
        </p:nvSpPr>
        <p:spPr>
          <a:xfrm>
            <a:off x="6189345" y="768965"/>
            <a:ext cx="2954700" cy="4320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0" lvl="0" indent="-228600" algn="l" rtl="0">
              <a:lnSpc>
                <a:spcPct val="110000"/>
              </a:lnSpc>
              <a:spcBef>
                <a:spcPts val="0"/>
              </a:spcBef>
              <a:spcAft>
                <a:spcPts val="0"/>
              </a:spcAft>
              <a:buSzPts val="1200"/>
              <a:buChar char="◈"/>
            </a:pPr>
            <a:r>
              <a:rPr lang="en">
                <a:solidFill>
                  <a:srgbClr val="FFFF00"/>
                </a:solidFill>
              </a:rPr>
              <a:t>China became a communist country under the dictatorship of Mao Zedong in 1949.</a:t>
            </a:r>
            <a:endParaRPr/>
          </a:p>
          <a:p>
            <a:pPr marL="254000" lvl="0" indent="-228600" algn="l" rtl="0">
              <a:lnSpc>
                <a:spcPct val="110000"/>
              </a:lnSpc>
              <a:spcBef>
                <a:spcPts val="800"/>
              </a:spcBef>
              <a:spcAft>
                <a:spcPts val="0"/>
              </a:spcAft>
              <a:buSzPts val="1200"/>
              <a:buChar char="◈"/>
            </a:pPr>
            <a:r>
              <a:rPr lang="en">
                <a:solidFill>
                  <a:srgbClr val="FFCCFF"/>
                </a:solidFill>
              </a:rPr>
              <a:t>China was overwhelmingly agricultural and Mao wanted to industrialise China and wanted to surpass Britain in steel production in only 15 years.</a:t>
            </a:r>
            <a:endParaRPr/>
          </a:p>
          <a:p>
            <a:pPr marL="254000" lvl="0" indent="-228600" algn="l" rtl="0">
              <a:lnSpc>
                <a:spcPct val="110000"/>
              </a:lnSpc>
              <a:spcBef>
                <a:spcPts val="800"/>
              </a:spcBef>
              <a:spcAft>
                <a:spcPts val="0"/>
              </a:spcAft>
              <a:buSzPts val="1200"/>
              <a:buChar char="◈"/>
            </a:pPr>
            <a:r>
              <a:rPr lang="en">
                <a:solidFill>
                  <a:srgbClr val="92D050"/>
                </a:solidFill>
              </a:rPr>
              <a:t>The plan to industrialise China was called the Great Leap Forward which operated from 1958-1962.</a:t>
            </a:r>
            <a:endParaRPr>
              <a:solidFill>
                <a:srgbClr val="92D050"/>
              </a:solidFill>
            </a:endParaRPr>
          </a:p>
        </p:txBody>
      </p:sp>
      <p:pic>
        <p:nvPicPr>
          <p:cNvPr id="408" name="Google Shape;408;p52"/>
          <p:cNvPicPr preferRelativeResize="0"/>
          <p:nvPr/>
        </p:nvPicPr>
        <p:blipFill rotWithShape="1">
          <a:blip r:embed="rId4">
            <a:alphaModFix/>
          </a:blip>
          <a:srcRect b="5669"/>
          <a:stretch/>
        </p:blipFill>
        <p:spPr>
          <a:xfrm>
            <a:off x="3153843" y="837545"/>
            <a:ext cx="3035505" cy="4183377"/>
          </a:xfrm>
          <a:prstGeom prst="rect">
            <a:avLst/>
          </a:prstGeom>
          <a:noFill/>
          <a:ln>
            <a:noFill/>
          </a:ln>
        </p:spPr>
      </p:pic>
      <p:pic>
        <p:nvPicPr>
          <p:cNvPr id="409" name="Google Shape;409;p52"/>
          <p:cNvPicPr preferRelativeResize="0"/>
          <p:nvPr/>
        </p:nvPicPr>
        <p:blipFill rotWithShape="1">
          <a:blip r:embed="rId5">
            <a:alphaModFix/>
          </a:blip>
          <a:srcRect/>
          <a:stretch/>
        </p:blipFill>
        <p:spPr>
          <a:xfrm>
            <a:off x="128588" y="837545"/>
            <a:ext cx="2889506" cy="41833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3"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15" name="Google Shape;415;p53"/>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Context</a:t>
            </a:r>
            <a:endParaRPr sz="1100"/>
          </a:p>
        </p:txBody>
      </p:sp>
      <p:pic>
        <p:nvPicPr>
          <p:cNvPr id="416" name="Google Shape;416;p53"/>
          <p:cNvPicPr preferRelativeResize="0"/>
          <p:nvPr/>
        </p:nvPicPr>
        <p:blipFill rotWithShape="1">
          <a:blip r:embed="rId4">
            <a:alphaModFix/>
          </a:blip>
          <a:srcRect l="5013" t="6414" r="7027" b="11665"/>
          <a:stretch/>
        </p:blipFill>
        <p:spPr>
          <a:xfrm>
            <a:off x="3128963" y="805101"/>
            <a:ext cx="2238478" cy="4213383"/>
          </a:xfrm>
          <a:prstGeom prst="rect">
            <a:avLst/>
          </a:prstGeom>
          <a:noFill/>
          <a:ln>
            <a:noFill/>
          </a:ln>
        </p:spPr>
      </p:pic>
      <p:sp>
        <p:nvSpPr>
          <p:cNvPr id="417" name="Google Shape;417;p53"/>
          <p:cNvSpPr txBox="1">
            <a:spLocks noGrp="1"/>
          </p:cNvSpPr>
          <p:nvPr>
            <p:ph type="body" idx="1"/>
          </p:nvPr>
        </p:nvSpPr>
        <p:spPr>
          <a:xfrm>
            <a:off x="5367441" y="805101"/>
            <a:ext cx="3769200" cy="4449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fontScale="92500" lnSpcReduction="10000"/>
          </a:bodyPr>
          <a:lstStyle/>
          <a:p>
            <a:pPr marL="254000" lvl="0" indent="-228758" algn="l" rtl="0">
              <a:lnSpc>
                <a:spcPct val="110000"/>
              </a:lnSpc>
              <a:spcBef>
                <a:spcPts val="0"/>
              </a:spcBef>
              <a:spcAft>
                <a:spcPts val="0"/>
              </a:spcAft>
              <a:buSzPct val="72222"/>
              <a:buChar char="◈"/>
            </a:pPr>
            <a:r>
              <a:rPr lang="en" sz="1800">
                <a:solidFill>
                  <a:srgbClr val="61D6FF"/>
                </a:solidFill>
              </a:rPr>
              <a:t>Mao started a Villagisation programme which would be emulated by Julius Nyerere in Tanzania.</a:t>
            </a:r>
            <a:endParaRPr/>
          </a:p>
          <a:p>
            <a:pPr marL="254000" lvl="0" indent="-228758" algn="l" rtl="0">
              <a:lnSpc>
                <a:spcPct val="110000"/>
              </a:lnSpc>
              <a:spcBef>
                <a:spcPts val="800"/>
              </a:spcBef>
              <a:spcAft>
                <a:spcPts val="0"/>
              </a:spcAft>
              <a:buSzPct val="72222"/>
              <a:buChar char="◈"/>
            </a:pPr>
            <a:r>
              <a:rPr lang="en" sz="1800">
                <a:solidFill>
                  <a:srgbClr val="FFFF00"/>
                </a:solidFill>
              </a:rPr>
              <a:t>The Great Leap Forward encouraged people to build backyard furnaces instead of farming. These furnaces produced very low quality, and in some cases, almost useless steel. </a:t>
            </a:r>
            <a:endParaRPr/>
          </a:p>
          <a:p>
            <a:pPr marL="254000" lvl="0" indent="-228758" algn="l" rtl="0">
              <a:lnSpc>
                <a:spcPct val="110000"/>
              </a:lnSpc>
              <a:spcBef>
                <a:spcPts val="800"/>
              </a:spcBef>
              <a:spcAft>
                <a:spcPts val="0"/>
              </a:spcAft>
              <a:buSzPct val="72222"/>
              <a:buChar char="◈"/>
            </a:pPr>
            <a:r>
              <a:rPr lang="en" sz="1800">
                <a:solidFill>
                  <a:srgbClr val="FFCCFF"/>
                </a:solidFill>
              </a:rPr>
              <a:t>People exaggerated how much steel and food they were producing. There was a government quota that used exaggerated statistics which meant that too much food was compensated and not enough was given to feed people. </a:t>
            </a:r>
            <a:endParaRPr/>
          </a:p>
        </p:txBody>
      </p:sp>
      <p:pic>
        <p:nvPicPr>
          <p:cNvPr id="418" name="Google Shape;418;p53"/>
          <p:cNvPicPr preferRelativeResize="0"/>
          <p:nvPr/>
        </p:nvPicPr>
        <p:blipFill rotWithShape="1">
          <a:blip r:embed="rId5">
            <a:alphaModFix/>
          </a:blip>
          <a:srcRect/>
          <a:stretch/>
        </p:blipFill>
        <p:spPr>
          <a:xfrm>
            <a:off x="86732" y="795101"/>
            <a:ext cx="2914700" cy="42233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4"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24" name="Google Shape;424;p54"/>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Context</a:t>
            </a:r>
            <a:endParaRPr sz="1100"/>
          </a:p>
        </p:txBody>
      </p:sp>
      <p:pic>
        <p:nvPicPr>
          <p:cNvPr id="425" name="Google Shape;425;p54"/>
          <p:cNvPicPr preferRelativeResize="0"/>
          <p:nvPr/>
        </p:nvPicPr>
        <p:blipFill rotWithShape="1">
          <a:blip r:embed="rId4">
            <a:alphaModFix/>
          </a:blip>
          <a:srcRect l="3084" t="669" r="2002" b="2328"/>
          <a:stretch/>
        </p:blipFill>
        <p:spPr>
          <a:xfrm>
            <a:off x="145733" y="814388"/>
            <a:ext cx="2704300" cy="4174808"/>
          </a:xfrm>
          <a:prstGeom prst="rect">
            <a:avLst/>
          </a:prstGeom>
          <a:noFill/>
          <a:ln>
            <a:noFill/>
          </a:ln>
        </p:spPr>
      </p:pic>
      <p:pic>
        <p:nvPicPr>
          <p:cNvPr id="426" name="Google Shape;426;p54"/>
          <p:cNvPicPr preferRelativeResize="0"/>
          <p:nvPr/>
        </p:nvPicPr>
        <p:blipFill rotWithShape="1">
          <a:blip r:embed="rId5">
            <a:alphaModFix/>
          </a:blip>
          <a:srcRect t="6217"/>
          <a:stretch/>
        </p:blipFill>
        <p:spPr>
          <a:xfrm>
            <a:off x="2990198" y="801318"/>
            <a:ext cx="2821960" cy="2070251"/>
          </a:xfrm>
          <a:prstGeom prst="rect">
            <a:avLst/>
          </a:prstGeom>
          <a:noFill/>
          <a:ln>
            <a:noFill/>
          </a:ln>
        </p:spPr>
      </p:pic>
      <p:pic>
        <p:nvPicPr>
          <p:cNvPr id="427" name="Google Shape;427;p54"/>
          <p:cNvPicPr preferRelativeResize="0"/>
          <p:nvPr/>
        </p:nvPicPr>
        <p:blipFill rotWithShape="1">
          <a:blip r:embed="rId6">
            <a:alphaModFix/>
          </a:blip>
          <a:srcRect/>
          <a:stretch/>
        </p:blipFill>
        <p:spPr>
          <a:xfrm>
            <a:off x="2990197" y="3034665"/>
            <a:ext cx="2821958" cy="1931789"/>
          </a:xfrm>
          <a:prstGeom prst="rect">
            <a:avLst/>
          </a:prstGeom>
          <a:noFill/>
          <a:ln>
            <a:noFill/>
          </a:ln>
        </p:spPr>
      </p:pic>
      <p:sp>
        <p:nvSpPr>
          <p:cNvPr id="428" name="Google Shape;428;p54"/>
          <p:cNvSpPr txBox="1">
            <a:spLocks noGrp="1"/>
          </p:cNvSpPr>
          <p:nvPr>
            <p:ph type="body" idx="1"/>
          </p:nvPr>
        </p:nvSpPr>
        <p:spPr>
          <a:xfrm>
            <a:off x="5812155" y="814388"/>
            <a:ext cx="3331800" cy="43890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fontScale="92500" lnSpcReduction="10000"/>
          </a:bodyPr>
          <a:lstStyle/>
          <a:p>
            <a:pPr marL="254000" lvl="0" indent="-222884" algn="l" rtl="0">
              <a:lnSpc>
                <a:spcPct val="110000"/>
              </a:lnSpc>
              <a:spcBef>
                <a:spcPts val="0"/>
              </a:spcBef>
              <a:spcAft>
                <a:spcPts val="0"/>
              </a:spcAft>
              <a:buSzPct val="70588"/>
              <a:buChar char="◈"/>
            </a:pPr>
            <a:r>
              <a:rPr lang="en">
                <a:solidFill>
                  <a:srgbClr val="FFFF00"/>
                </a:solidFill>
              </a:rPr>
              <a:t>Mao designated Sparrows as one of the Four Pests that should be eliminated because they ate grain seed.</a:t>
            </a:r>
            <a:endParaRPr/>
          </a:p>
          <a:p>
            <a:pPr marL="254000" lvl="0" indent="-222884" algn="l" rtl="0">
              <a:lnSpc>
                <a:spcPct val="110000"/>
              </a:lnSpc>
              <a:spcBef>
                <a:spcPts val="800"/>
              </a:spcBef>
              <a:spcAft>
                <a:spcPts val="0"/>
              </a:spcAft>
              <a:buSzPct val="70588"/>
              <a:buChar char="◈"/>
            </a:pPr>
            <a:r>
              <a:rPr lang="en">
                <a:solidFill>
                  <a:srgbClr val="FFCCFF"/>
                </a:solidFill>
              </a:rPr>
              <a:t>Millions of sparrows and their eggs were killed and smashed.</a:t>
            </a:r>
            <a:endParaRPr/>
          </a:p>
          <a:p>
            <a:pPr marL="254000" lvl="0" indent="-222884" algn="l" rtl="0">
              <a:lnSpc>
                <a:spcPct val="110000"/>
              </a:lnSpc>
              <a:spcBef>
                <a:spcPts val="800"/>
              </a:spcBef>
              <a:spcAft>
                <a:spcPts val="0"/>
              </a:spcAft>
              <a:buSzPct val="70588"/>
              <a:buChar char="◈"/>
            </a:pPr>
            <a:r>
              <a:rPr lang="en">
                <a:solidFill>
                  <a:srgbClr val="92D050"/>
                </a:solidFill>
              </a:rPr>
              <a:t>However, the killing of sparrows led to a boom in the locust population which significantly more grain than the sparrows.</a:t>
            </a:r>
            <a:endParaRPr/>
          </a:p>
          <a:p>
            <a:pPr marL="254000" lvl="0" indent="-222884" algn="l" rtl="0">
              <a:lnSpc>
                <a:spcPct val="110000"/>
              </a:lnSpc>
              <a:spcBef>
                <a:spcPts val="800"/>
              </a:spcBef>
              <a:spcAft>
                <a:spcPts val="0"/>
              </a:spcAft>
              <a:buSzPct val="70588"/>
              <a:buChar char="◈"/>
            </a:pPr>
            <a:r>
              <a:rPr lang="en">
                <a:solidFill>
                  <a:srgbClr val="61D6FF"/>
                </a:solidFill>
              </a:rPr>
              <a:t>China ended up importing 250,000 sparrows from the Soviet Union to rebuild their population.</a:t>
            </a:r>
            <a:endParaRPr/>
          </a:p>
          <a:p>
            <a:pPr marL="254000" lvl="0" indent="-222884" algn="l" rtl="0">
              <a:lnSpc>
                <a:spcPct val="110000"/>
              </a:lnSpc>
              <a:spcBef>
                <a:spcPts val="800"/>
              </a:spcBef>
              <a:spcAft>
                <a:spcPts val="0"/>
              </a:spcAft>
              <a:buSzPct val="70588"/>
              <a:buChar char="◈"/>
            </a:pPr>
            <a:r>
              <a:rPr lang="en">
                <a:solidFill>
                  <a:srgbClr val="F4D8CF"/>
                </a:solidFill>
              </a:rPr>
              <a:t>How does this relate to what you have learned in science class?</a:t>
            </a:r>
            <a:endParaRPr>
              <a:solidFill>
                <a:srgbClr val="F4D8C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55"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34" name="Google Shape;434;p55"/>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Context</a:t>
            </a:r>
            <a:endParaRPr sz="1100"/>
          </a:p>
        </p:txBody>
      </p:sp>
      <p:sp>
        <p:nvSpPr>
          <p:cNvPr id="435" name="Google Shape;435;p55"/>
          <p:cNvSpPr txBox="1"/>
          <p:nvPr/>
        </p:nvSpPr>
        <p:spPr>
          <a:xfrm>
            <a:off x="188613" y="798638"/>
            <a:ext cx="38799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i="0" u="none" strike="noStrike" cap="none">
                <a:solidFill>
                  <a:srgbClr val="FFCCFF"/>
                </a:solidFill>
                <a:latin typeface="Sorts Mill Goudy"/>
                <a:ea typeface="Sorts Mill Goudy"/>
                <a:cs typeface="Sorts Mill Goudy"/>
                <a:sym typeface="Sorts Mill Goudy"/>
              </a:rPr>
              <a:t>In 1958, the Yellow River Flood caused the destruction of over 1.5 million acres of farmland</a:t>
            </a:r>
            <a:r>
              <a:rPr lang="en" i="0" u="none" strike="noStrike" cap="none">
                <a:solidFill>
                  <a:schemeClr val="lt1"/>
                </a:solidFill>
                <a:latin typeface="Sorts Mill Goudy"/>
                <a:ea typeface="Sorts Mill Goudy"/>
                <a:cs typeface="Sorts Mill Goudy"/>
                <a:sym typeface="Sorts Mill Goudy"/>
              </a:rPr>
              <a:t>.</a:t>
            </a:r>
            <a:endParaRPr sz="1000"/>
          </a:p>
        </p:txBody>
      </p:sp>
      <p:pic>
        <p:nvPicPr>
          <p:cNvPr id="436" name="Google Shape;436;p55"/>
          <p:cNvPicPr preferRelativeResize="0"/>
          <p:nvPr/>
        </p:nvPicPr>
        <p:blipFill rotWithShape="1">
          <a:blip r:embed="rId4">
            <a:alphaModFix/>
          </a:blip>
          <a:srcRect l="6466" t="3502" r="1418" b="21814"/>
          <a:stretch/>
        </p:blipFill>
        <p:spPr>
          <a:xfrm>
            <a:off x="127891" y="1405304"/>
            <a:ext cx="3940512" cy="3622467"/>
          </a:xfrm>
          <a:prstGeom prst="rect">
            <a:avLst/>
          </a:prstGeom>
          <a:noFill/>
          <a:ln>
            <a:noFill/>
          </a:ln>
        </p:spPr>
      </p:pic>
      <p:pic>
        <p:nvPicPr>
          <p:cNvPr id="437" name="Google Shape;437;p55"/>
          <p:cNvPicPr preferRelativeResize="0"/>
          <p:nvPr/>
        </p:nvPicPr>
        <p:blipFill rotWithShape="1">
          <a:blip r:embed="rId5">
            <a:alphaModFix/>
          </a:blip>
          <a:srcRect/>
          <a:stretch/>
        </p:blipFill>
        <p:spPr>
          <a:xfrm>
            <a:off x="4230583" y="1405304"/>
            <a:ext cx="4804831" cy="3622468"/>
          </a:xfrm>
          <a:prstGeom prst="rect">
            <a:avLst/>
          </a:prstGeom>
          <a:noFill/>
          <a:ln>
            <a:noFill/>
          </a:ln>
        </p:spPr>
      </p:pic>
      <p:sp>
        <p:nvSpPr>
          <p:cNvPr id="438" name="Google Shape;438;p55"/>
          <p:cNvSpPr txBox="1"/>
          <p:nvPr/>
        </p:nvSpPr>
        <p:spPr>
          <a:xfrm>
            <a:off x="4166235" y="781940"/>
            <a:ext cx="48693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i="0" u="none" strike="noStrike" cap="none">
                <a:solidFill>
                  <a:srgbClr val="FFFF00"/>
                </a:solidFill>
                <a:latin typeface="Sorts Mill Goudy"/>
                <a:ea typeface="Sorts Mill Goudy"/>
                <a:cs typeface="Sorts Mill Goudy"/>
                <a:sym typeface="Sorts Mill Goudy"/>
              </a:rPr>
              <a:t>In 1959, there was a drought that caused crop failures in two important provinces to drop by 50% and 25%.</a:t>
            </a:r>
            <a:endParaRPr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6"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44" name="Google Shape;444;p56"/>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China’s Great Leap Forward: Taboo</a:t>
            </a:r>
            <a:endParaRPr sz="1100"/>
          </a:p>
        </p:txBody>
      </p:sp>
      <p:sp>
        <p:nvSpPr>
          <p:cNvPr id="445" name="Google Shape;445;p56"/>
          <p:cNvSpPr txBox="1"/>
          <p:nvPr/>
        </p:nvSpPr>
        <p:spPr>
          <a:xfrm>
            <a:off x="7254" y="669215"/>
            <a:ext cx="9129600" cy="854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i="0" u="none" strike="noStrike" cap="none">
                <a:solidFill>
                  <a:srgbClr val="FFFF00"/>
                </a:solidFill>
                <a:latin typeface="Sorts Mill Goudy"/>
                <a:ea typeface="Sorts Mill Goudy"/>
                <a:cs typeface="Sorts Mill Goudy"/>
                <a:sym typeface="Sorts Mill Goudy"/>
              </a:rPr>
              <a:t>People realised early on that crops were being left to rot in order to produce useless metals which was not sustainable. However, many people did not feel like they were able to critique the Great Leap Forward. This was because critiquing your government was a taboo:</a:t>
            </a:r>
            <a:endParaRPr sz="1700" i="0" u="none" strike="noStrike" cap="none">
              <a:solidFill>
                <a:srgbClr val="FFFF00"/>
              </a:solidFill>
              <a:latin typeface="Sorts Mill Goudy"/>
              <a:ea typeface="Sorts Mill Goudy"/>
              <a:cs typeface="Sorts Mill Goudy"/>
              <a:sym typeface="Sorts Mill Goudy"/>
            </a:endParaRPr>
          </a:p>
        </p:txBody>
      </p:sp>
      <p:sp>
        <p:nvSpPr>
          <p:cNvPr id="446" name="Google Shape;446;p56"/>
          <p:cNvSpPr txBox="1"/>
          <p:nvPr/>
        </p:nvSpPr>
        <p:spPr>
          <a:xfrm>
            <a:off x="66630" y="4396843"/>
            <a:ext cx="6123300" cy="715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i="1" u="none" strike="noStrike" cap="none">
                <a:solidFill>
                  <a:srgbClr val="FFCCFF"/>
                </a:solidFill>
                <a:latin typeface="Sorts Mill Goudy"/>
                <a:ea typeface="Sorts Mill Goudy"/>
                <a:cs typeface="Sorts Mill Goudy"/>
                <a:sym typeface="Sorts Mill Goudy"/>
              </a:rPr>
              <a:t>“You are criticising our country? Does that mean you support our enemy the USA who does nothing but critique  our country? Are you a traitor who hates our country? The US even invaded us , does that mean you support the previous US invasion?”</a:t>
            </a:r>
            <a:endParaRPr sz="1400" i="1" u="none" strike="noStrike" cap="none">
              <a:solidFill>
                <a:srgbClr val="FFCCFF"/>
              </a:solidFill>
              <a:latin typeface="Sorts Mill Goudy"/>
              <a:ea typeface="Sorts Mill Goudy"/>
              <a:cs typeface="Sorts Mill Goudy"/>
              <a:sym typeface="Sorts Mill Goudy"/>
            </a:endParaRPr>
          </a:p>
        </p:txBody>
      </p:sp>
      <p:sp>
        <p:nvSpPr>
          <p:cNvPr id="447" name="Google Shape;447;p56"/>
          <p:cNvSpPr txBox="1"/>
          <p:nvPr/>
        </p:nvSpPr>
        <p:spPr>
          <a:xfrm>
            <a:off x="6268780" y="4396843"/>
            <a:ext cx="2875200" cy="715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i="1" u="none" strike="noStrike" cap="none">
                <a:solidFill>
                  <a:srgbClr val="92D050"/>
                </a:solidFill>
                <a:latin typeface="Sorts Mill Goudy"/>
                <a:ea typeface="Sorts Mill Goudy"/>
                <a:cs typeface="Sorts Mill Goudy"/>
                <a:sym typeface="Sorts Mill Goudy"/>
              </a:rPr>
              <a:t>In 1956, Mao encouraged freedom of speech but as soon as people critiqued the government they were arrested.</a:t>
            </a:r>
            <a:endParaRPr sz="1400" i="1" u="none" strike="noStrike" cap="none">
              <a:solidFill>
                <a:srgbClr val="92D050"/>
              </a:solidFill>
              <a:latin typeface="Sorts Mill Goudy"/>
              <a:ea typeface="Sorts Mill Goudy"/>
              <a:cs typeface="Sorts Mill Goudy"/>
              <a:sym typeface="Sorts Mill Goudy"/>
            </a:endParaRPr>
          </a:p>
        </p:txBody>
      </p:sp>
      <p:pic>
        <p:nvPicPr>
          <p:cNvPr id="448" name="Google Shape;448;p56"/>
          <p:cNvPicPr preferRelativeResize="0"/>
          <p:nvPr/>
        </p:nvPicPr>
        <p:blipFill rotWithShape="1">
          <a:blip r:embed="rId4">
            <a:alphaModFix/>
          </a:blip>
          <a:srcRect r="2133"/>
          <a:stretch/>
        </p:blipFill>
        <p:spPr>
          <a:xfrm>
            <a:off x="-4871" y="1553882"/>
            <a:ext cx="3776772" cy="2842959"/>
          </a:xfrm>
          <a:prstGeom prst="rect">
            <a:avLst/>
          </a:prstGeom>
          <a:noFill/>
          <a:ln>
            <a:noFill/>
          </a:ln>
        </p:spPr>
      </p:pic>
      <p:pic>
        <p:nvPicPr>
          <p:cNvPr id="449" name="Google Shape;449;p56"/>
          <p:cNvPicPr preferRelativeResize="0"/>
          <p:nvPr/>
        </p:nvPicPr>
        <p:blipFill rotWithShape="1">
          <a:blip r:embed="rId5">
            <a:alphaModFix/>
          </a:blip>
          <a:srcRect l="6041" t="2156" r="3115" b="3253"/>
          <a:stretch/>
        </p:blipFill>
        <p:spPr>
          <a:xfrm>
            <a:off x="3926205" y="1553882"/>
            <a:ext cx="2263820" cy="2868677"/>
          </a:xfrm>
          <a:prstGeom prst="rect">
            <a:avLst/>
          </a:prstGeom>
          <a:noFill/>
          <a:ln>
            <a:noFill/>
          </a:ln>
        </p:spPr>
      </p:pic>
      <p:pic>
        <p:nvPicPr>
          <p:cNvPr id="450" name="Google Shape;450;p56"/>
          <p:cNvPicPr preferRelativeResize="0"/>
          <p:nvPr/>
        </p:nvPicPr>
        <p:blipFill rotWithShape="1">
          <a:blip r:embed="rId6">
            <a:alphaModFix/>
          </a:blip>
          <a:srcRect/>
          <a:stretch/>
        </p:blipFill>
        <p:spPr>
          <a:xfrm>
            <a:off x="6432233" y="1553882"/>
            <a:ext cx="2711770" cy="2842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57"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56" name="Google Shape;456;p57"/>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i="0" u="none" strike="noStrike" cap="none">
                <a:solidFill>
                  <a:schemeClr val="lt2"/>
                </a:solidFill>
                <a:latin typeface="Sorts Mill Goudy"/>
                <a:ea typeface="Sorts Mill Goudy"/>
                <a:cs typeface="Sorts Mill Goudy"/>
                <a:sym typeface="Sorts Mill Goudy"/>
              </a:rPr>
              <a:t>Great Leap Forward: Spectrum of Nuanced Opinions</a:t>
            </a:r>
            <a:endParaRPr sz="1100"/>
          </a:p>
        </p:txBody>
      </p:sp>
      <p:sp>
        <p:nvSpPr>
          <p:cNvPr id="457" name="Google Shape;457;p57"/>
          <p:cNvSpPr/>
          <p:nvPr/>
        </p:nvSpPr>
        <p:spPr>
          <a:xfrm>
            <a:off x="411787" y="793076"/>
            <a:ext cx="8402400" cy="745800"/>
          </a:xfrm>
          <a:prstGeom prst="leftRightArrow">
            <a:avLst>
              <a:gd name="adj1" fmla="val 50000"/>
              <a:gd name="adj2" fmla="val 50000"/>
            </a:avLst>
          </a:prstGeom>
          <a:gradFill>
            <a:gsLst>
              <a:gs pos="0">
                <a:srgbClr val="00B0F0"/>
              </a:gs>
              <a:gs pos="50000">
                <a:srgbClr val="92D050"/>
              </a:gs>
              <a:gs pos="100000">
                <a:srgbClr val="FF0000"/>
              </a:gs>
            </a:gsLst>
            <a:lin ang="10800025" scaled="0"/>
          </a:gradFill>
          <a:ln w="15875"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sp>
        <p:nvSpPr>
          <p:cNvPr id="458" name="Google Shape;458;p57"/>
          <p:cNvSpPr txBox="1"/>
          <p:nvPr/>
        </p:nvSpPr>
        <p:spPr>
          <a:xfrm>
            <a:off x="244049" y="1909075"/>
            <a:ext cx="40164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i="0" u="none" strike="noStrike" cap="none">
                <a:solidFill>
                  <a:srgbClr val="FF0000"/>
                </a:solidFill>
                <a:latin typeface="Sorts Mill Goudy"/>
                <a:ea typeface="Sorts Mill Goudy"/>
                <a:cs typeface="Sorts Mill Goudy"/>
                <a:sym typeface="Sorts Mill Goudy"/>
              </a:rPr>
              <a:t>100% Natural: Physical Geography is to blame.</a:t>
            </a:r>
            <a:endParaRPr sz="1500">
              <a:solidFill>
                <a:srgbClr val="FF0000"/>
              </a:solidFill>
              <a:latin typeface="Sorts Mill Goudy"/>
              <a:ea typeface="Sorts Mill Goudy"/>
              <a:cs typeface="Sorts Mill Goudy"/>
              <a:sym typeface="Sorts Mill Goudy"/>
            </a:endParaRPr>
          </a:p>
        </p:txBody>
      </p:sp>
      <p:sp>
        <p:nvSpPr>
          <p:cNvPr id="459" name="Google Shape;459;p57"/>
          <p:cNvSpPr txBox="1"/>
          <p:nvPr/>
        </p:nvSpPr>
        <p:spPr>
          <a:xfrm>
            <a:off x="5273774" y="1934460"/>
            <a:ext cx="3711900" cy="3000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500">
                <a:solidFill>
                  <a:srgbClr val="61D6FF"/>
                </a:solidFill>
                <a:latin typeface="Sorts Mill Goudy"/>
                <a:ea typeface="Sorts Mill Goudy"/>
                <a:cs typeface="Sorts Mill Goudy"/>
                <a:sym typeface="Sorts Mill Goudy"/>
              </a:rPr>
              <a:t>0% Natural: Human Geography is to blame.</a:t>
            </a:r>
            <a:endParaRPr sz="1500">
              <a:solidFill>
                <a:srgbClr val="61D6FF"/>
              </a:solidFill>
              <a:latin typeface="Sorts Mill Goudy"/>
              <a:ea typeface="Sorts Mill Goudy"/>
              <a:cs typeface="Sorts Mill Goudy"/>
              <a:sym typeface="Sorts Mill Goudy"/>
            </a:endParaRPr>
          </a:p>
        </p:txBody>
      </p:sp>
      <p:cxnSp>
        <p:nvCxnSpPr>
          <p:cNvPr id="460" name="Google Shape;460;p57"/>
          <p:cNvCxnSpPr/>
          <p:nvPr/>
        </p:nvCxnSpPr>
        <p:spPr>
          <a:xfrm rot="10800000">
            <a:off x="411787" y="1254031"/>
            <a:ext cx="0" cy="645000"/>
          </a:xfrm>
          <a:prstGeom prst="straightConnector1">
            <a:avLst/>
          </a:prstGeom>
          <a:noFill/>
          <a:ln w="76200" cap="flat" cmpd="sng">
            <a:solidFill>
              <a:srgbClr val="FF0000"/>
            </a:solidFill>
            <a:prstDash val="solid"/>
            <a:round/>
            <a:headEnd type="none" w="sm" len="sm"/>
            <a:tailEnd type="triangle" w="med" len="med"/>
          </a:ln>
        </p:spPr>
      </p:cxnSp>
      <p:cxnSp>
        <p:nvCxnSpPr>
          <p:cNvPr id="461" name="Google Shape;461;p57"/>
          <p:cNvCxnSpPr/>
          <p:nvPr/>
        </p:nvCxnSpPr>
        <p:spPr>
          <a:xfrm rot="10800000">
            <a:off x="8814216" y="1281785"/>
            <a:ext cx="0" cy="645000"/>
          </a:xfrm>
          <a:prstGeom prst="straightConnector1">
            <a:avLst/>
          </a:prstGeom>
          <a:noFill/>
          <a:ln w="76200" cap="flat" cmpd="sng">
            <a:solidFill>
              <a:srgbClr val="00B0F0"/>
            </a:solidFill>
            <a:prstDash val="solid"/>
            <a:round/>
            <a:headEnd type="none" w="sm" len="sm"/>
            <a:tailEnd type="triangle" w="med" len="med"/>
          </a:ln>
        </p:spPr>
      </p:cxnSp>
      <p:cxnSp>
        <p:nvCxnSpPr>
          <p:cNvPr id="462" name="Google Shape;462;p57"/>
          <p:cNvCxnSpPr/>
          <p:nvPr/>
        </p:nvCxnSpPr>
        <p:spPr>
          <a:xfrm rot="10800000">
            <a:off x="4410809" y="1454213"/>
            <a:ext cx="0" cy="817500"/>
          </a:xfrm>
          <a:prstGeom prst="straightConnector1">
            <a:avLst/>
          </a:prstGeom>
          <a:noFill/>
          <a:ln w="76200" cap="flat" cmpd="sng">
            <a:solidFill>
              <a:srgbClr val="92D050"/>
            </a:solidFill>
            <a:prstDash val="solid"/>
            <a:round/>
            <a:headEnd type="none" w="sm" len="sm"/>
            <a:tailEnd type="triangle" w="med" len="med"/>
          </a:ln>
        </p:spPr>
      </p:cxnSp>
      <p:sp>
        <p:nvSpPr>
          <p:cNvPr id="463" name="Google Shape;463;p57"/>
          <p:cNvSpPr txBox="1"/>
          <p:nvPr/>
        </p:nvSpPr>
        <p:spPr>
          <a:xfrm>
            <a:off x="244902" y="2294608"/>
            <a:ext cx="8654100" cy="762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a:solidFill>
                  <a:srgbClr val="92D050"/>
                </a:solidFill>
                <a:latin typeface="Sorts Mill Goudy"/>
                <a:ea typeface="Sorts Mill Goudy"/>
                <a:cs typeface="Sorts Mill Goudy"/>
                <a:sym typeface="Sorts Mill Goudy"/>
              </a:rPr>
              <a:t>Nuanced Opinion: </a:t>
            </a:r>
            <a:endParaRPr sz="1100"/>
          </a:p>
          <a:p>
            <a:pPr marL="0" marR="0" lvl="0" indent="0" algn="ctr" rtl="0">
              <a:spcBef>
                <a:spcPts val="0"/>
              </a:spcBef>
              <a:spcAft>
                <a:spcPts val="0"/>
              </a:spcAft>
              <a:buNone/>
            </a:pPr>
            <a:r>
              <a:rPr lang="en" sz="1500">
                <a:solidFill>
                  <a:srgbClr val="92D050"/>
                </a:solidFill>
                <a:latin typeface="Sorts Mill Goudy"/>
                <a:ea typeface="Sorts Mill Goudy"/>
                <a:cs typeface="Sorts Mill Goudy"/>
                <a:sym typeface="Sorts Mill Goudy"/>
              </a:rPr>
              <a:t>To what extent was the Great Leap Forward a natural or unnatural disaster? Provide your percentage with an explanation that uses facts, context, and taboos.</a:t>
            </a:r>
            <a:endParaRPr sz="1500">
              <a:solidFill>
                <a:srgbClr val="92D050"/>
              </a:solidFill>
              <a:latin typeface="Sorts Mill Goudy"/>
              <a:ea typeface="Sorts Mill Goudy"/>
              <a:cs typeface="Sorts Mill Goudy"/>
              <a:sym typeface="Sorts Mill Goudy"/>
            </a:endParaRPr>
          </a:p>
        </p:txBody>
      </p:sp>
      <p:sp>
        <p:nvSpPr>
          <p:cNvPr id="464" name="Google Shape;464;p57"/>
          <p:cNvSpPr txBox="1"/>
          <p:nvPr/>
        </p:nvSpPr>
        <p:spPr>
          <a:xfrm>
            <a:off x="548207" y="3141817"/>
            <a:ext cx="7725300" cy="1685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a:solidFill>
                  <a:schemeClr val="lt1"/>
                </a:solidFill>
                <a:latin typeface="Sorts Mill Goudy"/>
                <a:ea typeface="Sorts Mill Goudy"/>
                <a:cs typeface="Sorts Mill Goudy"/>
                <a:sym typeface="Sorts Mill Goudy"/>
              </a:rPr>
              <a:t>Official Chinese Government Opinion:</a:t>
            </a:r>
            <a:endParaRPr sz="1100"/>
          </a:p>
          <a:p>
            <a:pPr marL="0" marR="0" lvl="0" indent="0" algn="ctr" rtl="0">
              <a:spcBef>
                <a:spcPts val="0"/>
              </a:spcBef>
              <a:spcAft>
                <a:spcPts val="0"/>
              </a:spcAft>
              <a:buNone/>
            </a:pPr>
            <a:r>
              <a:rPr lang="en" sz="1500">
                <a:solidFill>
                  <a:schemeClr val="lt1"/>
                </a:solidFill>
                <a:latin typeface="Sorts Mill Goudy"/>
                <a:ea typeface="Sorts Mill Goudy"/>
                <a:cs typeface="Sorts Mill Goudy"/>
                <a:sym typeface="Sorts Mill Goudy"/>
              </a:rPr>
              <a:t>1962-1968: "30% of the famine was caused by natural disasters and 70% to man-made errors."</a:t>
            </a:r>
            <a:endParaRPr sz="1100"/>
          </a:p>
          <a:p>
            <a:pPr marL="0" marR="0" lvl="0" indent="0" algn="ctr" rtl="0">
              <a:spcBef>
                <a:spcPts val="0"/>
              </a:spcBef>
              <a:spcAft>
                <a:spcPts val="0"/>
              </a:spcAft>
              <a:buNone/>
            </a:pPr>
            <a:r>
              <a:rPr lang="en" sz="1500">
                <a:solidFill>
                  <a:schemeClr val="lt1"/>
                </a:solidFill>
                <a:latin typeface="Sorts Mill Goudy"/>
                <a:ea typeface="Sorts Mill Goudy"/>
                <a:cs typeface="Sorts Mill Goudy"/>
                <a:sym typeface="Sorts Mill Goudy"/>
              </a:rPr>
              <a:t>1968-1981: "Three Years of Natural Disasters." </a:t>
            </a:r>
            <a:endParaRPr sz="1100"/>
          </a:p>
          <a:p>
            <a:pPr marL="0" marR="0" lvl="0" indent="0" algn="ctr" rtl="0">
              <a:spcBef>
                <a:spcPts val="0"/>
              </a:spcBef>
              <a:spcAft>
                <a:spcPts val="0"/>
              </a:spcAft>
              <a:buNone/>
            </a:pPr>
            <a:r>
              <a:rPr lang="en" sz="1500">
                <a:solidFill>
                  <a:schemeClr val="lt1"/>
                </a:solidFill>
                <a:latin typeface="Sorts Mill Goudy"/>
                <a:ea typeface="Sorts Mill Goudy"/>
                <a:cs typeface="Sorts Mill Goudy"/>
                <a:sym typeface="Sorts Mill Goudy"/>
              </a:rPr>
              <a:t>1981-present: "Three Years of Difficulty.”</a:t>
            </a:r>
            <a:endParaRPr sz="1100"/>
          </a:p>
          <a:p>
            <a:pPr marL="0" marR="0" lvl="0" indent="0" algn="ctr" rtl="0">
              <a:spcBef>
                <a:spcPts val="0"/>
              </a:spcBef>
              <a:spcAft>
                <a:spcPts val="0"/>
              </a:spcAft>
              <a:buNone/>
            </a:pPr>
            <a:endParaRPr sz="15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1500">
                <a:solidFill>
                  <a:schemeClr val="lt1"/>
                </a:solidFill>
                <a:latin typeface="Sorts Mill Goudy"/>
                <a:ea typeface="Sorts Mill Goudy"/>
                <a:cs typeface="Sorts Mill Goudy"/>
                <a:sym typeface="Sorts Mill Goudy"/>
              </a:rPr>
              <a:t>What trends do you notice overtime and why do you think they changed?</a:t>
            </a:r>
            <a:endParaRPr sz="1100"/>
          </a:p>
          <a:p>
            <a:pPr marL="0" marR="0" lvl="0" indent="0" algn="ctr" rtl="0">
              <a:spcBef>
                <a:spcPts val="0"/>
              </a:spcBef>
              <a:spcAft>
                <a:spcPts val="0"/>
              </a:spcAft>
              <a:buNone/>
            </a:pPr>
            <a:r>
              <a:rPr lang="en" sz="1500" u="sng">
                <a:solidFill>
                  <a:schemeClr val="hlink"/>
                </a:solidFill>
                <a:latin typeface="Sorts Mill Goudy"/>
                <a:ea typeface="Sorts Mill Goudy"/>
                <a:cs typeface="Sorts Mill Goudy"/>
                <a:sym typeface="Sorts Mill Goudy"/>
                <a:hlinkClick r:id="rId4"/>
              </a:rPr>
              <a:t>Video</a:t>
            </a:r>
            <a:endParaRPr sz="1500">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8"/>
          <p:cNvSpPr txBox="1">
            <a:spLocks noGrp="1"/>
          </p:cNvSpPr>
          <p:nvPr>
            <p:ph type="ctrTitle"/>
          </p:nvPr>
        </p:nvSpPr>
        <p:spPr>
          <a:xfrm>
            <a:off x="-3968" y="-90997"/>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100"/>
              <a:buFont typeface="Sorts Mill Goudy"/>
              <a:buNone/>
            </a:pPr>
            <a:r>
              <a:rPr lang="en" sz="3100"/>
              <a:t>Lesson 4: Health Issues in the Marshall Islands</a:t>
            </a:r>
            <a:endParaRPr sz="3100"/>
          </a:p>
        </p:txBody>
      </p:sp>
      <p:pic>
        <p:nvPicPr>
          <p:cNvPr id="470" name="Google Shape;470;p58"/>
          <p:cNvPicPr preferRelativeResize="0"/>
          <p:nvPr/>
        </p:nvPicPr>
        <p:blipFill rotWithShape="1">
          <a:blip r:embed="rId3">
            <a:alphaModFix/>
          </a:blip>
          <a:srcRect t="11815" b="8401"/>
          <a:stretch/>
        </p:blipFill>
        <p:spPr>
          <a:xfrm>
            <a:off x="0" y="588725"/>
            <a:ext cx="9144000" cy="3256175"/>
          </a:xfrm>
          <a:prstGeom prst="rect">
            <a:avLst/>
          </a:prstGeom>
          <a:noFill/>
          <a:ln>
            <a:noFill/>
          </a:ln>
        </p:spPr>
      </p:pic>
      <p:sp>
        <p:nvSpPr>
          <p:cNvPr id="471" name="Google Shape;471;p58"/>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Monday January 20 (AB), Friday January 24 (CD)</a:t>
            </a:r>
            <a:br>
              <a:rPr lang="en"/>
            </a:br>
            <a:r>
              <a:rPr lang="en"/>
              <a:t>Theme: Case Studies</a:t>
            </a:r>
            <a:endParaRPr/>
          </a:p>
          <a:p>
            <a:pPr marL="0" lvl="0" indent="0" algn="ctr" rtl="0">
              <a:lnSpc>
                <a:spcPct val="110000"/>
              </a:lnSpc>
              <a:spcBef>
                <a:spcPts val="0"/>
              </a:spcBef>
              <a:spcAft>
                <a:spcPts val="0"/>
              </a:spcAft>
              <a:buSzPts val="1200"/>
              <a:buNone/>
            </a:pPr>
            <a:r>
              <a:rPr lang="en"/>
              <a:t>Unit 4: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9"/>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600"/>
              <a:buNone/>
            </a:pPr>
            <a:r>
              <a:rPr lang="en" sz="2300">
                <a:solidFill>
                  <a:srgbClr val="FFCCFF"/>
                </a:solidFill>
              </a:rPr>
              <a:t>Learning Targets: By the end of this lesson, I can…</a:t>
            </a:r>
            <a:endParaRPr sz="2300">
              <a:solidFill>
                <a:srgbClr val="FFCCFF"/>
              </a:solidFill>
            </a:endParaRPr>
          </a:p>
          <a:p>
            <a:pPr marL="254000" lvl="0" indent="-228600" algn="l" rtl="0">
              <a:lnSpc>
                <a:spcPct val="110000"/>
              </a:lnSpc>
              <a:spcBef>
                <a:spcPts val="900"/>
              </a:spcBef>
              <a:spcAft>
                <a:spcPts val="0"/>
              </a:spcAft>
              <a:buSzPts val="1600"/>
              <a:buChar char="◈"/>
            </a:pPr>
            <a:r>
              <a:rPr lang="en" sz="2300">
                <a:solidFill>
                  <a:srgbClr val="FFCCFF"/>
                </a:solidFill>
              </a:rPr>
              <a:t>Provide facts, context, and taboos that can help create a spectrum of nuanced opinions that explain the health issues on the Marshall Islands.</a:t>
            </a:r>
            <a:endParaRPr sz="2300">
              <a:solidFill>
                <a:srgbClr val="FFCCFF"/>
              </a:solidFill>
            </a:endParaRPr>
          </a:p>
          <a:p>
            <a:pPr marL="254000" lvl="0" indent="-127000" algn="l" rtl="0">
              <a:lnSpc>
                <a:spcPct val="110000"/>
              </a:lnSpc>
              <a:spcBef>
                <a:spcPts val="900"/>
              </a:spcBef>
              <a:spcAft>
                <a:spcPts val="0"/>
              </a:spcAft>
              <a:buSzPts val="1600"/>
              <a:buNone/>
            </a:pPr>
            <a:endParaRPr sz="2300">
              <a:solidFill>
                <a:srgbClr val="FFCCFF"/>
              </a:solidFill>
            </a:endParaRPr>
          </a:p>
        </p:txBody>
      </p:sp>
      <p:pic>
        <p:nvPicPr>
          <p:cNvPr id="477" name="Google Shape;477;p59"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478" name="Google Shape;478;p59"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479" name="Google Shape;479;p59"/>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480" name="Google Shape;480;p59"/>
          <p:cNvSpPr txBox="1"/>
          <p:nvPr/>
        </p:nvSpPr>
        <p:spPr>
          <a:xfrm>
            <a:off x="49000" y="618119"/>
            <a:ext cx="39069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600"/>
              <a:buFont typeface="Noto Sans Symbols"/>
              <a:buNone/>
            </a:pPr>
            <a:r>
              <a:rPr lang="en" sz="2300" i="0" u="none" strike="noStrike" cap="none">
                <a:solidFill>
                  <a:srgbClr val="FFFF00"/>
                </a:solidFill>
                <a:latin typeface="Sorts Mill Goudy"/>
                <a:ea typeface="Sorts Mill Goudy"/>
                <a:cs typeface="Sorts Mill Goudy"/>
                <a:sym typeface="Sorts Mill Goudy"/>
              </a:rPr>
              <a:t>Inquiry Questions:</a:t>
            </a:r>
            <a:endParaRPr sz="2300">
              <a:solidFill>
                <a:srgbClr val="FFFF00"/>
              </a:solidFill>
              <a:latin typeface="Sorts Mill Goudy"/>
              <a:ea typeface="Sorts Mill Goudy"/>
              <a:cs typeface="Sorts Mill Goudy"/>
              <a:sym typeface="Sorts Mill Goudy"/>
            </a:endParaRPr>
          </a:p>
          <a:p>
            <a:pPr marL="254000" marR="0" lvl="0" indent="-228600" algn="l" rtl="0">
              <a:lnSpc>
                <a:spcPct val="110000"/>
              </a:lnSpc>
              <a:spcBef>
                <a:spcPts val="900"/>
              </a:spcBef>
              <a:spcAft>
                <a:spcPts val="0"/>
              </a:spcAft>
              <a:buClr>
                <a:schemeClr val="lt2"/>
              </a:buClr>
              <a:buSzPts val="1600"/>
              <a:buFont typeface="Noto Sans Symbols"/>
              <a:buChar char="◈"/>
            </a:pPr>
            <a:r>
              <a:rPr lang="en" sz="2300" i="0" u="none" strike="noStrike" cap="none">
                <a:solidFill>
                  <a:srgbClr val="FFFF00"/>
                </a:solidFill>
                <a:latin typeface="Sorts Mill Goudy"/>
                <a:ea typeface="Sorts Mill Goudy"/>
                <a:cs typeface="Sorts Mill Goudy"/>
                <a:sym typeface="Sorts Mill Goudy"/>
              </a:rPr>
              <a:t>What facts, context, taboos can help us gain a spectrum of nuanced opinions that explain the health issues in the Marshall Islands?</a:t>
            </a:r>
            <a:endParaRPr sz="1100"/>
          </a:p>
          <a:p>
            <a:pPr marL="25400" marR="0" lvl="0" indent="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60"/>
          <p:cNvPicPr preferRelativeResize="0"/>
          <p:nvPr/>
        </p:nvPicPr>
        <p:blipFill rotWithShape="1">
          <a:blip r:embed="rId3">
            <a:alphaModFix/>
          </a:blip>
          <a:srcRect l="4686" r="445" b="2789"/>
          <a:stretch/>
        </p:blipFill>
        <p:spPr>
          <a:xfrm>
            <a:off x="155600" y="656671"/>
            <a:ext cx="8830419" cy="3551765"/>
          </a:xfrm>
          <a:prstGeom prst="rect">
            <a:avLst/>
          </a:prstGeom>
          <a:noFill/>
          <a:ln>
            <a:noFill/>
          </a:ln>
        </p:spPr>
      </p:pic>
      <p:pic>
        <p:nvPicPr>
          <p:cNvPr id="486" name="Google Shape;486;p60" descr="Download Free png Chalk Line Png (98+ images in Collection) Page 3 -  DLPNG.com"/>
          <p:cNvPicPr preferRelativeResize="0"/>
          <p:nvPr/>
        </p:nvPicPr>
        <p:blipFill rotWithShape="1">
          <a:blip r:embed="rId4">
            <a:alphaModFix/>
          </a:blip>
          <a:srcRect t="42442" b="42732"/>
          <a:stretch/>
        </p:blipFill>
        <p:spPr>
          <a:xfrm>
            <a:off x="-135749" y="260983"/>
            <a:ext cx="9415497" cy="485775"/>
          </a:xfrm>
          <a:prstGeom prst="rect">
            <a:avLst/>
          </a:prstGeom>
          <a:noFill/>
          <a:ln>
            <a:noFill/>
          </a:ln>
        </p:spPr>
      </p:pic>
      <p:sp>
        <p:nvSpPr>
          <p:cNvPr id="487" name="Google Shape;487;p60"/>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Bikini Atoll (Marshall Islands) Health Issues: Facts</a:t>
            </a:r>
            <a:endParaRPr sz="1100"/>
          </a:p>
        </p:txBody>
      </p:sp>
      <p:sp>
        <p:nvSpPr>
          <p:cNvPr id="488" name="Google Shape;488;p60"/>
          <p:cNvSpPr txBox="1"/>
          <p:nvPr/>
        </p:nvSpPr>
        <p:spPr>
          <a:xfrm>
            <a:off x="918924" y="4380548"/>
            <a:ext cx="73038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Sorts Mill Goudy"/>
                <a:ea typeface="Sorts Mill Goudy"/>
                <a:cs typeface="Sorts Mill Goudy"/>
                <a:sym typeface="Sorts Mill Goudy"/>
              </a:rPr>
              <a:t>RMI = Republic of Marshall Islands</a:t>
            </a:r>
            <a:endParaRPr sz="1800">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4"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13" name="Google Shape;213;p34"/>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500" i="0" u="none" strike="noStrike" cap="none">
                <a:solidFill>
                  <a:schemeClr val="lt2"/>
                </a:solidFill>
                <a:latin typeface="Sorts Mill Goudy"/>
                <a:ea typeface="Sorts Mill Goudy"/>
                <a:cs typeface="Sorts Mill Goudy"/>
                <a:sym typeface="Sorts Mill Goudy"/>
              </a:rPr>
              <a:t>Facts and Context: You need both to have a well-informed opinion</a:t>
            </a:r>
            <a:endParaRPr sz="1000"/>
          </a:p>
        </p:txBody>
      </p:sp>
      <p:pic>
        <p:nvPicPr>
          <p:cNvPr id="214" name="Google Shape;214;p34" descr="The Shocking History Of Baby Cages | by Yewande Ade | History of Yesterday  | Medium"/>
          <p:cNvPicPr preferRelativeResize="0"/>
          <p:nvPr/>
        </p:nvPicPr>
        <p:blipFill rotWithShape="1">
          <a:blip r:embed="rId4">
            <a:alphaModFix/>
          </a:blip>
          <a:srcRect/>
          <a:stretch/>
        </p:blipFill>
        <p:spPr>
          <a:xfrm>
            <a:off x="127847" y="800100"/>
            <a:ext cx="3938500" cy="4186596"/>
          </a:xfrm>
          <a:prstGeom prst="rect">
            <a:avLst/>
          </a:prstGeom>
          <a:noFill/>
          <a:ln>
            <a:noFill/>
          </a:ln>
        </p:spPr>
      </p:pic>
      <p:sp>
        <p:nvSpPr>
          <p:cNvPr id="215" name="Google Shape;215;p34"/>
          <p:cNvSpPr txBox="1">
            <a:spLocks noGrp="1"/>
          </p:cNvSpPr>
          <p:nvPr>
            <p:ph type="body" idx="1"/>
          </p:nvPr>
        </p:nvSpPr>
        <p:spPr>
          <a:xfrm>
            <a:off x="4066348" y="800100"/>
            <a:ext cx="5070300" cy="4643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fontScale="92500" lnSpcReduction="20000"/>
          </a:bodyPr>
          <a:lstStyle/>
          <a:p>
            <a:pPr marL="254000" lvl="0" indent="-234632" algn="l" rtl="0">
              <a:lnSpc>
                <a:spcPct val="110000"/>
              </a:lnSpc>
              <a:spcBef>
                <a:spcPts val="0"/>
              </a:spcBef>
              <a:spcAft>
                <a:spcPts val="0"/>
              </a:spcAft>
              <a:buSzPct val="70000"/>
              <a:buChar char="◈"/>
            </a:pPr>
            <a:r>
              <a:rPr lang="en" sz="2000">
                <a:solidFill>
                  <a:srgbClr val="FFFF00"/>
                </a:solidFill>
              </a:rPr>
              <a:t>Here is a photo with no context. What is your reaction?</a:t>
            </a:r>
            <a:endParaRPr/>
          </a:p>
          <a:p>
            <a:pPr marL="254000" lvl="0" indent="-234632" algn="l" rtl="0">
              <a:lnSpc>
                <a:spcPct val="110000"/>
              </a:lnSpc>
              <a:spcBef>
                <a:spcPts val="800"/>
              </a:spcBef>
              <a:spcAft>
                <a:spcPts val="0"/>
              </a:spcAft>
              <a:buSzPct val="70000"/>
              <a:buChar char="◈"/>
            </a:pPr>
            <a:r>
              <a:rPr lang="en" sz="2000" u="sng">
                <a:solidFill>
                  <a:srgbClr val="61D6FF"/>
                </a:solidFill>
                <a:hlinkClick r:id="rId5">
                  <a:extLst>
                    <a:ext uri="{A12FA001-AC4F-418D-AE19-62706E023703}">
                      <ahyp:hlinkClr xmlns:ahyp="http://schemas.microsoft.com/office/drawing/2018/hyperlinkcolor" val="tx"/>
                    </a:ext>
                  </a:extLst>
                </a:hlinkClick>
              </a:rPr>
              <a:t>Here</a:t>
            </a:r>
            <a:r>
              <a:rPr lang="en" sz="2000">
                <a:solidFill>
                  <a:srgbClr val="61D6FF"/>
                </a:solidFill>
              </a:rPr>
              <a:t> is some context. How has your opinion changed? </a:t>
            </a:r>
            <a:endParaRPr sz="2000"/>
          </a:p>
          <a:p>
            <a:pPr marL="254000" lvl="0" indent="-234632" algn="l" rtl="0">
              <a:lnSpc>
                <a:spcPct val="110000"/>
              </a:lnSpc>
              <a:spcBef>
                <a:spcPts val="800"/>
              </a:spcBef>
              <a:spcAft>
                <a:spcPts val="0"/>
              </a:spcAft>
              <a:buSzPct val="70000"/>
              <a:buChar char="◈"/>
            </a:pPr>
            <a:r>
              <a:rPr lang="en" sz="2000">
                <a:solidFill>
                  <a:srgbClr val="92D050"/>
                </a:solidFill>
              </a:rPr>
              <a:t>How many times have you heard someone say “well I am just stating facts?” in order to make their opinion sound more valid?</a:t>
            </a:r>
            <a:endParaRPr/>
          </a:p>
          <a:p>
            <a:pPr marL="254000" lvl="0" indent="-234632" algn="l" rtl="0">
              <a:lnSpc>
                <a:spcPct val="110000"/>
              </a:lnSpc>
              <a:spcBef>
                <a:spcPts val="800"/>
              </a:spcBef>
              <a:spcAft>
                <a:spcPts val="0"/>
              </a:spcAft>
              <a:buSzPct val="70000"/>
              <a:buChar char="◈"/>
            </a:pPr>
            <a:r>
              <a:rPr lang="en" sz="2000">
                <a:solidFill>
                  <a:srgbClr val="FFCCFF"/>
                </a:solidFill>
              </a:rPr>
              <a:t>Let’s say PERSON A hit PERSON B. Someone said, “Person A hit Person B, therefore, Person A is bad. I am just stating a fact!” Which part of this is a fact, and which part of it is an opinion?</a:t>
            </a:r>
            <a:endParaRPr/>
          </a:p>
          <a:p>
            <a:pPr marL="254000" lvl="0" indent="-234632" algn="l" rtl="0">
              <a:lnSpc>
                <a:spcPct val="110000"/>
              </a:lnSpc>
              <a:spcBef>
                <a:spcPts val="800"/>
              </a:spcBef>
              <a:spcAft>
                <a:spcPts val="0"/>
              </a:spcAft>
              <a:buSzPct val="70000"/>
              <a:buChar char="◈"/>
            </a:pPr>
            <a:r>
              <a:rPr lang="en" sz="2000">
                <a:solidFill>
                  <a:srgbClr val="FFC000"/>
                </a:solidFill>
              </a:rPr>
              <a:t>What missing context in this scenario could make you change your opinion that Person A is NOT bad?</a:t>
            </a:r>
            <a:endParaRPr/>
          </a:p>
          <a:p>
            <a:pPr marL="254000" lvl="0" indent="-152400" algn="l" rtl="0">
              <a:lnSpc>
                <a:spcPct val="110000"/>
              </a:lnSpc>
              <a:spcBef>
                <a:spcPts val="800"/>
              </a:spcBef>
              <a:spcAft>
                <a:spcPts val="0"/>
              </a:spcAft>
              <a:buSzPct val="70588"/>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1"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494" name="Google Shape;494;p61"/>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Bikini Atoll (Marshall Islands) Health Issues: Facts</a:t>
            </a:r>
            <a:endParaRPr sz="2600">
              <a:solidFill>
                <a:schemeClr val="lt2"/>
              </a:solidFill>
              <a:latin typeface="Sorts Mill Goudy"/>
              <a:ea typeface="Sorts Mill Goudy"/>
              <a:cs typeface="Sorts Mill Goudy"/>
              <a:sym typeface="Sorts Mill Goudy"/>
            </a:endParaRPr>
          </a:p>
        </p:txBody>
      </p:sp>
      <p:pic>
        <p:nvPicPr>
          <p:cNvPr id="495" name="Google Shape;495;p61"/>
          <p:cNvPicPr preferRelativeResize="0"/>
          <p:nvPr/>
        </p:nvPicPr>
        <p:blipFill rotWithShape="1">
          <a:blip r:embed="rId4">
            <a:alphaModFix/>
          </a:blip>
          <a:srcRect/>
          <a:stretch/>
        </p:blipFill>
        <p:spPr>
          <a:xfrm>
            <a:off x="-2382" y="582930"/>
            <a:ext cx="9144000" cy="45605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62"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501" name="Google Shape;501;p62"/>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Bikini Atoll Nuclear Radiation: Context</a:t>
            </a:r>
            <a:endParaRPr sz="1100"/>
          </a:p>
        </p:txBody>
      </p:sp>
      <p:sp>
        <p:nvSpPr>
          <p:cNvPr id="502" name="Google Shape;502;p62"/>
          <p:cNvSpPr txBox="1">
            <a:spLocks noGrp="1"/>
          </p:cNvSpPr>
          <p:nvPr>
            <p:ph type="body" idx="1"/>
          </p:nvPr>
        </p:nvSpPr>
        <p:spPr>
          <a:xfrm>
            <a:off x="3694747" y="768965"/>
            <a:ext cx="5449200" cy="4320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lnSpcReduction="10000"/>
          </a:bodyPr>
          <a:lstStyle/>
          <a:p>
            <a:pPr marL="254000" lvl="0" indent="-234950" algn="l" rtl="0">
              <a:lnSpc>
                <a:spcPct val="110000"/>
              </a:lnSpc>
              <a:spcBef>
                <a:spcPts val="0"/>
              </a:spcBef>
              <a:spcAft>
                <a:spcPts val="0"/>
              </a:spcAft>
              <a:buSzPts val="1300"/>
              <a:buChar char="◈"/>
            </a:pPr>
            <a:r>
              <a:rPr lang="en" sz="1800">
                <a:solidFill>
                  <a:srgbClr val="FFFF00"/>
                </a:solidFill>
              </a:rPr>
              <a:t>Bikini Atoll is part of the Marshall Islands. From 1944-1979, it was a territory of the USA.</a:t>
            </a:r>
            <a:endParaRPr/>
          </a:p>
          <a:p>
            <a:pPr marL="254000" lvl="0" indent="-234950" algn="l" rtl="0">
              <a:lnSpc>
                <a:spcPct val="110000"/>
              </a:lnSpc>
              <a:spcBef>
                <a:spcPts val="800"/>
              </a:spcBef>
              <a:spcAft>
                <a:spcPts val="0"/>
              </a:spcAft>
              <a:buSzPts val="1300"/>
              <a:buChar char="◈"/>
            </a:pPr>
            <a:r>
              <a:rPr lang="en" sz="1800">
                <a:solidFill>
                  <a:srgbClr val="FFCCFF"/>
                </a:solidFill>
              </a:rPr>
              <a:t>67 nuclear weapons were tested in the Marshall Islands. 23 on Bikini Atoll.</a:t>
            </a:r>
            <a:endParaRPr/>
          </a:p>
          <a:p>
            <a:pPr marL="254000" lvl="0" indent="-234950" algn="l" rtl="0">
              <a:lnSpc>
                <a:spcPct val="110000"/>
              </a:lnSpc>
              <a:spcBef>
                <a:spcPts val="800"/>
              </a:spcBef>
              <a:spcAft>
                <a:spcPts val="0"/>
              </a:spcAft>
              <a:buSzPts val="1300"/>
              <a:buChar char="◈"/>
            </a:pPr>
            <a:r>
              <a:rPr lang="en" sz="1800">
                <a:solidFill>
                  <a:srgbClr val="92D050"/>
                </a:solidFill>
              </a:rPr>
              <a:t>One explosion on Bikini Atoll was three times larger than what US scientists expected. </a:t>
            </a:r>
            <a:endParaRPr/>
          </a:p>
          <a:p>
            <a:pPr marL="254000" lvl="0" indent="-234950" algn="l" rtl="0">
              <a:lnSpc>
                <a:spcPct val="110000"/>
              </a:lnSpc>
              <a:spcBef>
                <a:spcPts val="800"/>
              </a:spcBef>
              <a:spcAft>
                <a:spcPts val="0"/>
              </a:spcAft>
              <a:buSzPts val="1300"/>
              <a:buChar char="◈"/>
            </a:pPr>
            <a:r>
              <a:rPr lang="en" sz="1800">
                <a:solidFill>
                  <a:srgbClr val="61D6FF"/>
                </a:solidFill>
              </a:rPr>
              <a:t>People were evacuated and then put back on the island after the bombings while it was still radioactive.</a:t>
            </a:r>
            <a:endParaRPr/>
          </a:p>
          <a:p>
            <a:pPr marL="254000" lvl="0" indent="-234950" algn="l" rtl="0">
              <a:lnSpc>
                <a:spcPct val="110000"/>
              </a:lnSpc>
              <a:spcBef>
                <a:spcPts val="800"/>
              </a:spcBef>
              <a:spcAft>
                <a:spcPts val="0"/>
              </a:spcAft>
              <a:buSzPts val="1300"/>
              <a:buChar char="◈"/>
            </a:pPr>
            <a:r>
              <a:rPr lang="en" sz="1800">
                <a:solidFill>
                  <a:srgbClr val="FFC000"/>
                </a:solidFill>
              </a:rPr>
              <a:t>People ate contaminated food after US supplied rations were finished. As much of the local fish and plants became inedible, the island became dependent on cheap imported fast foods. </a:t>
            </a:r>
            <a:endParaRPr/>
          </a:p>
        </p:txBody>
      </p:sp>
      <p:pic>
        <p:nvPicPr>
          <p:cNvPr id="503" name="Google Shape;503;p62"/>
          <p:cNvPicPr preferRelativeResize="0"/>
          <p:nvPr/>
        </p:nvPicPr>
        <p:blipFill rotWithShape="1">
          <a:blip r:embed="rId4">
            <a:alphaModFix/>
          </a:blip>
          <a:srcRect l="25301" t="4996" r="8009" b="14669"/>
          <a:stretch/>
        </p:blipFill>
        <p:spPr>
          <a:xfrm>
            <a:off x="102870" y="768965"/>
            <a:ext cx="3523300" cy="42442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63"/>
          <p:cNvPicPr preferRelativeResize="0"/>
          <p:nvPr/>
        </p:nvPicPr>
        <p:blipFill rotWithShape="1">
          <a:blip r:embed="rId3">
            <a:alphaModFix/>
          </a:blip>
          <a:srcRect t="7227" b="3318"/>
          <a:stretch/>
        </p:blipFill>
        <p:spPr>
          <a:xfrm>
            <a:off x="1435263" y="0"/>
            <a:ext cx="6273475"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64"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514" name="Google Shape;514;p64"/>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Bikini Atoll Nuclear Radiation: Taboo</a:t>
            </a:r>
            <a:endParaRPr sz="1100"/>
          </a:p>
        </p:txBody>
      </p:sp>
      <p:sp>
        <p:nvSpPr>
          <p:cNvPr id="515" name="Google Shape;515;p64"/>
          <p:cNvSpPr txBox="1"/>
          <p:nvPr/>
        </p:nvSpPr>
        <p:spPr>
          <a:xfrm>
            <a:off x="7254" y="669215"/>
            <a:ext cx="9129600" cy="1116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a:solidFill>
                  <a:srgbClr val="FFFF00"/>
                </a:solidFill>
                <a:latin typeface="Sorts Mill Goudy"/>
                <a:ea typeface="Sorts Mill Goudy"/>
                <a:cs typeface="Sorts Mill Goudy"/>
                <a:sym typeface="Sorts Mill Goudy"/>
              </a:rPr>
              <a:t>People released from the atomic bombings of Japan that radiation was a problem. However, many people did not feel like they were able to critique the American nuclear programme. This was because critiquing your government was a taboo during the Red Scare of the 1950s as people who were accused of being a communist could be blacklisted and lose their jobs:</a:t>
            </a:r>
            <a:endParaRPr sz="1700">
              <a:solidFill>
                <a:srgbClr val="FFFF00"/>
              </a:solidFill>
              <a:latin typeface="Sorts Mill Goudy"/>
              <a:ea typeface="Sorts Mill Goudy"/>
              <a:cs typeface="Sorts Mill Goudy"/>
              <a:sym typeface="Sorts Mill Goudy"/>
            </a:endParaRPr>
          </a:p>
        </p:txBody>
      </p:sp>
      <p:sp>
        <p:nvSpPr>
          <p:cNvPr id="516" name="Google Shape;516;p64"/>
          <p:cNvSpPr txBox="1"/>
          <p:nvPr/>
        </p:nvSpPr>
        <p:spPr>
          <a:xfrm>
            <a:off x="36942" y="4474285"/>
            <a:ext cx="90702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i="1">
                <a:solidFill>
                  <a:srgbClr val="FFCCFF"/>
                </a:solidFill>
                <a:latin typeface="Sorts Mill Goudy"/>
                <a:ea typeface="Sorts Mill Goudy"/>
                <a:cs typeface="Sorts Mill Goudy"/>
                <a:sym typeface="Sorts Mill Goudy"/>
              </a:rPr>
              <a:t>“You are criticising our country? Does that mean you support our enemy the USSR who does nothing but critique our country? Are you a communist traitor who hates our country? </a:t>
            </a:r>
            <a:endParaRPr sz="1700" i="1">
              <a:solidFill>
                <a:srgbClr val="FFCCFF"/>
              </a:solidFill>
              <a:latin typeface="Sorts Mill Goudy"/>
              <a:ea typeface="Sorts Mill Goudy"/>
              <a:cs typeface="Sorts Mill Goudy"/>
              <a:sym typeface="Sorts Mill Goudy"/>
            </a:endParaRPr>
          </a:p>
        </p:txBody>
      </p:sp>
      <p:pic>
        <p:nvPicPr>
          <p:cNvPr id="517" name="Google Shape;517;p64"/>
          <p:cNvPicPr preferRelativeResize="0"/>
          <p:nvPr/>
        </p:nvPicPr>
        <p:blipFill rotWithShape="1">
          <a:blip r:embed="rId4">
            <a:alphaModFix/>
          </a:blip>
          <a:srcRect l="756" t="2958" r="2240" b="357"/>
          <a:stretch/>
        </p:blipFill>
        <p:spPr>
          <a:xfrm>
            <a:off x="7142083" y="1754128"/>
            <a:ext cx="1994664" cy="2720157"/>
          </a:xfrm>
          <a:prstGeom prst="rect">
            <a:avLst/>
          </a:prstGeom>
          <a:noFill/>
          <a:ln>
            <a:noFill/>
          </a:ln>
        </p:spPr>
      </p:pic>
      <p:pic>
        <p:nvPicPr>
          <p:cNvPr id="518" name="Google Shape;518;p64"/>
          <p:cNvPicPr preferRelativeResize="0"/>
          <p:nvPr/>
        </p:nvPicPr>
        <p:blipFill rotWithShape="1">
          <a:blip r:embed="rId5">
            <a:alphaModFix/>
          </a:blip>
          <a:srcRect l="4430" t="1172" r="3258" b="2719"/>
          <a:stretch/>
        </p:blipFill>
        <p:spPr>
          <a:xfrm>
            <a:off x="5263515" y="1754126"/>
            <a:ext cx="1878567" cy="2710339"/>
          </a:xfrm>
          <a:prstGeom prst="rect">
            <a:avLst/>
          </a:prstGeom>
          <a:noFill/>
          <a:ln>
            <a:noFill/>
          </a:ln>
        </p:spPr>
      </p:pic>
      <p:pic>
        <p:nvPicPr>
          <p:cNvPr id="519" name="Google Shape;519;p64"/>
          <p:cNvPicPr preferRelativeResize="0"/>
          <p:nvPr/>
        </p:nvPicPr>
        <p:blipFill rotWithShape="1">
          <a:blip r:embed="rId6">
            <a:alphaModFix/>
          </a:blip>
          <a:srcRect l="3131" t="3227" r="2546" b="1561"/>
          <a:stretch/>
        </p:blipFill>
        <p:spPr>
          <a:xfrm>
            <a:off x="-4871" y="1754127"/>
            <a:ext cx="5268386" cy="2710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5"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525" name="Google Shape;525;p65"/>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400"/>
              <a:buFont typeface="Sorts Mill Goudy"/>
              <a:buNone/>
            </a:pPr>
            <a:r>
              <a:rPr lang="en" sz="2300">
                <a:solidFill>
                  <a:schemeClr val="lt2"/>
                </a:solidFill>
                <a:latin typeface="Sorts Mill Goudy"/>
                <a:ea typeface="Sorts Mill Goudy"/>
                <a:cs typeface="Sorts Mill Goudy"/>
                <a:sym typeface="Sorts Mill Goudy"/>
              </a:rPr>
              <a:t>Health Issues in the Marshall Islands: Spectrum of Nuanced Opinions</a:t>
            </a:r>
            <a:endParaRPr sz="1000"/>
          </a:p>
        </p:txBody>
      </p:sp>
      <p:sp>
        <p:nvSpPr>
          <p:cNvPr id="526" name="Google Shape;526;p65"/>
          <p:cNvSpPr/>
          <p:nvPr/>
        </p:nvSpPr>
        <p:spPr>
          <a:xfrm>
            <a:off x="411787" y="793076"/>
            <a:ext cx="8402400" cy="745800"/>
          </a:xfrm>
          <a:prstGeom prst="leftRightArrow">
            <a:avLst>
              <a:gd name="adj1" fmla="val 50000"/>
              <a:gd name="adj2" fmla="val 50000"/>
            </a:avLst>
          </a:prstGeom>
          <a:gradFill>
            <a:gsLst>
              <a:gs pos="0">
                <a:srgbClr val="00B0F0"/>
              </a:gs>
              <a:gs pos="50000">
                <a:srgbClr val="92D050"/>
              </a:gs>
              <a:gs pos="100000">
                <a:srgbClr val="FF0000"/>
              </a:gs>
            </a:gsLst>
            <a:lin ang="10800025" scaled="0"/>
          </a:gradFill>
          <a:ln w="15875"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rts Mill Goudy"/>
              <a:ea typeface="Sorts Mill Goudy"/>
              <a:cs typeface="Sorts Mill Goudy"/>
              <a:sym typeface="Sorts Mill Goudy"/>
            </a:endParaRPr>
          </a:p>
        </p:txBody>
      </p:sp>
      <p:sp>
        <p:nvSpPr>
          <p:cNvPr id="527" name="Google Shape;527;p65"/>
          <p:cNvSpPr txBox="1"/>
          <p:nvPr/>
        </p:nvSpPr>
        <p:spPr>
          <a:xfrm>
            <a:off x="244060" y="1909064"/>
            <a:ext cx="37119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F0000"/>
                </a:solidFill>
                <a:latin typeface="Sorts Mill Goudy"/>
                <a:ea typeface="Sorts Mill Goudy"/>
                <a:cs typeface="Sorts Mill Goudy"/>
                <a:sym typeface="Sorts Mill Goudy"/>
              </a:rPr>
              <a:t>100% Natural: </a:t>
            </a:r>
            <a:endParaRPr sz="1100"/>
          </a:p>
          <a:p>
            <a:pPr marL="0" marR="0" lvl="0" indent="0" algn="l" rtl="0">
              <a:spcBef>
                <a:spcPts val="0"/>
              </a:spcBef>
              <a:spcAft>
                <a:spcPts val="0"/>
              </a:spcAft>
              <a:buNone/>
            </a:pPr>
            <a:r>
              <a:rPr lang="en" sz="1800">
                <a:solidFill>
                  <a:srgbClr val="FF0000"/>
                </a:solidFill>
                <a:latin typeface="Sorts Mill Goudy"/>
                <a:ea typeface="Sorts Mill Goudy"/>
                <a:cs typeface="Sorts Mill Goudy"/>
                <a:sym typeface="Sorts Mill Goudy"/>
              </a:rPr>
              <a:t>Physical Geography is to blame.</a:t>
            </a:r>
            <a:endParaRPr sz="1800">
              <a:solidFill>
                <a:srgbClr val="FF0000"/>
              </a:solidFill>
              <a:latin typeface="Sorts Mill Goudy"/>
              <a:ea typeface="Sorts Mill Goudy"/>
              <a:cs typeface="Sorts Mill Goudy"/>
              <a:sym typeface="Sorts Mill Goudy"/>
            </a:endParaRPr>
          </a:p>
        </p:txBody>
      </p:sp>
      <p:sp>
        <p:nvSpPr>
          <p:cNvPr id="528" name="Google Shape;528;p65"/>
          <p:cNvSpPr txBox="1"/>
          <p:nvPr/>
        </p:nvSpPr>
        <p:spPr>
          <a:xfrm>
            <a:off x="5273774" y="1934460"/>
            <a:ext cx="3711900" cy="6234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800">
                <a:solidFill>
                  <a:srgbClr val="61D6FF"/>
                </a:solidFill>
                <a:latin typeface="Sorts Mill Goudy"/>
                <a:ea typeface="Sorts Mill Goudy"/>
                <a:cs typeface="Sorts Mill Goudy"/>
                <a:sym typeface="Sorts Mill Goudy"/>
              </a:rPr>
              <a:t>0% Natural: </a:t>
            </a:r>
            <a:endParaRPr sz="1100"/>
          </a:p>
          <a:p>
            <a:pPr marL="0" marR="0" lvl="0" indent="0" algn="r" rtl="0">
              <a:spcBef>
                <a:spcPts val="0"/>
              </a:spcBef>
              <a:spcAft>
                <a:spcPts val="0"/>
              </a:spcAft>
              <a:buNone/>
            </a:pPr>
            <a:r>
              <a:rPr lang="en" sz="1800">
                <a:solidFill>
                  <a:srgbClr val="61D6FF"/>
                </a:solidFill>
                <a:latin typeface="Sorts Mill Goudy"/>
                <a:ea typeface="Sorts Mill Goudy"/>
                <a:cs typeface="Sorts Mill Goudy"/>
                <a:sym typeface="Sorts Mill Goudy"/>
              </a:rPr>
              <a:t>Human Geography is to blame.</a:t>
            </a:r>
            <a:endParaRPr sz="1800">
              <a:solidFill>
                <a:srgbClr val="61D6FF"/>
              </a:solidFill>
              <a:latin typeface="Sorts Mill Goudy"/>
              <a:ea typeface="Sorts Mill Goudy"/>
              <a:cs typeface="Sorts Mill Goudy"/>
              <a:sym typeface="Sorts Mill Goudy"/>
            </a:endParaRPr>
          </a:p>
        </p:txBody>
      </p:sp>
      <p:cxnSp>
        <p:nvCxnSpPr>
          <p:cNvPr id="529" name="Google Shape;529;p65"/>
          <p:cNvCxnSpPr/>
          <p:nvPr/>
        </p:nvCxnSpPr>
        <p:spPr>
          <a:xfrm rot="10800000">
            <a:off x="411787" y="1254031"/>
            <a:ext cx="0" cy="645000"/>
          </a:xfrm>
          <a:prstGeom prst="straightConnector1">
            <a:avLst/>
          </a:prstGeom>
          <a:noFill/>
          <a:ln w="76200" cap="flat" cmpd="sng">
            <a:solidFill>
              <a:srgbClr val="FF0000"/>
            </a:solidFill>
            <a:prstDash val="solid"/>
            <a:round/>
            <a:headEnd type="none" w="sm" len="sm"/>
            <a:tailEnd type="triangle" w="med" len="med"/>
          </a:ln>
        </p:spPr>
      </p:cxnSp>
      <p:cxnSp>
        <p:nvCxnSpPr>
          <p:cNvPr id="530" name="Google Shape;530;p65"/>
          <p:cNvCxnSpPr/>
          <p:nvPr/>
        </p:nvCxnSpPr>
        <p:spPr>
          <a:xfrm rot="10800000">
            <a:off x="8814216" y="1281785"/>
            <a:ext cx="0" cy="645000"/>
          </a:xfrm>
          <a:prstGeom prst="straightConnector1">
            <a:avLst/>
          </a:prstGeom>
          <a:noFill/>
          <a:ln w="76200" cap="flat" cmpd="sng">
            <a:solidFill>
              <a:srgbClr val="00B0F0"/>
            </a:solidFill>
            <a:prstDash val="solid"/>
            <a:round/>
            <a:headEnd type="none" w="sm" len="sm"/>
            <a:tailEnd type="triangle" w="med" len="med"/>
          </a:ln>
        </p:spPr>
      </p:cxnSp>
      <p:cxnSp>
        <p:nvCxnSpPr>
          <p:cNvPr id="531" name="Google Shape;531;p65"/>
          <p:cNvCxnSpPr/>
          <p:nvPr/>
        </p:nvCxnSpPr>
        <p:spPr>
          <a:xfrm rot="10800000">
            <a:off x="4410808" y="1454077"/>
            <a:ext cx="0" cy="1059000"/>
          </a:xfrm>
          <a:prstGeom prst="straightConnector1">
            <a:avLst/>
          </a:prstGeom>
          <a:noFill/>
          <a:ln w="76200" cap="flat" cmpd="sng">
            <a:solidFill>
              <a:srgbClr val="92D050"/>
            </a:solidFill>
            <a:prstDash val="solid"/>
            <a:round/>
            <a:headEnd type="none" w="sm" len="sm"/>
            <a:tailEnd type="triangle" w="med" len="med"/>
          </a:ln>
        </p:spPr>
      </p:cxnSp>
      <p:sp>
        <p:nvSpPr>
          <p:cNvPr id="532" name="Google Shape;532;p65"/>
          <p:cNvSpPr txBox="1"/>
          <p:nvPr/>
        </p:nvSpPr>
        <p:spPr>
          <a:xfrm>
            <a:off x="238839" y="2513077"/>
            <a:ext cx="8654100" cy="90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rgbClr val="92D050"/>
                </a:solidFill>
                <a:latin typeface="Sorts Mill Goudy"/>
                <a:ea typeface="Sorts Mill Goudy"/>
                <a:cs typeface="Sorts Mill Goudy"/>
                <a:sym typeface="Sorts Mill Goudy"/>
              </a:rPr>
              <a:t>Nuanced Opinion: </a:t>
            </a:r>
            <a:endParaRPr sz="1100"/>
          </a:p>
          <a:p>
            <a:pPr marL="0" marR="0" lvl="0" indent="0" algn="ctr" rtl="0">
              <a:spcBef>
                <a:spcPts val="0"/>
              </a:spcBef>
              <a:spcAft>
                <a:spcPts val="0"/>
              </a:spcAft>
              <a:buNone/>
            </a:pPr>
            <a:r>
              <a:rPr lang="en" sz="1800">
                <a:solidFill>
                  <a:srgbClr val="92D050"/>
                </a:solidFill>
                <a:latin typeface="Sorts Mill Goudy"/>
                <a:ea typeface="Sorts Mill Goudy"/>
                <a:cs typeface="Sorts Mill Goudy"/>
                <a:sym typeface="Sorts Mill Goudy"/>
              </a:rPr>
              <a:t>To what extent are the health issues in the Marshall Islands natural or unnatural? Provide your percentage with an explanation that uses facts, context, and taboos.</a:t>
            </a:r>
            <a:endParaRPr sz="1800">
              <a:solidFill>
                <a:srgbClr val="92D050"/>
              </a:solidFill>
              <a:latin typeface="Sorts Mill Goudy"/>
              <a:ea typeface="Sorts Mill Goudy"/>
              <a:cs typeface="Sorts Mill Goudy"/>
              <a:sym typeface="Sorts Mill Goudy"/>
            </a:endParaRPr>
          </a:p>
        </p:txBody>
      </p:sp>
      <p:sp>
        <p:nvSpPr>
          <p:cNvPr id="533" name="Google Shape;533;p65"/>
          <p:cNvSpPr txBox="1"/>
          <p:nvPr/>
        </p:nvSpPr>
        <p:spPr>
          <a:xfrm>
            <a:off x="625360" y="3605984"/>
            <a:ext cx="7725300" cy="117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Sorts Mill Goudy"/>
                <a:ea typeface="Sorts Mill Goudy"/>
                <a:cs typeface="Sorts Mill Goudy"/>
                <a:sym typeface="Sorts Mill Goudy"/>
              </a:rPr>
              <a:t>If US scientists believed the blasts would be 3 times less large, would that change your answer?</a:t>
            </a:r>
            <a:endParaRPr sz="1100"/>
          </a:p>
          <a:p>
            <a:pPr marL="0" marR="0" lvl="0" indent="0" algn="ctr" rtl="0">
              <a:spcBef>
                <a:spcPts val="0"/>
              </a:spcBef>
              <a:spcAft>
                <a:spcPts val="0"/>
              </a:spcAft>
              <a:buNone/>
            </a:pPr>
            <a:endParaRPr sz="18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1800" u="sng">
                <a:solidFill>
                  <a:schemeClr val="hlink"/>
                </a:solidFill>
                <a:latin typeface="Sorts Mill Goudy"/>
                <a:ea typeface="Sorts Mill Goudy"/>
                <a:cs typeface="Sorts Mill Goudy"/>
                <a:sym typeface="Sorts Mill Goudy"/>
                <a:hlinkClick r:id="rId4"/>
              </a:rPr>
              <a:t>Video</a:t>
            </a:r>
            <a:endParaRPr sz="1800">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6"/>
          <p:cNvSpPr txBox="1">
            <a:spLocks noGrp="1"/>
          </p:cNvSpPr>
          <p:nvPr>
            <p:ph type="ctrTitle"/>
          </p:nvPr>
        </p:nvSpPr>
        <p:spPr>
          <a:xfrm>
            <a:off x="-3968" y="-90997"/>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100"/>
              <a:buFont typeface="Sorts Mill Goudy"/>
              <a:buNone/>
            </a:pPr>
            <a:r>
              <a:rPr lang="en" sz="3100"/>
              <a:t>Lesson 5: Flooding of Abu Simbel</a:t>
            </a:r>
            <a:endParaRPr sz="3100"/>
          </a:p>
        </p:txBody>
      </p:sp>
      <p:sp>
        <p:nvSpPr>
          <p:cNvPr id="539" name="Google Shape;539;p66"/>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Wednesday Jan 22 (AB), Monday Jan 27 (CD)</a:t>
            </a:r>
            <a:br>
              <a:rPr lang="en"/>
            </a:br>
            <a:r>
              <a:rPr lang="en"/>
              <a:t>Theme: Case Studies</a:t>
            </a:r>
            <a:endParaRPr/>
          </a:p>
          <a:p>
            <a:pPr marL="0" lvl="0" indent="0" algn="ctr" rtl="0">
              <a:lnSpc>
                <a:spcPct val="110000"/>
              </a:lnSpc>
              <a:spcBef>
                <a:spcPts val="0"/>
              </a:spcBef>
              <a:spcAft>
                <a:spcPts val="0"/>
              </a:spcAft>
              <a:buSzPts val="1200"/>
              <a:buNone/>
            </a:pPr>
            <a:r>
              <a:rPr lang="en"/>
              <a:t>Unit 4: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pic>
        <p:nvPicPr>
          <p:cNvPr id="540" name="Google Shape;540;p66"/>
          <p:cNvPicPr preferRelativeResize="0"/>
          <p:nvPr/>
        </p:nvPicPr>
        <p:blipFill rotWithShape="1">
          <a:blip r:embed="rId3">
            <a:alphaModFix/>
          </a:blip>
          <a:srcRect t="4705" b="32883"/>
          <a:stretch/>
        </p:blipFill>
        <p:spPr>
          <a:xfrm>
            <a:off x="-3975" y="557602"/>
            <a:ext cx="9144000" cy="3209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7"/>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600"/>
              <a:buNone/>
            </a:pPr>
            <a:r>
              <a:rPr lang="en" sz="2300">
                <a:solidFill>
                  <a:srgbClr val="FFCCFF"/>
                </a:solidFill>
              </a:rPr>
              <a:t>Learning Targets: By the end of this lesson, I can…</a:t>
            </a:r>
            <a:endParaRPr sz="2300">
              <a:solidFill>
                <a:srgbClr val="FFCCFF"/>
              </a:solidFill>
            </a:endParaRPr>
          </a:p>
          <a:p>
            <a:pPr marL="254000" lvl="0" indent="-228600" algn="l" rtl="0">
              <a:lnSpc>
                <a:spcPct val="110000"/>
              </a:lnSpc>
              <a:spcBef>
                <a:spcPts val="900"/>
              </a:spcBef>
              <a:spcAft>
                <a:spcPts val="0"/>
              </a:spcAft>
              <a:buSzPts val="1600"/>
              <a:buChar char="◈"/>
            </a:pPr>
            <a:r>
              <a:rPr lang="en" sz="2300">
                <a:solidFill>
                  <a:srgbClr val="FFCCFF"/>
                </a:solidFill>
              </a:rPr>
              <a:t>Provide facts, context, and taboos that can help create a spectrum of nuanced opinions that explain the Flooding of Abu Simbel</a:t>
            </a:r>
            <a:endParaRPr sz="2300">
              <a:solidFill>
                <a:srgbClr val="FFCCFF"/>
              </a:solidFill>
            </a:endParaRPr>
          </a:p>
          <a:p>
            <a:pPr marL="254000" lvl="0" indent="-127000" algn="l" rtl="0">
              <a:lnSpc>
                <a:spcPct val="110000"/>
              </a:lnSpc>
              <a:spcBef>
                <a:spcPts val="900"/>
              </a:spcBef>
              <a:spcAft>
                <a:spcPts val="0"/>
              </a:spcAft>
              <a:buSzPts val="1600"/>
              <a:buNone/>
            </a:pPr>
            <a:endParaRPr sz="2300">
              <a:solidFill>
                <a:srgbClr val="FFCCFF"/>
              </a:solidFill>
            </a:endParaRPr>
          </a:p>
        </p:txBody>
      </p:sp>
      <p:pic>
        <p:nvPicPr>
          <p:cNvPr id="546" name="Google Shape;546;p67"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547" name="Google Shape;547;p67"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548" name="Google Shape;548;p67"/>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549" name="Google Shape;549;p67"/>
          <p:cNvSpPr txBox="1"/>
          <p:nvPr/>
        </p:nvSpPr>
        <p:spPr>
          <a:xfrm>
            <a:off x="49000" y="618119"/>
            <a:ext cx="39069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600"/>
              <a:buFont typeface="Noto Sans Symbols"/>
              <a:buNone/>
            </a:pPr>
            <a:r>
              <a:rPr lang="en" sz="2300" i="0" u="none" strike="noStrike" cap="none">
                <a:solidFill>
                  <a:srgbClr val="FFFF00"/>
                </a:solidFill>
                <a:latin typeface="Sorts Mill Goudy"/>
                <a:ea typeface="Sorts Mill Goudy"/>
                <a:cs typeface="Sorts Mill Goudy"/>
                <a:sym typeface="Sorts Mill Goudy"/>
              </a:rPr>
              <a:t>Inquiry Questions:</a:t>
            </a:r>
            <a:endParaRPr sz="2300">
              <a:solidFill>
                <a:srgbClr val="FFFF00"/>
              </a:solidFill>
              <a:latin typeface="Sorts Mill Goudy"/>
              <a:ea typeface="Sorts Mill Goudy"/>
              <a:cs typeface="Sorts Mill Goudy"/>
              <a:sym typeface="Sorts Mill Goudy"/>
            </a:endParaRPr>
          </a:p>
          <a:p>
            <a:pPr marL="254000" marR="0" lvl="0" indent="-228600" algn="l" rtl="0">
              <a:lnSpc>
                <a:spcPct val="110000"/>
              </a:lnSpc>
              <a:spcBef>
                <a:spcPts val="900"/>
              </a:spcBef>
              <a:spcAft>
                <a:spcPts val="0"/>
              </a:spcAft>
              <a:buClr>
                <a:schemeClr val="lt2"/>
              </a:buClr>
              <a:buSzPts val="1600"/>
              <a:buFont typeface="Noto Sans Symbols"/>
              <a:buChar char="◈"/>
            </a:pPr>
            <a:r>
              <a:rPr lang="en" sz="2300" i="0" u="none" strike="noStrike" cap="none">
                <a:solidFill>
                  <a:srgbClr val="FFFF00"/>
                </a:solidFill>
                <a:latin typeface="Sorts Mill Goudy"/>
                <a:ea typeface="Sorts Mill Goudy"/>
                <a:cs typeface="Sorts Mill Goudy"/>
                <a:sym typeface="Sorts Mill Goudy"/>
              </a:rPr>
              <a:t>What facts, context, taboos can help us gain a spectrum of nuanced opinions that explain the</a:t>
            </a:r>
            <a:r>
              <a:rPr lang="en" sz="2300">
                <a:solidFill>
                  <a:srgbClr val="FFFF00"/>
                </a:solidFill>
                <a:latin typeface="Sorts Mill Goudy"/>
                <a:ea typeface="Sorts Mill Goudy"/>
                <a:cs typeface="Sorts Mill Goudy"/>
                <a:sym typeface="Sorts Mill Goudy"/>
              </a:rPr>
              <a:t> Flooding of Abu Simbel.</a:t>
            </a:r>
            <a:endParaRPr sz="2600"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68"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555" name="Google Shape;555;p68"/>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Flooding of Abu Simbel: Facts</a:t>
            </a:r>
            <a:endParaRPr sz="1100"/>
          </a:p>
        </p:txBody>
      </p:sp>
      <p:pic>
        <p:nvPicPr>
          <p:cNvPr id="556" name="Google Shape;556;p68"/>
          <p:cNvPicPr preferRelativeResize="0"/>
          <p:nvPr/>
        </p:nvPicPr>
        <p:blipFill rotWithShape="1">
          <a:blip r:embed="rId4">
            <a:alphaModFix/>
          </a:blip>
          <a:srcRect l="4294" t="6990" r="5663" b="7444"/>
          <a:stretch/>
        </p:blipFill>
        <p:spPr>
          <a:xfrm>
            <a:off x="4814213" y="1136800"/>
            <a:ext cx="4327388" cy="3292901"/>
          </a:xfrm>
          <a:prstGeom prst="rect">
            <a:avLst/>
          </a:prstGeom>
          <a:noFill/>
          <a:ln>
            <a:noFill/>
          </a:ln>
        </p:spPr>
      </p:pic>
      <p:pic>
        <p:nvPicPr>
          <p:cNvPr id="557" name="Google Shape;557;p68"/>
          <p:cNvPicPr preferRelativeResize="0"/>
          <p:nvPr/>
        </p:nvPicPr>
        <p:blipFill rotWithShape="1">
          <a:blip r:embed="rId5">
            <a:alphaModFix/>
          </a:blip>
          <a:srcRect l="3538" t="3371" r="2094" b="2704"/>
          <a:stretch/>
        </p:blipFill>
        <p:spPr>
          <a:xfrm>
            <a:off x="0" y="1136800"/>
            <a:ext cx="4719801" cy="3292900"/>
          </a:xfrm>
          <a:prstGeom prst="rect">
            <a:avLst/>
          </a:prstGeom>
          <a:noFill/>
          <a:ln>
            <a:noFill/>
          </a:ln>
        </p:spPr>
      </p:pic>
      <p:sp>
        <p:nvSpPr>
          <p:cNvPr id="558" name="Google Shape;558;p68"/>
          <p:cNvSpPr txBox="1"/>
          <p:nvPr/>
        </p:nvSpPr>
        <p:spPr>
          <a:xfrm>
            <a:off x="499725" y="713800"/>
            <a:ext cx="37884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19th century drawing of Abu Simbel.</a:t>
            </a:r>
            <a:endParaRPr sz="1700">
              <a:solidFill>
                <a:schemeClr val="lt2"/>
              </a:solidFill>
              <a:latin typeface="Sorts Mill Goudy"/>
              <a:ea typeface="Sorts Mill Goudy"/>
              <a:cs typeface="Sorts Mill Goudy"/>
              <a:sym typeface="Sorts Mill Goudy"/>
            </a:endParaRPr>
          </a:p>
        </p:txBody>
      </p:sp>
      <p:sp>
        <p:nvSpPr>
          <p:cNvPr id="559" name="Google Shape;559;p68"/>
          <p:cNvSpPr txBox="1"/>
          <p:nvPr/>
        </p:nvSpPr>
        <p:spPr>
          <a:xfrm>
            <a:off x="5200350" y="713800"/>
            <a:ext cx="37884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19th century photo of Abu Simbel.</a:t>
            </a:r>
            <a:endParaRPr sz="1700">
              <a:solidFill>
                <a:schemeClr val="lt2"/>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69"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565" name="Google Shape;565;p69"/>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Flooding of Abu Simbel: Facts</a:t>
            </a:r>
            <a:endParaRPr sz="1100"/>
          </a:p>
        </p:txBody>
      </p:sp>
      <p:pic>
        <p:nvPicPr>
          <p:cNvPr id="566" name="Google Shape;566;p69"/>
          <p:cNvPicPr preferRelativeResize="0"/>
          <p:nvPr/>
        </p:nvPicPr>
        <p:blipFill>
          <a:blip r:embed="rId4">
            <a:alphaModFix/>
          </a:blip>
          <a:stretch>
            <a:fillRect/>
          </a:stretch>
        </p:blipFill>
        <p:spPr>
          <a:xfrm>
            <a:off x="3383438" y="1051558"/>
            <a:ext cx="3402862" cy="4091942"/>
          </a:xfrm>
          <a:prstGeom prst="rect">
            <a:avLst/>
          </a:prstGeom>
          <a:noFill/>
          <a:ln>
            <a:noFill/>
          </a:ln>
        </p:spPr>
      </p:pic>
      <p:pic>
        <p:nvPicPr>
          <p:cNvPr id="567" name="Google Shape;567;p69"/>
          <p:cNvPicPr preferRelativeResize="0"/>
          <p:nvPr/>
        </p:nvPicPr>
        <p:blipFill rotWithShape="1">
          <a:blip r:embed="rId5">
            <a:alphaModFix/>
          </a:blip>
          <a:srcRect l="15157" r="5528"/>
          <a:stretch/>
        </p:blipFill>
        <p:spPr>
          <a:xfrm>
            <a:off x="13" y="1051550"/>
            <a:ext cx="3245676" cy="4091950"/>
          </a:xfrm>
          <a:prstGeom prst="rect">
            <a:avLst/>
          </a:prstGeom>
          <a:noFill/>
          <a:ln>
            <a:noFill/>
          </a:ln>
        </p:spPr>
      </p:pic>
      <p:pic>
        <p:nvPicPr>
          <p:cNvPr id="568" name="Google Shape;568;p69"/>
          <p:cNvPicPr preferRelativeResize="0"/>
          <p:nvPr/>
        </p:nvPicPr>
        <p:blipFill rotWithShape="1">
          <a:blip r:embed="rId6">
            <a:alphaModFix/>
          </a:blip>
          <a:srcRect l="55641" t="1458" r="12279"/>
          <a:stretch/>
        </p:blipFill>
        <p:spPr>
          <a:xfrm>
            <a:off x="6924045" y="1051550"/>
            <a:ext cx="2219980" cy="4091951"/>
          </a:xfrm>
          <a:prstGeom prst="rect">
            <a:avLst/>
          </a:prstGeom>
          <a:noFill/>
          <a:ln>
            <a:noFill/>
          </a:ln>
        </p:spPr>
      </p:pic>
      <p:sp>
        <p:nvSpPr>
          <p:cNvPr id="569" name="Google Shape;569;p69"/>
          <p:cNvSpPr txBox="1"/>
          <p:nvPr/>
        </p:nvSpPr>
        <p:spPr>
          <a:xfrm>
            <a:off x="3383450" y="656700"/>
            <a:ext cx="25113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Abu Simbel in the 1960s.</a:t>
            </a:r>
            <a:endParaRPr sz="1700">
              <a:solidFill>
                <a:schemeClr val="lt2"/>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70"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575" name="Google Shape;575;p70"/>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Flooding of Abu Simbel: Facts</a:t>
            </a:r>
            <a:endParaRPr sz="1100"/>
          </a:p>
        </p:txBody>
      </p:sp>
      <p:sp>
        <p:nvSpPr>
          <p:cNvPr id="576" name="Google Shape;576;p70"/>
          <p:cNvSpPr txBox="1"/>
          <p:nvPr/>
        </p:nvSpPr>
        <p:spPr>
          <a:xfrm>
            <a:off x="3569375" y="553025"/>
            <a:ext cx="25113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Abu Simbel today</a:t>
            </a:r>
            <a:endParaRPr sz="1700">
              <a:solidFill>
                <a:schemeClr val="lt2"/>
              </a:solidFill>
              <a:latin typeface="Sorts Mill Goudy"/>
              <a:ea typeface="Sorts Mill Goudy"/>
              <a:cs typeface="Sorts Mill Goudy"/>
              <a:sym typeface="Sorts Mill Goudy"/>
            </a:endParaRPr>
          </a:p>
        </p:txBody>
      </p:sp>
      <p:pic>
        <p:nvPicPr>
          <p:cNvPr id="577" name="Google Shape;577;p70"/>
          <p:cNvPicPr preferRelativeResize="0"/>
          <p:nvPr/>
        </p:nvPicPr>
        <p:blipFill rotWithShape="1">
          <a:blip r:embed="rId4">
            <a:alphaModFix/>
          </a:blip>
          <a:srcRect t="4706" b="16856"/>
          <a:stretch/>
        </p:blipFill>
        <p:spPr>
          <a:xfrm>
            <a:off x="0" y="1109099"/>
            <a:ext cx="9144000" cy="403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5"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21" name="Google Shape;221;p35"/>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fontScale="92500"/>
          </a:bodyPr>
          <a:lstStyle/>
          <a:p>
            <a:pPr marL="0" marR="0" lvl="0" indent="0" algn="ctr" rtl="0">
              <a:lnSpc>
                <a:spcPct val="90000"/>
              </a:lnSpc>
              <a:spcBef>
                <a:spcPts val="0"/>
              </a:spcBef>
              <a:spcAft>
                <a:spcPts val="0"/>
              </a:spcAft>
              <a:buClr>
                <a:schemeClr val="lt2"/>
              </a:buClr>
              <a:buSzPct val="100000"/>
              <a:buFont typeface="Sorts Mill Goudy"/>
              <a:buNone/>
            </a:pPr>
            <a:r>
              <a:rPr lang="en" sz="3500" i="0" u="none" strike="noStrike" cap="none">
                <a:solidFill>
                  <a:schemeClr val="lt2"/>
                </a:solidFill>
                <a:latin typeface="Sorts Mill Goudy"/>
                <a:ea typeface="Sorts Mill Goudy"/>
                <a:cs typeface="Sorts Mill Goudy"/>
                <a:sym typeface="Sorts Mill Goudy"/>
              </a:rPr>
              <a:t>To what extent do you agree with this statement?</a:t>
            </a:r>
            <a:endParaRPr sz="1100"/>
          </a:p>
        </p:txBody>
      </p:sp>
      <p:grpSp>
        <p:nvGrpSpPr>
          <p:cNvPr id="222" name="Google Shape;222;p35"/>
          <p:cNvGrpSpPr/>
          <p:nvPr/>
        </p:nvGrpSpPr>
        <p:grpSpPr>
          <a:xfrm>
            <a:off x="2564693" y="830532"/>
            <a:ext cx="3024393" cy="1206900"/>
            <a:chOff x="621804" y="2276872"/>
            <a:chExt cx="4032524" cy="1609200"/>
          </a:xfrm>
        </p:grpSpPr>
        <p:sp>
          <p:nvSpPr>
            <p:cNvPr id="223" name="Google Shape;223;p35"/>
            <p:cNvSpPr/>
            <p:nvPr/>
          </p:nvSpPr>
          <p:spPr>
            <a:xfrm>
              <a:off x="621804" y="2276872"/>
              <a:ext cx="2016300" cy="1609200"/>
            </a:xfrm>
            <a:prstGeom prst="rect">
              <a:avLst/>
            </a:prstGeom>
            <a:solidFill>
              <a:schemeClr val="dk1"/>
            </a:solidFill>
            <a:ln w="15875" cap="rnd"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sp>
          <p:nvSpPr>
            <p:cNvPr id="224" name="Google Shape;224;p35"/>
            <p:cNvSpPr/>
            <p:nvPr/>
          </p:nvSpPr>
          <p:spPr>
            <a:xfrm>
              <a:off x="2638028" y="2276872"/>
              <a:ext cx="2016300" cy="1609200"/>
            </a:xfrm>
            <a:prstGeom prst="rect">
              <a:avLst/>
            </a:prstGeom>
            <a:solidFill>
              <a:schemeClr val="lt1"/>
            </a:solidFill>
            <a:ln w="15875" cap="rnd"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grpSp>
      <p:grpSp>
        <p:nvGrpSpPr>
          <p:cNvPr id="225" name="Google Shape;225;p35"/>
          <p:cNvGrpSpPr/>
          <p:nvPr/>
        </p:nvGrpSpPr>
        <p:grpSpPr>
          <a:xfrm>
            <a:off x="2570756" y="2294206"/>
            <a:ext cx="3024393" cy="1206901"/>
            <a:chOff x="6094412" y="2420886"/>
            <a:chExt cx="4032524" cy="1609201"/>
          </a:xfrm>
        </p:grpSpPr>
        <p:grpSp>
          <p:nvGrpSpPr>
            <p:cNvPr id="226" name="Google Shape;226;p35"/>
            <p:cNvGrpSpPr/>
            <p:nvPr/>
          </p:nvGrpSpPr>
          <p:grpSpPr>
            <a:xfrm>
              <a:off x="6094412" y="2420887"/>
              <a:ext cx="4032524" cy="1609200"/>
              <a:chOff x="621804" y="2276872"/>
              <a:chExt cx="4032524" cy="1609200"/>
            </a:xfrm>
          </p:grpSpPr>
          <p:sp>
            <p:nvSpPr>
              <p:cNvPr id="227" name="Google Shape;227;p35"/>
              <p:cNvSpPr/>
              <p:nvPr/>
            </p:nvSpPr>
            <p:spPr>
              <a:xfrm>
                <a:off x="621804" y="2276872"/>
                <a:ext cx="2016300" cy="1609200"/>
              </a:xfrm>
              <a:prstGeom prst="rect">
                <a:avLst/>
              </a:prstGeom>
              <a:solidFill>
                <a:schemeClr val="dk1"/>
              </a:solidFill>
              <a:ln w="15875" cap="rnd"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sp>
            <p:nvSpPr>
              <p:cNvPr id="228" name="Google Shape;228;p35"/>
              <p:cNvSpPr/>
              <p:nvPr/>
            </p:nvSpPr>
            <p:spPr>
              <a:xfrm>
                <a:off x="2638028" y="2276872"/>
                <a:ext cx="2016300" cy="1609200"/>
              </a:xfrm>
              <a:prstGeom prst="rect">
                <a:avLst/>
              </a:prstGeom>
              <a:solidFill>
                <a:schemeClr val="lt1"/>
              </a:solidFill>
              <a:ln w="15875" cap="rnd"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grpSp>
        <p:sp>
          <p:nvSpPr>
            <p:cNvPr id="229" name="Google Shape;229;p35"/>
            <p:cNvSpPr/>
            <p:nvPr/>
          </p:nvSpPr>
          <p:spPr>
            <a:xfrm>
              <a:off x="7534572" y="2420886"/>
              <a:ext cx="1152000" cy="1609200"/>
            </a:xfrm>
            <a:prstGeom prst="rect">
              <a:avLst/>
            </a:prstGeom>
            <a:solidFill>
              <a:srgbClr val="A5A5A5"/>
            </a:solidFill>
            <a:ln w="15875" cap="rnd"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grpSp>
      <p:sp>
        <p:nvSpPr>
          <p:cNvPr id="230" name="Google Shape;230;p35"/>
          <p:cNvSpPr txBox="1"/>
          <p:nvPr/>
        </p:nvSpPr>
        <p:spPr>
          <a:xfrm>
            <a:off x="359051" y="1165980"/>
            <a:ext cx="2085300" cy="90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chemeClr val="lt1"/>
                </a:solidFill>
                <a:latin typeface="Sorts Mill Goudy"/>
                <a:ea typeface="Sorts Mill Goudy"/>
                <a:cs typeface="Sorts Mill Goudy"/>
                <a:sym typeface="Sorts Mill Goudy"/>
              </a:rPr>
              <a:t>“There are always two sides to a story…”</a:t>
            </a:r>
            <a:endParaRPr sz="1100"/>
          </a:p>
        </p:txBody>
      </p:sp>
      <p:sp>
        <p:nvSpPr>
          <p:cNvPr id="231" name="Google Shape;231;p35"/>
          <p:cNvSpPr txBox="1"/>
          <p:nvPr/>
        </p:nvSpPr>
        <p:spPr>
          <a:xfrm>
            <a:off x="5674980" y="865622"/>
            <a:ext cx="3427500" cy="117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chemeClr val="lt1"/>
                </a:solidFill>
                <a:latin typeface="Sorts Mill Goudy"/>
                <a:ea typeface="Sorts Mill Goudy"/>
                <a:cs typeface="Sorts Mill Goudy"/>
                <a:sym typeface="Sorts Mill Goudy"/>
              </a:rPr>
              <a:t>This is a binary statement. But is it too simple to say there are only two options for most debatable questions?</a:t>
            </a:r>
            <a:endParaRPr sz="1100"/>
          </a:p>
        </p:txBody>
      </p:sp>
      <p:sp>
        <p:nvSpPr>
          <p:cNvPr id="232" name="Google Shape;232;p35"/>
          <p:cNvSpPr txBox="1"/>
          <p:nvPr/>
        </p:nvSpPr>
        <p:spPr>
          <a:xfrm>
            <a:off x="81690" y="2491154"/>
            <a:ext cx="2483100" cy="117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chemeClr val="lt1"/>
                </a:solidFill>
                <a:latin typeface="Sorts Mill Goudy"/>
                <a:ea typeface="Sorts Mill Goudy"/>
                <a:cs typeface="Sorts Mill Goudy"/>
                <a:sym typeface="Sorts Mill Goudy"/>
              </a:rPr>
              <a:t>“Don’t just think in black and white, there is also grey in the middle.”</a:t>
            </a:r>
            <a:endParaRPr sz="1100"/>
          </a:p>
        </p:txBody>
      </p:sp>
      <p:sp>
        <p:nvSpPr>
          <p:cNvPr id="233" name="Google Shape;233;p35"/>
          <p:cNvSpPr txBox="1"/>
          <p:nvPr/>
        </p:nvSpPr>
        <p:spPr>
          <a:xfrm>
            <a:off x="5674980" y="2362292"/>
            <a:ext cx="3427500" cy="117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chemeClr val="lt1"/>
                </a:solidFill>
                <a:latin typeface="Sorts Mill Goudy"/>
                <a:ea typeface="Sorts Mill Goudy"/>
                <a:cs typeface="Sorts Mill Goudy"/>
                <a:sym typeface="Sorts Mill Goudy"/>
              </a:rPr>
              <a:t>This has more nuance (differences) but there are still only three options. Is this enough?</a:t>
            </a:r>
            <a:endParaRPr sz="1100"/>
          </a:p>
        </p:txBody>
      </p:sp>
      <p:sp>
        <p:nvSpPr>
          <p:cNvPr id="234" name="Google Shape;234;p35"/>
          <p:cNvSpPr txBox="1"/>
          <p:nvPr/>
        </p:nvSpPr>
        <p:spPr>
          <a:xfrm>
            <a:off x="81690" y="3977520"/>
            <a:ext cx="24831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chemeClr val="lt1"/>
                </a:solidFill>
                <a:latin typeface="Sorts Mill Goudy"/>
                <a:ea typeface="Sorts Mill Goudy"/>
                <a:cs typeface="Sorts Mill Goudy"/>
                <a:sym typeface="Sorts Mill Goudy"/>
              </a:rPr>
              <a:t>“The diversity of thought is infinite.”</a:t>
            </a:r>
            <a:endParaRPr sz="1100"/>
          </a:p>
        </p:txBody>
      </p:sp>
      <p:sp>
        <p:nvSpPr>
          <p:cNvPr id="235" name="Google Shape;235;p35"/>
          <p:cNvSpPr txBox="1"/>
          <p:nvPr/>
        </p:nvSpPr>
        <p:spPr>
          <a:xfrm>
            <a:off x="5674980" y="3689256"/>
            <a:ext cx="3427500" cy="145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i="0" u="none" strike="noStrike" cap="none">
                <a:solidFill>
                  <a:schemeClr val="lt1"/>
                </a:solidFill>
                <a:latin typeface="Sorts Mill Goudy"/>
                <a:ea typeface="Sorts Mill Goudy"/>
                <a:cs typeface="Sorts Mill Goudy"/>
                <a:sym typeface="Sorts Mill Goudy"/>
              </a:rPr>
              <a:t>This has the most nuances because it puts no limitation to the amount of possible opinions. Therefore, it’s represented as a spectrum.</a:t>
            </a:r>
            <a:endParaRPr sz="1100"/>
          </a:p>
        </p:txBody>
      </p:sp>
      <p:sp>
        <p:nvSpPr>
          <p:cNvPr id="236" name="Google Shape;236;p35"/>
          <p:cNvSpPr/>
          <p:nvPr/>
        </p:nvSpPr>
        <p:spPr>
          <a:xfrm>
            <a:off x="2570739" y="3757875"/>
            <a:ext cx="3024300" cy="1206900"/>
          </a:xfrm>
          <a:prstGeom prst="rect">
            <a:avLst/>
          </a:prstGeom>
          <a:solidFill>
            <a:schemeClr val="lt1"/>
          </a:solidFill>
          <a:ln w="15875" cap="rnd"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Sorts Mill Goudy"/>
              <a:ea typeface="Sorts Mill Goudy"/>
              <a:cs typeface="Sorts Mill Goudy"/>
              <a:sym typeface="Sorts Mill Goudy"/>
            </a:endParaRPr>
          </a:p>
        </p:txBody>
      </p:sp>
      <p:pic>
        <p:nvPicPr>
          <p:cNvPr id="237" name="Google Shape;237;p35"/>
          <p:cNvPicPr preferRelativeResize="0"/>
          <p:nvPr/>
        </p:nvPicPr>
        <p:blipFill>
          <a:blip r:embed="rId4">
            <a:alphaModFix/>
          </a:blip>
          <a:stretch>
            <a:fillRect/>
          </a:stretch>
        </p:blipFill>
        <p:spPr>
          <a:xfrm>
            <a:off x="2624925" y="3797175"/>
            <a:ext cx="2887675" cy="11283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71"/>
          <p:cNvPicPr preferRelativeResize="0"/>
          <p:nvPr/>
        </p:nvPicPr>
        <p:blipFill>
          <a:blip r:embed="rId3">
            <a:alphaModFix/>
          </a:blip>
          <a:stretch>
            <a:fillRect/>
          </a:stretch>
        </p:blipFill>
        <p:spPr>
          <a:xfrm>
            <a:off x="129175" y="786600"/>
            <a:ext cx="3039025" cy="2033869"/>
          </a:xfrm>
          <a:prstGeom prst="rect">
            <a:avLst/>
          </a:prstGeom>
          <a:noFill/>
          <a:ln>
            <a:noFill/>
          </a:ln>
        </p:spPr>
      </p:pic>
      <p:pic>
        <p:nvPicPr>
          <p:cNvPr id="583" name="Google Shape;583;p71"/>
          <p:cNvPicPr preferRelativeResize="0"/>
          <p:nvPr/>
        </p:nvPicPr>
        <p:blipFill>
          <a:blip r:embed="rId4">
            <a:alphaModFix/>
          </a:blip>
          <a:stretch>
            <a:fillRect/>
          </a:stretch>
        </p:blipFill>
        <p:spPr>
          <a:xfrm>
            <a:off x="129175" y="2984560"/>
            <a:ext cx="3039026" cy="2035190"/>
          </a:xfrm>
          <a:prstGeom prst="rect">
            <a:avLst/>
          </a:prstGeom>
          <a:noFill/>
          <a:ln>
            <a:noFill/>
          </a:ln>
        </p:spPr>
      </p:pic>
      <p:pic>
        <p:nvPicPr>
          <p:cNvPr id="584" name="Google Shape;584;p71"/>
          <p:cNvPicPr preferRelativeResize="0"/>
          <p:nvPr/>
        </p:nvPicPr>
        <p:blipFill rotWithShape="1">
          <a:blip r:embed="rId5">
            <a:alphaModFix/>
          </a:blip>
          <a:srcRect l="10817" r="6979"/>
          <a:stretch/>
        </p:blipFill>
        <p:spPr>
          <a:xfrm>
            <a:off x="5321675" y="786600"/>
            <a:ext cx="3679424" cy="4233150"/>
          </a:xfrm>
          <a:prstGeom prst="rect">
            <a:avLst/>
          </a:prstGeom>
          <a:noFill/>
          <a:ln>
            <a:noFill/>
          </a:ln>
        </p:spPr>
      </p:pic>
      <p:pic>
        <p:nvPicPr>
          <p:cNvPr id="585" name="Google Shape;585;p71" descr="Download Free png Chalk Line Png (98+ images in Collection) Page 3 -  DLPNG.com"/>
          <p:cNvPicPr preferRelativeResize="0"/>
          <p:nvPr/>
        </p:nvPicPr>
        <p:blipFill rotWithShape="1">
          <a:blip r:embed="rId6">
            <a:alphaModFix/>
          </a:blip>
          <a:srcRect t="42442" b="42732"/>
          <a:stretch/>
        </p:blipFill>
        <p:spPr>
          <a:xfrm>
            <a:off x="-135749" y="400409"/>
            <a:ext cx="9415497" cy="485775"/>
          </a:xfrm>
          <a:prstGeom prst="rect">
            <a:avLst/>
          </a:prstGeom>
          <a:noFill/>
          <a:ln>
            <a:noFill/>
          </a:ln>
        </p:spPr>
      </p:pic>
      <p:sp>
        <p:nvSpPr>
          <p:cNvPr id="586" name="Google Shape;586;p71"/>
          <p:cNvSpPr txBox="1"/>
          <p:nvPr/>
        </p:nvSpPr>
        <p:spPr>
          <a:xfrm>
            <a:off x="-4875" y="-42675"/>
            <a:ext cx="9141600" cy="7554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Flooding of Abu Simbel: Facts</a:t>
            </a:r>
            <a:endParaRPr sz="1100"/>
          </a:p>
        </p:txBody>
      </p:sp>
      <p:sp>
        <p:nvSpPr>
          <p:cNvPr id="587" name="Google Shape;587;p71"/>
          <p:cNvSpPr txBox="1"/>
          <p:nvPr/>
        </p:nvSpPr>
        <p:spPr>
          <a:xfrm>
            <a:off x="3253425" y="786600"/>
            <a:ext cx="16113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 Nile river around the city of Aswan before 1960.</a:t>
            </a:r>
            <a:endParaRPr sz="1700">
              <a:solidFill>
                <a:schemeClr val="lt2"/>
              </a:solidFill>
              <a:latin typeface="Sorts Mill Goudy"/>
              <a:ea typeface="Sorts Mill Goudy"/>
              <a:cs typeface="Sorts Mill Goudy"/>
              <a:sym typeface="Sorts Mill Goudy"/>
            </a:endParaRPr>
          </a:p>
        </p:txBody>
      </p:sp>
      <p:sp>
        <p:nvSpPr>
          <p:cNvPr id="588" name="Google Shape;588;p71"/>
          <p:cNvSpPr txBox="1"/>
          <p:nvPr/>
        </p:nvSpPr>
        <p:spPr>
          <a:xfrm>
            <a:off x="3168200" y="2984550"/>
            <a:ext cx="16113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 Nile river around the city of Aswan after 1970.</a:t>
            </a:r>
            <a:endParaRPr sz="1700">
              <a:solidFill>
                <a:schemeClr val="lt2"/>
              </a:solidFill>
              <a:latin typeface="Sorts Mill Goudy"/>
              <a:ea typeface="Sorts Mill Goudy"/>
              <a:cs typeface="Sorts Mill Goudy"/>
              <a:sym typeface="Sorts Mill Goudy"/>
            </a:endParaRPr>
          </a:p>
        </p:txBody>
      </p:sp>
      <p:sp>
        <p:nvSpPr>
          <p:cNvPr id="589" name="Google Shape;589;p71"/>
          <p:cNvSpPr txBox="1"/>
          <p:nvPr/>
        </p:nvSpPr>
        <p:spPr>
          <a:xfrm>
            <a:off x="5520525" y="886175"/>
            <a:ext cx="16113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Satellite image of the Nile River around the city of Aswan today.</a:t>
            </a:r>
            <a:endParaRPr sz="1700">
              <a:solidFill>
                <a:schemeClr val="dk1"/>
              </a:solidFill>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72"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595" name="Google Shape;595;p72"/>
          <p:cNvSpPr txBox="1"/>
          <p:nvPr/>
        </p:nvSpPr>
        <p:spPr>
          <a:xfrm>
            <a:off x="-4875" y="-42674"/>
            <a:ext cx="9141600" cy="8484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Flooding of Abu Simbel: Context</a:t>
            </a:r>
            <a:endParaRPr sz="1100"/>
          </a:p>
        </p:txBody>
      </p:sp>
      <p:sp>
        <p:nvSpPr>
          <p:cNvPr id="596" name="Google Shape;596;p72"/>
          <p:cNvSpPr txBox="1">
            <a:spLocks noGrp="1"/>
          </p:cNvSpPr>
          <p:nvPr>
            <p:ph type="body" idx="1"/>
          </p:nvPr>
        </p:nvSpPr>
        <p:spPr>
          <a:xfrm>
            <a:off x="2579501" y="768975"/>
            <a:ext cx="6564300" cy="4320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lnSpcReduction="10000"/>
          </a:bodyPr>
          <a:lstStyle/>
          <a:p>
            <a:pPr marL="254000" lvl="0" indent="-234950" algn="l" rtl="0">
              <a:lnSpc>
                <a:spcPct val="110000"/>
              </a:lnSpc>
              <a:spcBef>
                <a:spcPts val="0"/>
              </a:spcBef>
              <a:spcAft>
                <a:spcPts val="0"/>
              </a:spcAft>
              <a:buSzPts val="1300"/>
              <a:buChar char="◈"/>
            </a:pPr>
            <a:r>
              <a:rPr lang="en" sz="1800">
                <a:solidFill>
                  <a:srgbClr val="FFFF00"/>
                </a:solidFill>
              </a:rPr>
              <a:t>Abu Simbel is over 3,000 years old and is one of the most important archeological sites in the world.</a:t>
            </a:r>
            <a:endParaRPr/>
          </a:p>
          <a:p>
            <a:pPr marL="254000" lvl="0" indent="-234950" algn="l" rtl="0">
              <a:lnSpc>
                <a:spcPct val="110000"/>
              </a:lnSpc>
              <a:spcBef>
                <a:spcPts val="800"/>
              </a:spcBef>
              <a:spcAft>
                <a:spcPts val="0"/>
              </a:spcAft>
              <a:buSzPts val="1300"/>
              <a:buChar char="◈"/>
            </a:pPr>
            <a:r>
              <a:rPr lang="en" sz="1800">
                <a:solidFill>
                  <a:srgbClr val="FFCCFF"/>
                </a:solidFill>
              </a:rPr>
              <a:t>Abu Simbel is located in southern Egypt, close to the border with Sudan.</a:t>
            </a:r>
            <a:endParaRPr/>
          </a:p>
          <a:p>
            <a:pPr marL="254000" lvl="0" indent="-234950" algn="l" rtl="0">
              <a:lnSpc>
                <a:spcPct val="110000"/>
              </a:lnSpc>
              <a:spcBef>
                <a:spcPts val="800"/>
              </a:spcBef>
              <a:spcAft>
                <a:spcPts val="0"/>
              </a:spcAft>
              <a:buSzPts val="1300"/>
              <a:buChar char="◈"/>
            </a:pPr>
            <a:r>
              <a:rPr lang="en" sz="1800">
                <a:solidFill>
                  <a:srgbClr val="92D050"/>
                </a:solidFill>
              </a:rPr>
              <a:t>Egypt’s first leader after British Colonialism: Nasser, wanted to build a dam on the Nile called the Aswan Dam.</a:t>
            </a:r>
            <a:endParaRPr/>
          </a:p>
          <a:p>
            <a:pPr marL="254000" lvl="0" indent="-234950" algn="l" rtl="0">
              <a:lnSpc>
                <a:spcPct val="110000"/>
              </a:lnSpc>
              <a:spcBef>
                <a:spcPts val="800"/>
              </a:spcBef>
              <a:spcAft>
                <a:spcPts val="0"/>
              </a:spcAft>
              <a:buSzPts val="1300"/>
              <a:buChar char="◈"/>
            </a:pPr>
            <a:r>
              <a:rPr lang="en" sz="1800">
                <a:solidFill>
                  <a:srgbClr val="61D6FF"/>
                </a:solidFill>
              </a:rPr>
              <a:t>The Aswan Dam created the Nasser Lake. This displaced 100,000 people, damaged the local ecosystem, and flooded multiple historical sites.</a:t>
            </a:r>
            <a:endParaRPr/>
          </a:p>
          <a:p>
            <a:pPr marL="254000" lvl="0" indent="-234950" algn="l" rtl="0">
              <a:lnSpc>
                <a:spcPct val="110000"/>
              </a:lnSpc>
              <a:spcBef>
                <a:spcPts val="800"/>
              </a:spcBef>
              <a:spcAft>
                <a:spcPts val="0"/>
              </a:spcAft>
              <a:buSzPts val="1300"/>
              <a:buChar char="◈"/>
            </a:pPr>
            <a:r>
              <a:rPr lang="en" sz="1800">
                <a:solidFill>
                  <a:srgbClr val="FFC000"/>
                </a:solidFill>
              </a:rPr>
              <a:t>Abu Simbel was considered too important to flood. There were many ideas of how to relocate it. </a:t>
            </a:r>
            <a:r>
              <a:rPr lang="en" sz="1800" u="sng">
                <a:solidFill>
                  <a:schemeClr val="hlink"/>
                </a:solidFill>
                <a:hlinkClick r:id="rId4"/>
              </a:rPr>
              <a:t>Video 1.</a:t>
            </a:r>
            <a:r>
              <a:rPr lang="en"/>
              <a:t> </a:t>
            </a:r>
            <a:r>
              <a:rPr lang="en" u="sng">
                <a:solidFill>
                  <a:schemeClr val="hlink"/>
                </a:solidFill>
                <a:hlinkClick r:id="rId5"/>
              </a:rPr>
              <a:t>Video 2.</a:t>
            </a:r>
            <a:endParaRPr/>
          </a:p>
          <a:p>
            <a:pPr marL="254000" lvl="0" indent="-209550" algn="l" rtl="0">
              <a:lnSpc>
                <a:spcPct val="110000"/>
              </a:lnSpc>
              <a:spcBef>
                <a:spcPts val="800"/>
              </a:spcBef>
              <a:spcAft>
                <a:spcPts val="0"/>
              </a:spcAft>
              <a:buSzPts val="900"/>
              <a:buChar char="◈"/>
            </a:pPr>
            <a:r>
              <a:rPr lang="en"/>
              <a:t>The building of the dam resulted in massive amounts of new electricity, jobs, and new farmland for the whole nation.</a:t>
            </a:r>
            <a:endParaRPr/>
          </a:p>
        </p:txBody>
      </p:sp>
      <p:pic>
        <p:nvPicPr>
          <p:cNvPr id="597" name="Google Shape;597;p72"/>
          <p:cNvPicPr preferRelativeResize="0"/>
          <p:nvPr/>
        </p:nvPicPr>
        <p:blipFill>
          <a:blip r:embed="rId6">
            <a:alphaModFix/>
          </a:blip>
          <a:stretch>
            <a:fillRect/>
          </a:stretch>
        </p:blipFill>
        <p:spPr>
          <a:xfrm>
            <a:off x="129175" y="886173"/>
            <a:ext cx="2401550" cy="4094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73"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603" name="Google Shape;603;p73"/>
          <p:cNvSpPr txBox="1"/>
          <p:nvPr/>
        </p:nvSpPr>
        <p:spPr>
          <a:xfrm>
            <a:off x="-4875" y="-42674"/>
            <a:ext cx="9141600" cy="8484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Flooding of Abu Simbel: Taboo</a:t>
            </a:r>
            <a:endParaRPr sz="1100"/>
          </a:p>
        </p:txBody>
      </p:sp>
      <p:sp>
        <p:nvSpPr>
          <p:cNvPr id="604" name="Google Shape;604;p73"/>
          <p:cNvSpPr txBox="1">
            <a:spLocks noGrp="1"/>
          </p:cNvSpPr>
          <p:nvPr>
            <p:ph type="body" idx="1"/>
          </p:nvPr>
        </p:nvSpPr>
        <p:spPr>
          <a:xfrm>
            <a:off x="5360400" y="768975"/>
            <a:ext cx="3783300" cy="4320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0" lvl="0" indent="-234950" algn="l" rtl="0">
              <a:lnSpc>
                <a:spcPct val="110000"/>
              </a:lnSpc>
              <a:spcBef>
                <a:spcPts val="0"/>
              </a:spcBef>
              <a:spcAft>
                <a:spcPts val="0"/>
              </a:spcAft>
              <a:buSzPts val="1300"/>
              <a:buChar char="◈"/>
            </a:pPr>
            <a:r>
              <a:rPr lang="en" sz="1800">
                <a:solidFill>
                  <a:srgbClr val="FFFF00"/>
                </a:solidFill>
              </a:rPr>
              <a:t>Gamal Abdel Nasser was very popular in Egypt because he defeated the British and Israel in the 1956 Suez War. He is considered to have freed Egypt from colonial rule. </a:t>
            </a:r>
            <a:endParaRPr/>
          </a:p>
          <a:p>
            <a:pPr marL="254000" lvl="0" indent="-234950" algn="l" rtl="0">
              <a:lnSpc>
                <a:spcPct val="110000"/>
              </a:lnSpc>
              <a:spcBef>
                <a:spcPts val="800"/>
              </a:spcBef>
              <a:spcAft>
                <a:spcPts val="0"/>
              </a:spcAft>
              <a:buSzPts val="1300"/>
              <a:buChar char="◈"/>
            </a:pPr>
            <a:r>
              <a:rPr lang="en" sz="1800">
                <a:solidFill>
                  <a:srgbClr val="FFCCFF"/>
                </a:solidFill>
              </a:rPr>
              <a:t>Nasser was still a dictator. It was more harsh than during America’s Red Scare but less harsh than life in the Soviet Union or China.</a:t>
            </a:r>
            <a:endParaRPr/>
          </a:p>
          <a:p>
            <a:pPr marL="254000" lvl="0" indent="-234950" algn="l" rtl="0">
              <a:lnSpc>
                <a:spcPct val="110000"/>
              </a:lnSpc>
              <a:spcBef>
                <a:spcPts val="800"/>
              </a:spcBef>
              <a:spcAft>
                <a:spcPts val="0"/>
              </a:spcAft>
              <a:buSzPts val="1300"/>
              <a:buChar char="◈"/>
            </a:pPr>
            <a:r>
              <a:rPr lang="en" sz="1800">
                <a:solidFill>
                  <a:srgbClr val="92D050"/>
                </a:solidFill>
              </a:rPr>
              <a:t>If you criticised Nasser’s Aswan Dam, you would be accused of being pro-British or pro-Israel.</a:t>
            </a:r>
            <a:endParaRPr/>
          </a:p>
        </p:txBody>
      </p:sp>
      <p:pic>
        <p:nvPicPr>
          <p:cNvPr id="605" name="Google Shape;605;p73"/>
          <p:cNvPicPr preferRelativeResize="0"/>
          <p:nvPr/>
        </p:nvPicPr>
        <p:blipFill>
          <a:blip r:embed="rId4">
            <a:alphaModFix/>
          </a:blip>
          <a:stretch>
            <a:fillRect/>
          </a:stretch>
        </p:blipFill>
        <p:spPr>
          <a:xfrm>
            <a:off x="136925" y="805724"/>
            <a:ext cx="2643975" cy="2025300"/>
          </a:xfrm>
          <a:prstGeom prst="rect">
            <a:avLst/>
          </a:prstGeom>
          <a:noFill/>
          <a:ln>
            <a:noFill/>
          </a:ln>
        </p:spPr>
      </p:pic>
      <p:pic>
        <p:nvPicPr>
          <p:cNvPr id="606" name="Google Shape;606;p73"/>
          <p:cNvPicPr preferRelativeResize="0"/>
          <p:nvPr/>
        </p:nvPicPr>
        <p:blipFill>
          <a:blip r:embed="rId5">
            <a:alphaModFix/>
          </a:blip>
          <a:stretch>
            <a:fillRect/>
          </a:stretch>
        </p:blipFill>
        <p:spPr>
          <a:xfrm>
            <a:off x="149838" y="2967924"/>
            <a:ext cx="2618160" cy="2007676"/>
          </a:xfrm>
          <a:prstGeom prst="rect">
            <a:avLst/>
          </a:prstGeom>
          <a:noFill/>
          <a:ln>
            <a:noFill/>
          </a:ln>
        </p:spPr>
      </p:pic>
      <p:pic>
        <p:nvPicPr>
          <p:cNvPr id="607" name="Google Shape;607;p73"/>
          <p:cNvPicPr preferRelativeResize="0"/>
          <p:nvPr/>
        </p:nvPicPr>
        <p:blipFill rotWithShape="1">
          <a:blip r:embed="rId6">
            <a:alphaModFix/>
          </a:blip>
          <a:srcRect r="24862"/>
          <a:stretch/>
        </p:blipFill>
        <p:spPr>
          <a:xfrm>
            <a:off x="2926850" y="805725"/>
            <a:ext cx="2433550" cy="4169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4"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613" name="Google Shape;613;p74"/>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400"/>
              <a:buFont typeface="Sorts Mill Goudy"/>
              <a:buNone/>
            </a:pPr>
            <a:r>
              <a:rPr lang="en" sz="2300">
                <a:solidFill>
                  <a:schemeClr val="lt2"/>
                </a:solidFill>
                <a:latin typeface="Sorts Mill Goudy"/>
                <a:ea typeface="Sorts Mill Goudy"/>
                <a:cs typeface="Sorts Mill Goudy"/>
                <a:sym typeface="Sorts Mill Goudy"/>
              </a:rPr>
              <a:t>Flooding of Abu Simbel: Spectrum of Nuanced Opinions</a:t>
            </a:r>
            <a:endParaRPr sz="1000"/>
          </a:p>
        </p:txBody>
      </p:sp>
      <p:sp>
        <p:nvSpPr>
          <p:cNvPr id="614" name="Google Shape;614;p74"/>
          <p:cNvSpPr/>
          <p:nvPr/>
        </p:nvSpPr>
        <p:spPr>
          <a:xfrm>
            <a:off x="411787" y="793076"/>
            <a:ext cx="8402400" cy="745800"/>
          </a:xfrm>
          <a:prstGeom prst="leftRightArrow">
            <a:avLst>
              <a:gd name="adj1" fmla="val 50000"/>
              <a:gd name="adj2" fmla="val 50000"/>
            </a:avLst>
          </a:prstGeom>
          <a:gradFill>
            <a:gsLst>
              <a:gs pos="0">
                <a:srgbClr val="00B0F0"/>
              </a:gs>
              <a:gs pos="50000">
                <a:srgbClr val="92D050"/>
              </a:gs>
              <a:gs pos="100000">
                <a:srgbClr val="FF0000"/>
              </a:gs>
            </a:gsLst>
            <a:lin ang="10800025" scaled="0"/>
          </a:gradFill>
          <a:ln w="15875"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rts Mill Goudy"/>
              <a:ea typeface="Sorts Mill Goudy"/>
              <a:cs typeface="Sorts Mill Goudy"/>
              <a:sym typeface="Sorts Mill Goudy"/>
            </a:endParaRPr>
          </a:p>
        </p:txBody>
      </p:sp>
      <p:sp>
        <p:nvSpPr>
          <p:cNvPr id="615" name="Google Shape;615;p74"/>
          <p:cNvSpPr txBox="1"/>
          <p:nvPr/>
        </p:nvSpPr>
        <p:spPr>
          <a:xfrm>
            <a:off x="244060" y="1909064"/>
            <a:ext cx="3711900" cy="592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rgbClr val="FF0000"/>
                </a:solidFill>
                <a:latin typeface="Sorts Mill Goudy"/>
                <a:ea typeface="Sorts Mill Goudy"/>
                <a:cs typeface="Sorts Mill Goudy"/>
                <a:sym typeface="Sorts Mill Goudy"/>
              </a:rPr>
              <a:t>100% Disaster: </a:t>
            </a:r>
            <a:endParaRPr sz="1000"/>
          </a:p>
          <a:p>
            <a:pPr marL="0" marR="0" lvl="0" indent="0" algn="l" rtl="0">
              <a:spcBef>
                <a:spcPts val="0"/>
              </a:spcBef>
              <a:spcAft>
                <a:spcPts val="0"/>
              </a:spcAft>
              <a:buNone/>
            </a:pPr>
            <a:r>
              <a:rPr lang="en" sz="1700">
                <a:solidFill>
                  <a:srgbClr val="FF0000"/>
                </a:solidFill>
                <a:latin typeface="Sorts Mill Goudy"/>
                <a:ea typeface="Sorts Mill Goudy"/>
                <a:cs typeface="Sorts Mill Goudy"/>
                <a:sym typeface="Sorts Mill Goudy"/>
              </a:rPr>
              <a:t>The Aswan Dam was a terrible idea.</a:t>
            </a:r>
            <a:endParaRPr sz="1700">
              <a:solidFill>
                <a:srgbClr val="FF0000"/>
              </a:solidFill>
              <a:latin typeface="Sorts Mill Goudy"/>
              <a:ea typeface="Sorts Mill Goudy"/>
              <a:cs typeface="Sorts Mill Goudy"/>
              <a:sym typeface="Sorts Mill Goudy"/>
            </a:endParaRPr>
          </a:p>
        </p:txBody>
      </p:sp>
      <p:sp>
        <p:nvSpPr>
          <p:cNvPr id="616" name="Google Shape;616;p74"/>
          <p:cNvSpPr txBox="1"/>
          <p:nvPr/>
        </p:nvSpPr>
        <p:spPr>
          <a:xfrm>
            <a:off x="5273774" y="1934460"/>
            <a:ext cx="3711900" cy="5925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700">
                <a:solidFill>
                  <a:srgbClr val="61D6FF"/>
                </a:solidFill>
                <a:latin typeface="Sorts Mill Goudy"/>
                <a:ea typeface="Sorts Mill Goudy"/>
                <a:cs typeface="Sorts Mill Goudy"/>
                <a:sym typeface="Sorts Mill Goudy"/>
              </a:rPr>
              <a:t>0% Disaster: </a:t>
            </a:r>
            <a:endParaRPr sz="1000"/>
          </a:p>
          <a:p>
            <a:pPr marL="0" marR="0" lvl="0" indent="0" algn="r" rtl="0">
              <a:spcBef>
                <a:spcPts val="0"/>
              </a:spcBef>
              <a:spcAft>
                <a:spcPts val="0"/>
              </a:spcAft>
              <a:buNone/>
            </a:pPr>
            <a:r>
              <a:rPr lang="en" sz="1700">
                <a:solidFill>
                  <a:srgbClr val="61D6FF"/>
                </a:solidFill>
                <a:latin typeface="Sorts Mill Goudy"/>
                <a:ea typeface="Sorts Mill Goudy"/>
                <a:cs typeface="Sorts Mill Goudy"/>
                <a:sym typeface="Sorts Mill Goudy"/>
              </a:rPr>
              <a:t>The Aswan Dam was a great idea.</a:t>
            </a:r>
            <a:endParaRPr sz="1700">
              <a:solidFill>
                <a:srgbClr val="61D6FF"/>
              </a:solidFill>
              <a:latin typeface="Sorts Mill Goudy"/>
              <a:ea typeface="Sorts Mill Goudy"/>
              <a:cs typeface="Sorts Mill Goudy"/>
              <a:sym typeface="Sorts Mill Goudy"/>
            </a:endParaRPr>
          </a:p>
        </p:txBody>
      </p:sp>
      <p:cxnSp>
        <p:nvCxnSpPr>
          <p:cNvPr id="617" name="Google Shape;617;p74"/>
          <p:cNvCxnSpPr/>
          <p:nvPr/>
        </p:nvCxnSpPr>
        <p:spPr>
          <a:xfrm rot="10800000">
            <a:off x="411787" y="1254031"/>
            <a:ext cx="0" cy="645000"/>
          </a:xfrm>
          <a:prstGeom prst="straightConnector1">
            <a:avLst/>
          </a:prstGeom>
          <a:noFill/>
          <a:ln w="76200" cap="flat" cmpd="sng">
            <a:solidFill>
              <a:srgbClr val="FF0000"/>
            </a:solidFill>
            <a:prstDash val="solid"/>
            <a:round/>
            <a:headEnd type="none" w="sm" len="sm"/>
            <a:tailEnd type="triangle" w="med" len="med"/>
          </a:ln>
        </p:spPr>
      </p:cxnSp>
      <p:cxnSp>
        <p:nvCxnSpPr>
          <p:cNvPr id="618" name="Google Shape;618;p74"/>
          <p:cNvCxnSpPr/>
          <p:nvPr/>
        </p:nvCxnSpPr>
        <p:spPr>
          <a:xfrm rot="10800000">
            <a:off x="8814216" y="1281785"/>
            <a:ext cx="0" cy="645000"/>
          </a:xfrm>
          <a:prstGeom prst="straightConnector1">
            <a:avLst/>
          </a:prstGeom>
          <a:noFill/>
          <a:ln w="76200" cap="flat" cmpd="sng">
            <a:solidFill>
              <a:srgbClr val="00B0F0"/>
            </a:solidFill>
            <a:prstDash val="solid"/>
            <a:round/>
            <a:headEnd type="none" w="sm" len="sm"/>
            <a:tailEnd type="triangle" w="med" len="med"/>
          </a:ln>
        </p:spPr>
      </p:cxnSp>
      <p:cxnSp>
        <p:nvCxnSpPr>
          <p:cNvPr id="619" name="Google Shape;619;p74"/>
          <p:cNvCxnSpPr/>
          <p:nvPr/>
        </p:nvCxnSpPr>
        <p:spPr>
          <a:xfrm rot="10800000">
            <a:off x="4410808" y="1454077"/>
            <a:ext cx="0" cy="1059000"/>
          </a:xfrm>
          <a:prstGeom prst="straightConnector1">
            <a:avLst/>
          </a:prstGeom>
          <a:noFill/>
          <a:ln w="76200" cap="flat" cmpd="sng">
            <a:solidFill>
              <a:srgbClr val="92D050"/>
            </a:solidFill>
            <a:prstDash val="solid"/>
            <a:round/>
            <a:headEnd type="none" w="sm" len="sm"/>
            <a:tailEnd type="triangle" w="med" len="med"/>
          </a:ln>
        </p:spPr>
      </p:cxnSp>
      <p:sp>
        <p:nvSpPr>
          <p:cNvPr id="620" name="Google Shape;620;p74"/>
          <p:cNvSpPr txBox="1"/>
          <p:nvPr/>
        </p:nvSpPr>
        <p:spPr>
          <a:xfrm>
            <a:off x="238839" y="2513077"/>
            <a:ext cx="8654100" cy="854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u="sng">
                <a:solidFill>
                  <a:srgbClr val="92D050"/>
                </a:solidFill>
                <a:latin typeface="Sorts Mill Goudy"/>
                <a:ea typeface="Sorts Mill Goudy"/>
                <a:cs typeface="Sorts Mill Goudy"/>
                <a:sym typeface="Sorts Mill Goudy"/>
              </a:rPr>
              <a:t>Nuanced Opinion: </a:t>
            </a:r>
            <a:endParaRPr sz="1000" u="sng"/>
          </a:p>
          <a:p>
            <a:pPr marL="0" marR="0" lvl="0" indent="0" algn="ctr" rtl="0">
              <a:spcBef>
                <a:spcPts val="0"/>
              </a:spcBef>
              <a:spcAft>
                <a:spcPts val="0"/>
              </a:spcAft>
              <a:buNone/>
            </a:pPr>
            <a:r>
              <a:rPr lang="en" sz="1700">
                <a:solidFill>
                  <a:srgbClr val="92D050"/>
                </a:solidFill>
                <a:latin typeface="Sorts Mill Goudy"/>
                <a:ea typeface="Sorts Mill Goudy"/>
                <a:cs typeface="Sorts Mill Goudy"/>
                <a:sym typeface="Sorts Mill Goudy"/>
              </a:rPr>
              <a:t>To what extent should the flooding caused by the Aswan Dam be considered a disaster? Provide your percentage with an explanation that uses facts, context, and taboos.</a:t>
            </a:r>
            <a:endParaRPr sz="1700">
              <a:solidFill>
                <a:srgbClr val="92D050"/>
              </a:solidFill>
              <a:latin typeface="Sorts Mill Goudy"/>
              <a:ea typeface="Sorts Mill Goudy"/>
              <a:cs typeface="Sorts Mill Goudy"/>
              <a:sym typeface="Sorts Mill Goudy"/>
            </a:endParaRPr>
          </a:p>
        </p:txBody>
      </p:sp>
      <p:sp>
        <p:nvSpPr>
          <p:cNvPr id="621" name="Google Shape;621;p74"/>
          <p:cNvSpPr txBox="1"/>
          <p:nvPr/>
        </p:nvSpPr>
        <p:spPr>
          <a:xfrm>
            <a:off x="1200" y="3513175"/>
            <a:ext cx="9141600" cy="1069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600" u="sng">
                <a:solidFill>
                  <a:schemeClr val="lt1"/>
                </a:solidFill>
                <a:latin typeface="Sorts Mill Goudy"/>
                <a:ea typeface="Sorts Mill Goudy"/>
                <a:cs typeface="Sorts Mill Goudy"/>
                <a:sym typeface="Sorts Mill Goudy"/>
              </a:rPr>
              <a:t>Questions to consider in your answer:</a:t>
            </a:r>
            <a:endParaRPr sz="1600" u="sng">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1600">
                <a:solidFill>
                  <a:schemeClr val="lt1"/>
                </a:solidFill>
                <a:latin typeface="Sorts Mill Goudy"/>
                <a:ea typeface="Sorts Mill Goudy"/>
                <a:cs typeface="Sorts Mill Goudy"/>
                <a:sym typeface="Sorts Mill Goudy"/>
              </a:rPr>
              <a:t>Should we value economic growth or historical preservation?</a:t>
            </a:r>
            <a:endParaRPr sz="16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1600">
                <a:solidFill>
                  <a:schemeClr val="lt1"/>
                </a:solidFill>
                <a:latin typeface="Sorts Mill Goudy"/>
                <a:ea typeface="Sorts Mill Goudy"/>
                <a:cs typeface="Sorts Mill Goudy"/>
                <a:sym typeface="Sorts Mill Goudy"/>
              </a:rPr>
              <a:t>Is the tourist attraction of Abu Simbel less ‘authentic’ to you, now that you know it has been moved?</a:t>
            </a:r>
            <a:endParaRPr sz="1600">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1700">
                <a:solidFill>
                  <a:schemeClr val="lt1"/>
                </a:solidFill>
                <a:latin typeface="Sorts Mill Goudy"/>
                <a:ea typeface="Sorts Mill Goudy"/>
                <a:cs typeface="Sorts Mill Goudy"/>
                <a:sym typeface="Sorts Mill Goudy"/>
              </a:rPr>
              <a:t>How many displaced people will it take for you to consider it to be a “disaster”?</a:t>
            </a:r>
            <a:endParaRPr sz="1700">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5"/>
          <p:cNvSpPr txBox="1">
            <a:spLocks noGrp="1"/>
          </p:cNvSpPr>
          <p:nvPr>
            <p:ph type="title"/>
          </p:nvPr>
        </p:nvSpPr>
        <p:spPr>
          <a:xfrm>
            <a:off x="434050" y="457200"/>
            <a:ext cx="8016900" cy="4179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5900" u="sng"/>
              <a:t>If I could only grab one thing from my home before it was gone, I would take…..</a:t>
            </a:r>
            <a:endParaRPr sz="5900" u="sng"/>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6"/>
          <p:cNvSpPr txBox="1">
            <a:spLocks noGrp="1"/>
          </p:cNvSpPr>
          <p:nvPr>
            <p:ph type="ctrTitle"/>
          </p:nvPr>
        </p:nvSpPr>
        <p:spPr>
          <a:xfrm>
            <a:off x="-3968" y="-90997"/>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100"/>
              <a:buFont typeface="Sorts Mill Goudy"/>
              <a:buNone/>
            </a:pPr>
            <a:r>
              <a:rPr lang="en" sz="3100"/>
              <a:t>Lesson 6: Los Angeles Fires</a:t>
            </a:r>
            <a:endParaRPr sz="3100"/>
          </a:p>
        </p:txBody>
      </p:sp>
      <p:sp>
        <p:nvSpPr>
          <p:cNvPr id="632" name="Google Shape;632;p76"/>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Thu Jan 23 (AB), Thu Jan 30 (CD)</a:t>
            </a:r>
            <a:br>
              <a:rPr lang="en"/>
            </a:br>
            <a:r>
              <a:rPr lang="en"/>
              <a:t>Theme: Case Studies</a:t>
            </a:r>
            <a:endParaRPr/>
          </a:p>
          <a:p>
            <a:pPr marL="0" lvl="0" indent="0" algn="ctr" rtl="0">
              <a:lnSpc>
                <a:spcPct val="110000"/>
              </a:lnSpc>
              <a:spcBef>
                <a:spcPts val="0"/>
              </a:spcBef>
              <a:spcAft>
                <a:spcPts val="0"/>
              </a:spcAft>
              <a:buSzPts val="1200"/>
              <a:buNone/>
            </a:pPr>
            <a:r>
              <a:rPr lang="en"/>
              <a:t>Unit 4: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pic>
        <p:nvPicPr>
          <p:cNvPr id="633" name="Google Shape;633;p76"/>
          <p:cNvPicPr preferRelativeResize="0"/>
          <p:nvPr/>
        </p:nvPicPr>
        <p:blipFill rotWithShape="1">
          <a:blip r:embed="rId3">
            <a:alphaModFix/>
          </a:blip>
          <a:srcRect t="23917" b="10499"/>
          <a:stretch/>
        </p:blipFill>
        <p:spPr>
          <a:xfrm>
            <a:off x="0" y="616913"/>
            <a:ext cx="9144003" cy="32025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7"/>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600"/>
              <a:buNone/>
            </a:pPr>
            <a:r>
              <a:rPr lang="en" sz="2300">
                <a:solidFill>
                  <a:srgbClr val="FFCCFF"/>
                </a:solidFill>
              </a:rPr>
              <a:t>Learning Targets: By the end of this lesson, I can…</a:t>
            </a:r>
            <a:endParaRPr sz="2300">
              <a:solidFill>
                <a:srgbClr val="FFCCFF"/>
              </a:solidFill>
            </a:endParaRPr>
          </a:p>
          <a:p>
            <a:pPr marL="254000" lvl="0" indent="-228600" algn="l" rtl="0">
              <a:lnSpc>
                <a:spcPct val="110000"/>
              </a:lnSpc>
              <a:spcBef>
                <a:spcPts val="900"/>
              </a:spcBef>
              <a:spcAft>
                <a:spcPts val="0"/>
              </a:spcAft>
              <a:buSzPts val="1600"/>
              <a:buChar char="◈"/>
            </a:pPr>
            <a:r>
              <a:rPr lang="en" sz="2300">
                <a:solidFill>
                  <a:srgbClr val="FFCCFF"/>
                </a:solidFill>
              </a:rPr>
              <a:t>Provide facts, context, and taboos that can help create a spectrum of nuanced opinions that explain the Los Angeles Fires.</a:t>
            </a:r>
            <a:endParaRPr sz="2300">
              <a:solidFill>
                <a:srgbClr val="FFCCFF"/>
              </a:solidFill>
            </a:endParaRPr>
          </a:p>
          <a:p>
            <a:pPr marL="254000" lvl="0" indent="-127000" algn="l" rtl="0">
              <a:lnSpc>
                <a:spcPct val="110000"/>
              </a:lnSpc>
              <a:spcBef>
                <a:spcPts val="900"/>
              </a:spcBef>
              <a:spcAft>
                <a:spcPts val="0"/>
              </a:spcAft>
              <a:buSzPts val="1600"/>
              <a:buNone/>
            </a:pPr>
            <a:endParaRPr sz="2300">
              <a:solidFill>
                <a:srgbClr val="FFCCFF"/>
              </a:solidFill>
            </a:endParaRPr>
          </a:p>
        </p:txBody>
      </p:sp>
      <p:pic>
        <p:nvPicPr>
          <p:cNvPr id="639" name="Google Shape;639;p77"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640" name="Google Shape;640;p77"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641" name="Google Shape;641;p77"/>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642" name="Google Shape;642;p77"/>
          <p:cNvSpPr txBox="1"/>
          <p:nvPr/>
        </p:nvSpPr>
        <p:spPr>
          <a:xfrm>
            <a:off x="49000" y="618119"/>
            <a:ext cx="39069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600"/>
              <a:buFont typeface="Noto Sans Symbols"/>
              <a:buNone/>
            </a:pPr>
            <a:r>
              <a:rPr lang="en" sz="2300" i="0" u="none" strike="noStrike" cap="none">
                <a:solidFill>
                  <a:srgbClr val="FFFF00"/>
                </a:solidFill>
                <a:latin typeface="Sorts Mill Goudy"/>
                <a:ea typeface="Sorts Mill Goudy"/>
                <a:cs typeface="Sorts Mill Goudy"/>
                <a:sym typeface="Sorts Mill Goudy"/>
              </a:rPr>
              <a:t>Inquiry Questions:</a:t>
            </a:r>
            <a:endParaRPr sz="2300">
              <a:solidFill>
                <a:srgbClr val="FFFF00"/>
              </a:solidFill>
              <a:latin typeface="Sorts Mill Goudy"/>
              <a:ea typeface="Sorts Mill Goudy"/>
              <a:cs typeface="Sorts Mill Goudy"/>
              <a:sym typeface="Sorts Mill Goudy"/>
            </a:endParaRPr>
          </a:p>
          <a:p>
            <a:pPr marL="254000" marR="0" lvl="0" indent="-228600" algn="l" rtl="0">
              <a:lnSpc>
                <a:spcPct val="110000"/>
              </a:lnSpc>
              <a:spcBef>
                <a:spcPts val="900"/>
              </a:spcBef>
              <a:spcAft>
                <a:spcPts val="0"/>
              </a:spcAft>
              <a:buClr>
                <a:schemeClr val="lt2"/>
              </a:buClr>
              <a:buSzPts val="1600"/>
              <a:buFont typeface="Noto Sans Symbols"/>
              <a:buChar char="◈"/>
            </a:pPr>
            <a:r>
              <a:rPr lang="en" sz="2300" i="0" u="none" strike="noStrike" cap="none">
                <a:solidFill>
                  <a:srgbClr val="FFFF00"/>
                </a:solidFill>
                <a:latin typeface="Sorts Mill Goudy"/>
                <a:ea typeface="Sorts Mill Goudy"/>
                <a:cs typeface="Sorts Mill Goudy"/>
                <a:sym typeface="Sorts Mill Goudy"/>
              </a:rPr>
              <a:t>What facts, context, taboos can help us gain a spectrum of nuanced opinions that explain the</a:t>
            </a:r>
            <a:r>
              <a:rPr lang="en" sz="2300">
                <a:solidFill>
                  <a:srgbClr val="FFFF00"/>
                </a:solidFill>
                <a:latin typeface="Sorts Mill Goudy"/>
                <a:ea typeface="Sorts Mill Goudy"/>
                <a:cs typeface="Sorts Mill Goudy"/>
                <a:sym typeface="Sorts Mill Goudy"/>
              </a:rPr>
              <a:t> Los Angeles Fires.</a:t>
            </a:r>
            <a:endParaRPr sz="2600"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78"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648" name="Google Shape;648;p78"/>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Los Angeles Fires: Task</a:t>
            </a:r>
            <a:endParaRPr sz="1100"/>
          </a:p>
        </p:txBody>
      </p:sp>
      <p:sp>
        <p:nvSpPr>
          <p:cNvPr id="649" name="Google Shape;649;p78"/>
          <p:cNvSpPr txBox="1"/>
          <p:nvPr/>
        </p:nvSpPr>
        <p:spPr>
          <a:xfrm>
            <a:off x="37500" y="656700"/>
            <a:ext cx="90666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Now that we have studied 4 cases together, this time you will investigate the causes of a new case study to practice for what you will do for your summative.</a:t>
            </a: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After watching the </a:t>
            </a:r>
            <a:r>
              <a:rPr lang="en" sz="1700" u="sng">
                <a:solidFill>
                  <a:schemeClr val="hlink"/>
                </a:solidFill>
                <a:latin typeface="Sorts Mill Goudy"/>
                <a:ea typeface="Sorts Mill Goudy"/>
                <a:cs typeface="Sorts Mill Goudy"/>
                <a:sym typeface="Sorts Mill Goudy"/>
                <a:hlinkClick r:id="rId4"/>
              </a:rPr>
              <a:t>video</a:t>
            </a:r>
            <a:r>
              <a:rPr lang="en" sz="1700">
                <a:solidFill>
                  <a:schemeClr val="lt2"/>
                </a:solidFill>
                <a:latin typeface="Sorts Mill Goudy"/>
                <a:ea typeface="Sorts Mill Goudy"/>
                <a:cs typeface="Sorts Mill Goudy"/>
                <a:sym typeface="Sorts Mill Goudy"/>
              </a:rPr>
              <a:t>, you will use your computers to identify:</a:t>
            </a:r>
            <a:endParaRPr sz="1700">
              <a:solidFill>
                <a:schemeClr val="lt2"/>
              </a:solidFill>
              <a:latin typeface="Sorts Mill Goudy"/>
              <a:ea typeface="Sorts Mill Goudy"/>
              <a:cs typeface="Sorts Mill Goudy"/>
              <a:sym typeface="Sorts Mill Goudy"/>
            </a:endParaRPr>
          </a:p>
          <a:p>
            <a:pPr marL="457200" lvl="0" indent="-336550" algn="l" rtl="0">
              <a:spcBef>
                <a:spcPts val="0"/>
              </a:spcBef>
              <a:spcAft>
                <a:spcPts val="0"/>
              </a:spcAft>
              <a:buClr>
                <a:schemeClr val="lt2"/>
              </a:buClr>
              <a:buSzPts val="1700"/>
              <a:buFont typeface="Sorts Mill Goudy"/>
              <a:buChar char="●"/>
            </a:pPr>
            <a:r>
              <a:rPr lang="en" sz="1700">
                <a:solidFill>
                  <a:schemeClr val="lt2"/>
                </a:solidFill>
                <a:latin typeface="Sorts Mill Goudy"/>
                <a:ea typeface="Sorts Mill Goudy"/>
                <a:cs typeface="Sorts Mill Goudy"/>
                <a:sym typeface="Sorts Mill Goudy"/>
              </a:rPr>
              <a:t>3 Natural Causes (Bullet points: According to the source _______ a natural cause was ______.)</a:t>
            </a:r>
            <a:endParaRPr sz="1700">
              <a:solidFill>
                <a:schemeClr val="lt2"/>
              </a:solidFill>
              <a:latin typeface="Sorts Mill Goudy"/>
              <a:ea typeface="Sorts Mill Goudy"/>
              <a:cs typeface="Sorts Mill Goudy"/>
              <a:sym typeface="Sorts Mill Goudy"/>
            </a:endParaRPr>
          </a:p>
          <a:p>
            <a:pPr marL="457200" lvl="0" indent="-336550" algn="l" rtl="0">
              <a:spcBef>
                <a:spcPts val="0"/>
              </a:spcBef>
              <a:spcAft>
                <a:spcPts val="0"/>
              </a:spcAft>
              <a:buClr>
                <a:schemeClr val="lt2"/>
              </a:buClr>
              <a:buSzPts val="1700"/>
              <a:buFont typeface="Sorts Mill Goudy"/>
              <a:buChar char="●"/>
            </a:pPr>
            <a:r>
              <a:rPr lang="en" sz="1700">
                <a:solidFill>
                  <a:schemeClr val="lt2"/>
                </a:solidFill>
                <a:latin typeface="Sorts Mill Goudy"/>
                <a:ea typeface="Sorts Mill Goudy"/>
                <a:cs typeface="Sorts Mill Goudy"/>
                <a:sym typeface="Sorts Mill Goudy"/>
              </a:rPr>
              <a:t>3 Unnatural Causes (Bullet points: According to the source _______ an unnatural cause was ______.)</a:t>
            </a:r>
            <a:endParaRPr sz="1700">
              <a:solidFill>
                <a:schemeClr val="lt2"/>
              </a:solidFill>
              <a:latin typeface="Sorts Mill Goudy"/>
              <a:ea typeface="Sorts Mill Goudy"/>
              <a:cs typeface="Sorts Mill Goudy"/>
              <a:sym typeface="Sorts Mill Goudy"/>
            </a:endParaRPr>
          </a:p>
          <a:p>
            <a:pPr marL="457200" lvl="0" indent="-336550" algn="l" rtl="0">
              <a:spcBef>
                <a:spcPts val="0"/>
              </a:spcBef>
              <a:spcAft>
                <a:spcPts val="0"/>
              </a:spcAft>
              <a:buClr>
                <a:schemeClr val="lt2"/>
              </a:buClr>
              <a:buSzPts val="1700"/>
              <a:buFont typeface="Sorts Mill Goudy"/>
              <a:buChar char="●"/>
            </a:pPr>
            <a:r>
              <a:rPr lang="en" sz="1700">
                <a:solidFill>
                  <a:schemeClr val="lt2"/>
                </a:solidFill>
                <a:latin typeface="Sorts Mill Goudy"/>
                <a:ea typeface="Sorts Mill Goudy"/>
                <a:cs typeface="Sorts Mill Goudy"/>
                <a:sym typeface="Sorts Mill Goudy"/>
              </a:rPr>
              <a:t>A nuanced opinion (I believe the LA Fires were ___% natural and ___% unnatural because ______.)</a:t>
            </a:r>
            <a:endParaRPr sz="1700">
              <a:solidFill>
                <a:schemeClr val="lt2"/>
              </a:solidFill>
              <a:latin typeface="Sorts Mill Goudy"/>
              <a:ea typeface="Sorts Mill Goudy"/>
              <a:cs typeface="Sorts Mill Goudy"/>
              <a:sym typeface="Sorts Mill Goudy"/>
            </a:endParaRPr>
          </a:p>
          <a:p>
            <a:pPr marL="457200" lvl="0" indent="-336550" algn="l" rtl="0">
              <a:spcBef>
                <a:spcPts val="0"/>
              </a:spcBef>
              <a:spcAft>
                <a:spcPts val="0"/>
              </a:spcAft>
              <a:buClr>
                <a:schemeClr val="lt2"/>
              </a:buClr>
              <a:buSzPts val="1700"/>
              <a:buFont typeface="Sorts Mill Goudy"/>
              <a:buChar char="●"/>
            </a:pPr>
            <a:r>
              <a:rPr lang="en" sz="1700">
                <a:solidFill>
                  <a:schemeClr val="lt2"/>
                </a:solidFill>
                <a:latin typeface="Sorts Mill Goudy"/>
                <a:ea typeface="Sorts Mill Goudy"/>
                <a:cs typeface="Sorts Mill Goudy"/>
                <a:sym typeface="Sorts Mill Goudy"/>
              </a:rPr>
              <a:t>A solution (Based upon my research, I believe these fires could have been prevented with ___.)</a:t>
            </a:r>
            <a:endParaRPr sz="1700">
              <a:solidFill>
                <a:schemeClr val="lt2"/>
              </a:solidFill>
              <a:latin typeface="Sorts Mill Goudy"/>
              <a:ea typeface="Sorts Mill Goudy"/>
              <a:cs typeface="Sorts Mill Goudy"/>
              <a:sym typeface="Sorts Mill Goudy"/>
            </a:endParaRPr>
          </a:p>
        </p:txBody>
      </p:sp>
      <p:pic>
        <p:nvPicPr>
          <p:cNvPr id="650" name="Google Shape;650;p78"/>
          <p:cNvPicPr preferRelativeResize="0"/>
          <p:nvPr/>
        </p:nvPicPr>
        <p:blipFill>
          <a:blip r:embed="rId5">
            <a:alphaModFix/>
          </a:blip>
          <a:stretch>
            <a:fillRect/>
          </a:stretch>
        </p:blipFill>
        <p:spPr>
          <a:xfrm>
            <a:off x="0" y="2933850"/>
            <a:ext cx="3928250" cy="2209649"/>
          </a:xfrm>
          <a:prstGeom prst="rect">
            <a:avLst/>
          </a:prstGeom>
          <a:noFill/>
          <a:ln>
            <a:noFill/>
          </a:ln>
        </p:spPr>
      </p:pic>
      <p:pic>
        <p:nvPicPr>
          <p:cNvPr id="651" name="Google Shape;651;p78"/>
          <p:cNvPicPr preferRelativeResize="0"/>
          <p:nvPr/>
        </p:nvPicPr>
        <p:blipFill>
          <a:blip r:embed="rId6">
            <a:alphaModFix/>
          </a:blip>
          <a:stretch>
            <a:fillRect/>
          </a:stretch>
        </p:blipFill>
        <p:spPr>
          <a:xfrm>
            <a:off x="3928250" y="2933847"/>
            <a:ext cx="3312850" cy="2209648"/>
          </a:xfrm>
          <a:prstGeom prst="rect">
            <a:avLst/>
          </a:prstGeom>
          <a:noFill/>
          <a:ln>
            <a:noFill/>
          </a:ln>
        </p:spPr>
      </p:pic>
      <p:pic>
        <p:nvPicPr>
          <p:cNvPr id="652" name="Google Shape;652;p78"/>
          <p:cNvPicPr preferRelativeResize="0"/>
          <p:nvPr/>
        </p:nvPicPr>
        <p:blipFill rotWithShape="1">
          <a:blip r:embed="rId7">
            <a:alphaModFix/>
          </a:blip>
          <a:srcRect l="32198" r="19361"/>
          <a:stretch/>
        </p:blipFill>
        <p:spPr>
          <a:xfrm>
            <a:off x="7241100" y="2933850"/>
            <a:ext cx="1902900" cy="2209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9"/>
          <p:cNvSpPr txBox="1">
            <a:spLocks noGrp="1"/>
          </p:cNvSpPr>
          <p:nvPr>
            <p:ph type="ctrTitle"/>
          </p:nvPr>
        </p:nvSpPr>
        <p:spPr>
          <a:xfrm>
            <a:off x="-3968" y="-90997"/>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100"/>
              <a:buFont typeface="Sorts Mill Goudy"/>
              <a:buNone/>
            </a:pPr>
            <a:r>
              <a:rPr lang="en" sz="3100"/>
              <a:t>Lesson 6: Introduction to Socratic Seminars</a:t>
            </a:r>
            <a:endParaRPr sz="3100"/>
          </a:p>
        </p:txBody>
      </p:sp>
      <p:sp>
        <p:nvSpPr>
          <p:cNvPr id="658" name="Google Shape;658;p79"/>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Mon Jan 27 (AB), Fri Jan 31 (CD)</a:t>
            </a:r>
            <a:br>
              <a:rPr lang="en"/>
            </a:br>
            <a:r>
              <a:rPr lang="en"/>
              <a:t>Theme: Socratic Seminar</a:t>
            </a:r>
            <a:endParaRPr/>
          </a:p>
          <a:p>
            <a:pPr marL="0" lvl="0" indent="0" algn="ctr" rtl="0">
              <a:lnSpc>
                <a:spcPct val="110000"/>
              </a:lnSpc>
              <a:spcBef>
                <a:spcPts val="0"/>
              </a:spcBef>
              <a:spcAft>
                <a:spcPts val="0"/>
              </a:spcAft>
              <a:buSzPts val="1200"/>
              <a:buNone/>
            </a:pPr>
            <a:r>
              <a:rPr lang="en"/>
              <a:t>Unit 4: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pic>
        <p:nvPicPr>
          <p:cNvPr id="659" name="Google Shape;659;p79"/>
          <p:cNvPicPr preferRelativeResize="0"/>
          <p:nvPr/>
        </p:nvPicPr>
        <p:blipFill rotWithShape="1">
          <a:blip r:embed="rId3">
            <a:alphaModFix/>
          </a:blip>
          <a:srcRect t="27107" b="27938"/>
          <a:stretch/>
        </p:blipFill>
        <p:spPr>
          <a:xfrm>
            <a:off x="0" y="617225"/>
            <a:ext cx="9144000" cy="31911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0"/>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600"/>
              <a:buNone/>
            </a:pPr>
            <a:r>
              <a:rPr lang="en" sz="2300">
                <a:solidFill>
                  <a:srgbClr val="FFCCFF"/>
                </a:solidFill>
              </a:rPr>
              <a:t>Learning Targets: By the end of this lesson, I can…</a:t>
            </a:r>
            <a:endParaRPr sz="2300">
              <a:solidFill>
                <a:srgbClr val="FFCCFF"/>
              </a:solidFill>
            </a:endParaRPr>
          </a:p>
          <a:p>
            <a:pPr marL="254000" lvl="0" indent="-228600" algn="l" rtl="0">
              <a:lnSpc>
                <a:spcPct val="110000"/>
              </a:lnSpc>
              <a:spcBef>
                <a:spcPts val="900"/>
              </a:spcBef>
              <a:spcAft>
                <a:spcPts val="0"/>
              </a:spcAft>
              <a:buSzPts val="1600"/>
              <a:buChar char="◈"/>
            </a:pPr>
            <a:r>
              <a:rPr lang="en" sz="2300">
                <a:solidFill>
                  <a:srgbClr val="FFCCFF"/>
                </a:solidFill>
              </a:rPr>
              <a:t>Understand the purpose of a Socratic Seminar.</a:t>
            </a:r>
            <a:endParaRPr sz="2300">
              <a:solidFill>
                <a:srgbClr val="FFCCFF"/>
              </a:solidFill>
            </a:endParaRPr>
          </a:p>
          <a:p>
            <a:pPr marL="254000" lvl="0" indent="-273050" algn="l" rtl="0">
              <a:lnSpc>
                <a:spcPct val="110000"/>
              </a:lnSpc>
              <a:spcBef>
                <a:spcPts val="900"/>
              </a:spcBef>
              <a:spcAft>
                <a:spcPts val="0"/>
              </a:spcAft>
              <a:buClr>
                <a:srgbClr val="FFCCFF"/>
              </a:buClr>
              <a:buSzPts val="2300"/>
              <a:buChar char="◈"/>
            </a:pPr>
            <a:r>
              <a:rPr lang="en" sz="2300">
                <a:solidFill>
                  <a:srgbClr val="FFCCFF"/>
                </a:solidFill>
              </a:rPr>
              <a:t>Participate in a Demo Socratic Seminar, while acknowledging it is not the full experience, in order to practice “Responsive Language”.</a:t>
            </a:r>
            <a:endParaRPr sz="2300">
              <a:solidFill>
                <a:srgbClr val="FFCCFF"/>
              </a:solidFill>
            </a:endParaRPr>
          </a:p>
        </p:txBody>
      </p:sp>
      <p:pic>
        <p:nvPicPr>
          <p:cNvPr id="665" name="Google Shape;665;p80"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666" name="Google Shape;666;p80"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667" name="Google Shape;667;p80"/>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668" name="Google Shape;668;p80"/>
          <p:cNvSpPr txBox="1"/>
          <p:nvPr/>
        </p:nvSpPr>
        <p:spPr>
          <a:xfrm>
            <a:off x="49000" y="618119"/>
            <a:ext cx="39069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600"/>
              <a:buFont typeface="Noto Sans Symbols"/>
              <a:buNone/>
            </a:pPr>
            <a:r>
              <a:rPr lang="en" sz="2300" i="0" u="none" strike="noStrike" cap="none">
                <a:solidFill>
                  <a:srgbClr val="FFFF00"/>
                </a:solidFill>
                <a:latin typeface="Sorts Mill Goudy"/>
                <a:ea typeface="Sorts Mill Goudy"/>
                <a:cs typeface="Sorts Mill Goudy"/>
                <a:sym typeface="Sorts Mill Goudy"/>
              </a:rPr>
              <a:t>Inquiry Questions:</a:t>
            </a:r>
            <a:endParaRPr sz="2300">
              <a:solidFill>
                <a:srgbClr val="FFFF00"/>
              </a:solidFill>
              <a:latin typeface="Sorts Mill Goudy"/>
              <a:ea typeface="Sorts Mill Goudy"/>
              <a:cs typeface="Sorts Mill Goudy"/>
              <a:sym typeface="Sorts Mill Goudy"/>
            </a:endParaRPr>
          </a:p>
          <a:p>
            <a:pPr marL="254000" marR="0" lvl="0" indent="-228600" algn="l" rtl="0">
              <a:lnSpc>
                <a:spcPct val="110000"/>
              </a:lnSpc>
              <a:spcBef>
                <a:spcPts val="900"/>
              </a:spcBef>
              <a:spcAft>
                <a:spcPts val="0"/>
              </a:spcAft>
              <a:buClr>
                <a:schemeClr val="lt2"/>
              </a:buClr>
              <a:buSzPts val="1600"/>
              <a:buFont typeface="Noto Sans Symbols"/>
              <a:buChar char="◈"/>
            </a:pPr>
            <a:r>
              <a:rPr lang="en" sz="2300">
                <a:solidFill>
                  <a:srgbClr val="FFFF00"/>
                </a:solidFill>
                <a:latin typeface="Sorts Mill Goudy"/>
                <a:ea typeface="Sorts Mill Goudy"/>
                <a:cs typeface="Sorts Mill Goudy"/>
                <a:sym typeface="Sorts Mill Goudy"/>
              </a:rPr>
              <a:t>What is the purpose of a Socratic Seminar?</a:t>
            </a:r>
            <a:endParaRPr sz="2300">
              <a:solidFill>
                <a:srgbClr val="FFFF00"/>
              </a:solidFill>
              <a:latin typeface="Sorts Mill Goudy"/>
              <a:ea typeface="Sorts Mill Goudy"/>
              <a:cs typeface="Sorts Mill Goudy"/>
              <a:sym typeface="Sorts Mill Goudy"/>
            </a:endParaRPr>
          </a:p>
          <a:p>
            <a:pPr marL="254000" marR="0" lvl="0" indent="-273050" algn="l" rtl="0">
              <a:lnSpc>
                <a:spcPct val="110000"/>
              </a:lnSpc>
              <a:spcBef>
                <a:spcPts val="900"/>
              </a:spcBef>
              <a:spcAft>
                <a:spcPts val="0"/>
              </a:spcAft>
              <a:buClr>
                <a:srgbClr val="FFFF00"/>
              </a:buClr>
              <a:buSzPts val="2300"/>
              <a:buFont typeface="Sorts Mill Goudy"/>
              <a:buChar char="◈"/>
            </a:pPr>
            <a:r>
              <a:rPr lang="en" sz="2300">
                <a:solidFill>
                  <a:srgbClr val="FFFF00"/>
                </a:solidFill>
                <a:latin typeface="Sorts Mill Goudy"/>
                <a:ea typeface="Sorts Mill Goudy"/>
                <a:cs typeface="Sorts Mill Goudy"/>
                <a:sym typeface="Sorts Mill Goudy"/>
              </a:rPr>
              <a:t>What is Responsive Language?</a:t>
            </a:r>
            <a:endParaRPr sz="2300">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6"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43" name="Google Shape;243;p36"/>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Nuance and Taboos</a:t>
            </a:r>
            <a:endParaRPr sz="1100"/>
          </a:p>
        </p:txBody>
      </p:sp>
      <p:sp>
        <p:nvSpPr>
          <p:cNvPr id="244" name="Google Shape;244;p36"/>
          <p:cNvSpPr txBox="1"/>
          <p:nvPr/>
        </p:nvSpPr>
        <p:spPr>
          <a:xfrm>
            <a:off x="68025" y="722925"/>
            <a:ext cx="9068700" cy="44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FFFF00"/>
                </a:solidFill>
                <a:latin typeface="Sorts Mill Goudy"/>
                <a:ea typeface="Sorts Mill Goudy"/>
                <a:cs typeface="Sorts Mill Goudy"/>
                <a:sym typeface="Sorts Mill Goudy"/>
              </a:rPr>
              <a:t>Definition of Taboo: </a:t>
            </a:r>
            <a:endParaRPr sz="1800">
              <a:solidFill>
                <a:srgbClr val="FFFF00"/>
              </a:solidFill>
              <a:latin typeface="Sorts Mill Goudy"/>
              <a:ea typeface="Sorts Mill Goudy"/>
              <a:cs typeface="Sorts Mill Goudy"/>
              <a:sym typeface="Sorts Mill Goudy"/>
            </a:endParaRPr>
          </a:p>
          <a:p>
            <a:pPr marL="457200" lvl="0" indent="-342900" algn="l" rtl="0">
              <a:spcBef>
                <a:spcPts val="0"/>
              </a:spcBef>
              <a:spcAft>
                <a:spcPts val="0"/>
              </a:spcAft>
              <a:buClr>
                <a:srgbClr val="FFFF00"/>
              </a:buClr>
              <a:buSzPts val="1800"/>
              <a:buFont typeface="Sorts Mill Goudy"/>
              <a:buChar char="●"/>
            </a:pPr>
            <a:r>
              <a:rPr lang="en" sz="1800">
                <a:solidFill>
                  <a:srgbClr val="FFFF00"/>
                </a:solidFill>
                <a:latin typeface="Sorts Mill Goudy"/>
                <a:ea typeface="Sorts Mill Goudy"/>
                <a:cs typeface="Sorts Mill Goudy"/>
                <a:sym typeface="Sorts Mill Goudy"/>
              </a:rPr>
              <a:t>A behaviour or belief that a part of society considers either forbidden or highly undesired. </a:t>
            </a:r>
            <a:endParaRPr sz="1800">
              <a:solidFill>
                <a:srgbClr val="FFFF00"/>
              </a:solidFill>
              <a:latin typeface="Sorts Mill Goudy"/>
              <a:ea typeface="Sorts Mill Goudy"/>
              <a:cs typeface="Sorts Mill Goudy"/>
              <a:sym typeface="Sorts Mill Goudy"/>
            </a:endParaRPr>
          </a:p>
          <a:p>
            <a:pPr marL="457200" lvl="0" indent="-342900" algn="l" rtl="0">
              <a:spcBef>
                <a:spcPts val="0"/>
              </a:spcBef>
              <a:spcAft>
                <a:spcPts val="0"/>
              </a:spcAft>
              <a:buClr>
                <a:srgbClr val="FFFF00"/>
              </a:buClr>
              <a:buSzPts val="1800"/>
              <a:buFont typeface="Sorts Mill Goudy"/>
              <a:buChar char="●"/>
            </a:pPr>
            <a:r>
              <a:rPr lang="en" sz="1800">
                <a:solidFill>
                  <a:srgbClr val="FFFF00"/>
                </a:solidFill>
                <a:latin typeface="Sorts Mill Goudy"/>
                <a:ea typeface="Sorts Mill Goudy"/>
                <a:cs typeface="Sorts Mill Goudy"/>
                <a:sym typeface="Sorts Mill Goudy"/>
              </a:rPr>
              <a:t>Some taboos are minor and can result in awkwardness if brought up in conversation and some taboos can result in social ostracization (being completely expelled and cut off from a community) or even legal consequences. </a:t>
            </a:r>
            <a:endParaRPr sz="1800">
              <a:solidFill>
                <a:srgbClr val="FFFF00"/>
              </a:solidFill>
              <a:latin typeface="Sorts Mill Goudy"/>
              <a:ea typeface="Sorts Mill Goudy"/>
              <a:cs typeface="Sorts Mill Goudy"/>
              <a:sym typeface="Sorts Mill Goudy"/>
            </a:endParaRPr>
          </a:p>
          <a:p>
            <a:pPr marL="457200" lvl="0" indent="-342900" algn="l" rtl="0">
              <a:spcBef>
                <a:spcPts val="0"/>
              </a:spcBef>
              <a:spcAft>
                <a:spcPts val="0"/>
              </a:spcAft>
              <a:buClr>
                <a:srgbClr val="FFFF00"/>
              </a:buClr>
              <a:buSzPts val="1800"/>
              <a:buFont typeface="Sorts Mill Goudy"/>
              <a:buChar char="●"/>
            </a:pPr>
            <a:r>
              <a:rPr lang="en" sz="1800">
                <a:solidFill>
                  <a:srgbClr val="FFFF00"/>
                </a:solidFill>
                <a:latin typeface="Sorts Mill Goudy"/>
                <a:ea typeface="Sorts Mill Goudy"/>
                <a:cs typeface="Sorts Mill Goudy"/>
                <a:sym typeface="Sorts Mill Goudy"/>
              </a:rPr>
              <a:t>Taboos range greatly across cultures and political affiliations. What might be a major taboo for one community may be a non-issue for another community. </a:t>
            </a:r>
            <a:endParaRPr sz="1800">
              <a:solidFill>
                <a:srgbClr val="FFFF00"/>
              </a:solidFill>
              <a:latin typeface="Sorts Mill Goudy"/>
              <a:ea typeface="Sorts Mill Goudy"/>
              <a:cs typeface="Sorts Mill Goudy"/>
              <a:sym typeface="Sorts Mill Goudy"/>
            </a:endParaRPr>
          </a:p>
          <a:p>
            <a:pPr marL="0" lvl="0" indent="0" algn="l" rtl="0">
              <a:spcBef>
                <a:spcPts val="0"/>
              </a:spcBef>
              <a:spcAft>
                <a:spcPts val="0"/>
              </a:spcAft>
              <a:buNone/>
            </a:pPr>
            <a:endParaRPr sz="18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800">
                <a:solidFill>
                  <a:srgbClr val="FFCCFF"/>
                </a:solidFill>
                <a:latin typeface="Sorts Mill Goudy"/>
                <a:ea typeface="Sorts Mill Goudy"/>
                <a:cs typeface="Sorts Mill Goudy"/>
                <a:sym typeface="Sorts Mill Goudy"/>
              </a:rPr>
              <a:t>Definition of a Nuanced Opinion:</a:t>
            </a:r>
            <a:endParaRPr sz="1800">
              <a:solidFill>
                <a:srgbClr val="FFCCFF"/>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 sz="1800">
                <a:solidFill>
                  <a:srgbClr val="FFCCFF"/>
                </a:solidFill>
                <a:latin typeface="Sorts Mill Goudy"/>
                <a:ea typeface="Sorts Mill Goudy"/>
                <a:cs typeface="Sorts Mill Goudy"/>
                <a:sym typeface="Sorts Mill Goudy"/>
              </a:rPr>
              <a:t>A complex opinion that takes into account multiple perspectives.</a:t>
            </a:r>
            <a:endParaRPr sz="1800">
              <a:solidFill>
                <a:srgbClr val="FFCCFF"/>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800">
              <a:solidFill>
                <a:schemeClr val="lt2"/>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 sz="1800">
                <a:solidFill>
                  <a:srgbClr val="00FF00"/>
                </a:solidFill>
                <a:latin typeface="Sorts Mill Goudy"/>
                <a:ea typeface="Sorts Mill Goudy"/>
                <a:cs typeface="Sorts Mill Goudy"/>
                <a:sym typeface="Sorts Mill Goudy"/>
              </a:rPr>
              <a:t>What are examples of taboos?</a:t>
            </a:r>
            <a:endParaRPr sz="1800">
              <a:solidFill>
                <a:srgbClr val="00FF00"/>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800">
              <a:solidFill>
                <a:srgbClr val="00FF00"/>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r>
              <a:rPr lang="en" sz="1800">
                <a:solidFill>
                  <a:srgbClr val="00FF00"/>
                </a:solidFill>
                <a:latin typeface="Sorts Mill Goudy"/>
                <a:ea typeface="Sorts Mill Goudy"/>
                <a:cs typeface="Sorts Mill Goudy"/>
                <a:sym typeface="Sorts Mill Goudy"/>
              </a:rPr>
              <a:t>In what ways, if any, can taboos prevent Nuanced Opinions?</a:t>
            </a:r>
            <a:endParaRPr sz="1800">
              <a:solidFill>
                <a:srgbClr val="00FF00"/>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1100"/>
              <a:buFont typeface="Arial"/>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81"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674" name="Google Shape;674;p81"/>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What is a Socratic Seminar?</a:t>
            </a:r>
            <a:endParaRPr sz="1100"/>
          </a:p>
        </p:txBody>
      </p:sp>
      <p:sp>
        <p:nvSpPr>
          <p:cNvPr id="675" name="Google Shape;675;p81"/>
          <p:cNvSpPr txBox="1">
            <a:spLocks noGrp="1"/>
          </p:cNvSpPr>
          <p:nvPr>
            <p:ph type="body" idx="1"/>
          </p:nvPr>
        </p:nvSpPr>
        <p:spPr>
          <a:xfrm>
            <a:off x="5957875" y="574350"/>
            <a:ext cx="3186000" cy="4663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fontScale="85000" lnSpcReduction="10000"/>
          </a:bodyPr>
          <a:lstStyle/>
          <a:p>
            <a:pPr marL="254000" lvl="0" indent="-242231" algn="l" rtl="0">
              <a:spcBef>
                <a:spcPts val="800"/>
              </a:spcBef>
              <a:spcAft>
                <a:spcPts val="0"/>
              </a:spcAft>
              <a:buClr>
                <a:srgbClr val="FFFF00"/>
              </a:buClr>
              <a:buSzPct val="74080"/>
              <a:buChar char="◈"/>
            </a:pPr>
            <a:r>
              <a:rPr lang="en" sz="1929">
                <a:solidFill>
                  <a:srgbClr val="FFFF00"/>
                </a:solidFill>
              </a:rPr>
              <a:t>Socratic Seminars were created by the Ancient Greek Philosopher Socrates.</a:t>
            </a:r>
            <a:endParaRPr sz="1929">
              <a:solidFill>
                <a:srgbClr val="FFFF00"/>
              </a:solidFill>
            </a:endParaRPr>
          </a:p>
          <a:p>
            <a:pPr marL="254000" lvl="0" indent="-242231" algn="l" rtl="0">
              <a:spcBef>
                <a:spcPts val="800"/>
              </a:spcBef>
              <a:spcAft>
                <a:spcPts val="0"/>
              </a:spcAft>
              <a:buClr>
                <a:srgbClr val="FFFF00"/>
              </a:buClr>
              <a:buSzPct val="74080"/>
              <a:buChar char="◈"/>
            </a:pPr>
            <a:r>
              <a:rPr lang="en" sz="1929">
                <a:solidFill>
                  <a:srgbClr val="FFFF00"/>
                </a:solidFill>
              </a:rPr>
              <a:t>Socratic Seminars have some similarities and differences with Debates.</a:t>
            </a:r>
            <a:endParaRPr sz="1929">
              <a:solidFill>
                <a:srgbClr val="FFFF00"/>
              </a:solidFill>
            </a:endParaRPr>
          </a:p>
          <a:p>
            <a:pPr marL="254000" lvl="0" indent="-269219" algn="l" rtl="0">
              <a:spcBef>
                <a:spcPts val="800"/>
              </a:spcBef>
              <a:spcAft>
                <a:spcPts val="0"/>
              </a:spcAft>
              <a:buClr>
                <a:srgbClr val="FFFF00"/>
              </a:buClr>
              <a:buSzPct val="100000"/>
              <a:buChar char="◈"/>
            </a:pPr>
            <a:r>
              <a:rPr lang="en" sz="1929">
                <a:solidFill>
                  <a:srgbClr val="FFFF00"/>
                </a:solidFill>
              </a:rPr>
              <a:t>Socratic Seminars and Debates both use dialogue to challenge ideas. However, Debates are much more confrontational, performative, and competitive.</a:t>
            </a:r>
            <a:endParaRPr sz="1929">
              <a:solidFill>
                <a:srgbClr val="FFFF00"/>
              </a:solidFill>
            </a:endParaRPr>
          </a:p>
          <a:p>
            <a:pPr marL="254000" lvl="0" indent="-269219" algn="l" rtl="0">
              <a:spcBef>
                <a:spcPts val="800"/>
              </a:spcBef>
              <a:spcAft>
                <a:spcPts val="0"/>
              </a:spcAft>
              <a:buClr>
                <a:srgbClr val="FFFF00"/>
              </a:buClr>
              <a:buSzPct val="100000"/>
              <a:buChar char="◈"/>
            </a:pPr>
            <a:r>
              <a:rPr lang="en" sz="1929">
                <a:solidFill>
                  <a:srgbClr val="FFFF00"/>
                </a:solidFill>
              </a:rPr>
              <a:t>You are more likely to use Socratic Seminar Skills on a Daily Basis while you are talking to friends or family over dinner for example. </a:t>
            </a:r>
            <a:endParaRPr sz="1829">
              <a:solidFill>
                <a:srgbClr val="FFFF00"/>
              </a:solidFill>
            </a:endParaRPr>
          </a:p>
        </p:txBody>
      </p:sp>
      <p:pic>
        <p:nvPicPr>
          <p:cNvPr id="676" name="Google Shape;676;p81"/>
          <p:cNvPicPr preferRelativeResize="0"/>
          <p:nvPr/>
        </p:nvPicPr>
        <p:blipFill>
          <a:blip r:embed="rId4">
            <a:alphaModFix/>
          </a:blip>
          <a:stretch>
            <a:fillRect/>
          </a:stretch>
        </p:blipFill>
        <p:spPr>
          <a:xfrm>
            <a:off x="189550" y="656700"/>
            <a:ext cx="5705534" cy="4279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82"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682" name="Google Shape;682;p82"/>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What is a Socratic Seminar?</a:t>
            </a:r>
            <a:endParaRPr sz="1100"/>
          </a:p>
        </p:txBody>
      </p:sp>
      <p:sp>
        <p:nvSpPr>
          <p:cNvPr id="683" name="Google Shape;683;p82"/>
          <p:cNvSpPr txBox="1">
            <a:spLocks noGrp="1"/>
          </p:cNvSpPr>
          <p:nvPr>
            <p:ph type="body" idx="1"/>
          </p:nvPr>
        </p:nvSpPr>
        <p:spPr>
          <a:xfrm>
            <a:off x="3909050" y="574350"/>
            <a:ext cx="5235000" cy="4663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0" lvl="0" indent="-282575" algn="l" rtl="0">
              <a:spcBef>
                <a:spcPts val="800"/>
              </a:spcBef>
              <a:spcAft>
                <a:spcPts val="0"/>
              </a:spcAft>
              <a:buClr>
                <a:srgbClr val="FFFF00"/>
              </a:buClr>
              <a:buSzPts val="1850"/>
              <a:buChar char="◈"/>
            </a:pPr>
            <a:r>
              <a:rPr lang="en" sz="1850">
                <a:solidFill>
                  <a:srgbClr val="FFFF00"/>
                </a:solidFill>
              </a:rPr>
              <a:t>Socratic Seminars use questions to help challenge ideas and gain new perspectives. This is especially important in our increasingly polarised world.</a:t>
            </a:r>
            <a:endParaRPr sz="1850">
              <a:solidFill>
                <a:srgbClr val="FFFF00"/>
              </a:solidFill>
            </a:endParaRPr>
          </a:p>
          <a:p>
            <a:pPr marL="254000" lvl="0" indent="-282575" algn="l" rtl="0">
              <a:spcBef>
                <a:spcPts val="800"/>
              </a:spcBef>
              <a:spcAft>
                <a:spcPts val="0"/>
              </a:spcAft>
              <a:buClr>
                <a:srgbClr val="FFFF00"/>
              </a:buClr>
              <a:buSzPts val="1850"/>
              <a:buChar char="◈"/>
            </a:pPr>
            <a:r>
              <a:rPr lang="en" sz="1850">
                <a:solidFill>
                  <a:srgbClr val="FFFF00"/>
                </a:solidFill>
              </a:rPr>
              <a:t>Today we are going to introduce some components of Socratic Seminars. We will slowly introduce more concepts to you over the next few lessons so that you do not feel overwhelmed.</a:t>
            </a:r>
            <a:endParaRPr sz="1850">
              <a:solidFill>
                <a:srgbClr val="FFFF00"/>
              </a:solidFill>
            </a:endParaRPr>
          </a:p>
          <a:p>
            <a:pPr marL="254000" lvl="0" indent="-282575" algn="l" rtl="0">
              <a:spcBef>
                <a:spcPts val="800"/>
              </a:spcBef>
              <a:spcAft>
                <a:spcPts val="0"/>
              </a:spcAft>
              <a:buClr>
                <a:srgbClr val="FFFF00"/>
              </a:buClr>
              <a:buSzPts val="1850"/>
              <a:buChar char="◈"/>
            </a:pPr>
            <a:r>
              <a:rPr lang="en" sz="1850">
                <a:solidFill>
                  <a:srgbClr val="FFFF00"/>
                </a:solidFill>
              </a:rPr>
              <a:t>This is a demo Socratic Seminar. It is not the full experience.</a:t>
            </a:r>
            <a:endParaRPr sz="1850">
              <a:solidFill>
                <a:srgbClr val="FFFF00"/>
              </a:solidFill>
            </a:endParaRPr>
          </a:p>
          <a:p>
            <a:pPr marL="254000" lvl="0" indent="-282575" algn="l" rtl="0">
              <a:spcBef>
                <a:spcPts val="800"/>
              </a:spcBef>
              <a:spcAft>
                <a:spcPts val="0"/>
              </a:spcAft>
              <a:buClr>
                <a:srgbClr val="FFFF00"/>
              </a:buClr>
              <a:buSzPts val="1850"/>
              <a:buChar char="◈"/>
            </a:pPr>
            <a:r>
              <a:rPr lang="en" sz="1850" u="sng">
                <a:solidFill>
                  <a:srgbClr val="FFFF00"/>
                </a:solidFill>
                <a:hlinkClick r:id="rId4">
                  <a:extLst>
                    <a:ext uri="{A12FA001-AC4F-418D-AE19-62706E023703}">
                      <ahyp:hlinkClr xmlns:ahyp="http://schemas.microsoft.com/office/drawing/2018/hyperlinkcolor" val="tx"/>
                    </a:ext>
                  </a:extLst>
                </a:hlinkClick>
              </a:rPr>
              <a:t>TED Ed Video.</a:t>
            </a:r>
            <a:endParaRPr sz="1850">
              <a:solidFill>
                <a:srgbClr val="FFFF00"/>
              </a:solidFill>
            </a:endParaRPr>
          </a:p>
          <a:p>
            <a:pPr marL="254000" lvl="0" indent="-282575" algn="l" rtl="0">
              <a:spcBef>
                <a:spcPts val="800"/>
              </a:spcBef>
              <a:spcAft>
                <a:spcPts val="0"/>
              </a:spcAft>
              <a:buClr>
                <a:srgbClr val="FFFF00"/>
              </a:buClr>
              <a:buSzPts val="1850"/>
              <a:buChar char="◈"/>
            </a:pPr>
            <a:r>
              <a:rPr lang="en" sz="1850" u="sng">
                <a:solidFill>
                  <a:srgbClr val="FFFF00"/>
                </a:solidFill>
                <a:hlinkClick r:id="rId5">
                  <a:extLst>
                    <a:ext uri="{A12FA001-AC4F-418D-AE19-62706E023703}">
                      <ahyp:hlinkClr xmlns:ahyp="http://schemas.microsoft.com/office/drawing/2018/hyperlinkcolor" val="tx"/>
                    </a:ext>
                  </a:extLst>
                </a:hlinkClick>
              </a:rPr>
              <a:t>NPR Video.</a:t>
            </a:r>
            <a:endParaRPr sz="1850">
              <a:solidFill>
                <a:srgbClr val="FFFF00"/>
              </a:solidFill>
            </a:endParaRPr>
          </a:p>
        </p:txBody>
      </p:sp>
      <p:pic>
        <p:nvPicPr>
          <p:cNvPr id="684" name="Google Shape;684;p82"/>
          <p:cNvPicPr preferRelativeResize="0"/>
          <p:nvPr/>
        </p:nvPicPr>
        <p:blipFill>
          <a:blip r:embed="rId6">
            <a:alphaModFix/>
          </a:blip>
          <a:stretch>
            <a:fillRect/>
          </a:stretch>
        </p:blipFill>
        <p:spPr>
          <a:xfrm>
            <a:off x="160125" y="656700"/>
            <a:ext cx="3638725" cy="4306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83"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690" name="Google Shape;690;p83"/>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Socratic Seminar Demo: How natural were the LA fires?</a:t>
            </a:r>
            <a:endParaRPr sz="1100"/>
          </a:p>
        </p:txBody>
      </p:sp>
      <p:sp>
        <p:nvSpPr>
          <p:cNvPr id="691" name="Google Shape;691;p83"/>
          <p:cNvSpPr txBox="1">
            <a:spLocks noGrp="1"/>
          </p:cNvSpPr>
          <p:nvPr>
            <p:ph type="body" idx="1"/>
          </p:nvPr>
        </p:nvSpPr>
        <p:spPr>
          <a:xfrm>
            <a:off x="3951925" y="656700"/>
            <a:ext cx="5192100" cy="44328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0" lvl="0" indent="-285750" algn="l" rtl="0">
              <a:spcBef>
                <a:spcPts val="0"/>
              </a:spcBef>
              <a:spcAft>
                <a:spcPts val="0"/>
              </a:spcAft>
              <a:buClr>
                <a:srgbClr val="FFFF00"/>
              </a:buClr>
              <a:buSzPts val="1900"/>
              <a:buChar char="◈"/>
            </a:pPr>
            <a:r>
              <a:rPr lang="en" sz="1900">
                <a:solidFill>
                  <a:srgbClr val="FFFF00"/>
                </a:solidFill>
              </a:rPr>
              <a:t>There will be one assigned Facilitator per table. The Facilitator will start the conversation and try to revive it if it begins to die down.</a:t>
            </a:r>
            <a:endParaRPr sz="1900">
              <a:solidFill>
                <a:srgbClr val="FFFF00"/>
              </a:solidFill>
            </a:endParaRPr>
          </a:p>
          <a:p>
            <a:pPr marL="254000" lvl="0" indent="-285750" algn="l" rtl="0">
              <a:spcBef>
                <a:spcPts val="0"/>
              </a:spcBef>
              <a:spcAft>
                <a:spcPts val="0"/>
              </a:spcAft>
              <a:buClr>
                <a:srgbClr val="FFFF00"/>
              </a:buClr>
              <a:buSzPts val="1900"/>
              <a:buChar char="◈"/>
            </a:pPr>
            <a:r>
              <a:rPr lang="en" sz="1900">
                <a:solidFill>
                  <a:srgbClr val="FFFF00"/>
                </a:solidFill>
              </a:rPr>
              <a:t>Only one person should talk at a time. However, everyone on the table must talk at least once.</a:t>
            </a:r>
            <a:endParaRPr sz="1900">
              <a:solidFill>
                <a:srgbClr val="FFFF00"/>
              </a:solidFill>
            </a:endParaRPr>
          </a:p>
          <a:p>
            <a:pPr marL="254000" lvl="0" indent="-285750" algn="l" rtl="0">
              <a:spcBef>
                <a:spcPts val="0"/>
              </a:spcBef>
              <a:spcAft>
                <a:spcPts val="0"/>
              </a:spcAft>
              <a:buClr>
                <a:srgbClr val="FFFF00"/>
              </a:buClr>
              <a:buSzPts val="1900"/>
              <a:buChar char="◈"/>
            </a:pPr>
            <a:r>
              <a:rPr lang="en" sz="1900">
                <a:solidFill>
                  <a:srgbClr val="FFFF00"/>
                </a:solidFill>
              </a:rPr>
              <a:t>You must also be respectful and not laugh. This will count against you in the summative.</a:t>
            </a:r>
            <a:endParaRPr sz="1900">
              <a:solidFill>
                <a:srgbClr val="FFFF00"/>
              </a:solidFill>
            </a:endParaRPr>
          </a:p>
          <a:p>
            <a:pPr marL="254000" lvl="0" indent="-285750" algn="l" rtl="0">
              <a:spcBef>
                <a:spcPts val="0"/>
              </a:spcBef>
              <a:spcAft>
                <a:spcPts val="0"/>
              </a:spcAft>
              <a:buClr>
                <a:srgbClr val="FFFF00"/>
              </a:buClr>
              <a:buSzPts val="1900"/>
              <a:buChar char="◈"/>
            </a:pPr>
            <a:r>
              <a:rPr lang="en" sz="1900">
                <a:solidFill>
                  <a:srgbClr val="FFFF00"/>
                </a:solidFill>
              </a:rPr>
              <a:t>Try to use at least 6 prompts in the “Socratic Seminar Bingo Paper”. Once you have used one, check it off. These are examples of “Responsive Language”.</a:t>
            </a:r>
            <a:endParaRPr sz="1900">
              <a:solidFill>
                <a:srgbClr val="FFFF00"/>
              </a:solidFill>
            </a:endParaRPr>
          </a:p>
          <a:p>
            <a:pPr marL="0" lvl="0" indent="0" algn="l" rtl="0">
              <a:lnSpc>
                <a:spcPct val="110000"/>
              </a:lnSpc>
              <a:spcBef>
                <a:spcPts val="0"/>
              </a:spcBef>
              <a:spcAft>
                <a:spcPts val="0"/>
              </a:spcAft>
              <a:buNone/>
            </a:pPr>
            <a:endParaRPr sz="1600"/>
          </a:p>
        </p:txBody>
      </p:sp>
      <p:pic>
        <p:nvPicPr>
          <p:cNvPr id="692" name="Google Shape;692;p83"/>
          <p:cNvPicPr preferRelativeResize="0"/>
          <p:nvPr/>
        </p:nvPicPr>
        <p:blipFill>
          <a:blip r:embed="rId4">
            <a:alphaModFix/>
          </a:blip>
          <a:stretch>
            <a:fillRect/>
          </a:stretch>
        </p:blipFill>
        <p:spPr>
          <a:xfrm>
            <a:off x="152400" y="656700"/>
            <a:ext cx="3664054" cy="433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84"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698" name="Google Shape;698;p84"/>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Socratic Seminar Logistics</a:t>
            </a:r>
            <a:endParaRPr sz="1100"/>
          </a:p>
        </p:txBody>
      </p:sp>
      <p:sp>
        <p:nvSpPr>
          <p:cNvPr id="699" name="Google Shape;699;p84"/>
          <p:cNvSpPr txBox="1">
            <a:spLocks noGrp="1"/>
          </p:cNvSpPr>
          <p:nvPr>
            <p:ph type="body" idx="1"/>
          </p:nvPr>
        </p:nvSpPr>
        <p:spPr>
          <a:xfrm>
            <a:off x="5014925" y="599100"/>
            <a:ext cx="4128900" cy="4490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0" lvl="0" indent="-260350" algn="l" rtl="0">
              <a:spcBef>
                <a:spcPts val="0"/>
              </a:spcBef>
              <a:spcAft>
                <a:spcPts val="0"/>
              </a:spcAft>
              <a:buClr>
                <a:srgbClr val="FFFF00"/>
              </a:buClr>
              <a:buSzPts val="1500"/>
              <a:buChar char="◈"/>
            </a:pPr>
            <a:r>
              <a:rPr lang="en" sz="1500">
                <a:solidFill>
                  <a:srgbClr val="FFFF00"/>
                </a:solidFill>
              </a:rPr>
              <a:t>The people in the inner circle will be taking part in the Socratic Seminar.</a:t>
            </a:r>
            <a:endParaRPr sz="1500">
              <a:solidFill>
                <a:srgbClr val="FFFF00"/>
              </a:solidFill>
            </a:endParaRPr>
          </a:p>
          <a:p>
            <a:pPr marL="254000" lvl="0" indent="-260350" algn="l" rtl="0">
              <a:spcBef>
                <a:spcPts val="0"/>
              </a:spcBef>
              <a:spcAft>
                <a:spcPts val="0"/>
              </a:spcAft>
              <a:buClr>
                <a:srgbClr val="FFFF00"/>
              </a:buClr>
              <a:buSzPts val="1500"/>
              <a:buChar char="◈"/>
            </a:pPr>
            <a:r>
              <a:rPr lang="en" sz="1500">
                <a:solidFill>
                  <a:srgbClr val="FFFF00"/>
                </a:solidFill>
              </a:rPr>
              <a:t>The people in the outer circle will be ‘peer assessing’ (it won’t be on the final grade) the person in front of them.</a:t>
            </a:r>
            <a:endParaRPr sz="1500">
              <a:solidFill>
                <a:srgbClr val="FFFF00"/>
              </a:solidFill>
            </a:endParaRPr>
          </a:p>
          <a:p>
            <a:pPr marL="254000" lvl="0" indent="-260350" algn="l" rtl="0">
              <a:spcBef>
                <a:spcPts val="0"/>
              </a:spcBef>
              <a:spcAft>
                <a:spcPts val="0"/>
              </a:spcAft>
              <a:buClr>
                <a:srgbClr val="FFFF00"/>
              </a:buClr>
              <a:buSzPts val="1500"/>
              <a:buChar char="◈"/>
            </a:pPr>
            <a:r>
              <a:rPr lang="en" sz="1500">
                <a:solidFill>
                  <a:srgbClr val="FFFF00"/>
                </a:solidFill>
              </a:rPr>
              <a:t>One person will volunteer (or be nominated if no one volunteers) to be the ‘facilitator’ to just kick start the conversation.</a:t>
            </a:r>
            <a:endParaRPr sz="1500">
              <a:solidFill>
                <a:srgbClr val="FFFF00"/>
              </a:solidFill>
            </a:endParaRPr>
          </a:p>
          <a:p>
            <a:pPr marL="254000" lvl="0" indent="-260350" algn="l" rtl="0">
              <a:spcBef>
                <a:spcPts val="0"/>
              </a:spcBef>
              <a:spcAft>
                <a:spcPts val="0"/>
              </a:spcAft>
              <a:buClr>
                <a:srgbClr val="FFFF00"/>
              </a:buClr>
              <a:buSzPts val="1500"/>
              <a:buChar char="◈"/>
            </a:pPr>
            <a:r>
              <a:rPr lang="en" sz="1500">
                <a:solidFill>
                  <a:srgbClr val="FFFF00"/>
                </a:solidFill>
              </a:rPr>
              <a:t>Encourage people who have not spoken to speak. Do not monopolise the conversation.</a:t>
            </a:r>
            <a:endParaRPr sz="1500">
              <a:solidFill>
                <a:srgbClr val="FFFF00"/>
              </a:solidFill>
            </a:endParaRPr>
          </a:p>
          <a:p>
            <a:pPr marL="254000" lvl="0" indent="-260350" algn="l" rtl="0">
              <a:spcBef>
                <a:spcPts val="0"/>
              </a:spcBef>
              <a:spcAft>
                <a:spcPts val="0"/>
              </a:spcAft>
              <a:buClr>
                <a:srgbClr val="FFFF00"/>
              </a:buClr>
              <a:buSzPts val="1500"/>
              <a:buChar char="◈"/>
            </a:pPr>
            <a:r>
              <a:rPr lang="en" sz="1500">
                <a:solidFill>
                  <a:srgbClr val="FFFF00"/>
                </a:solidFill>
              </a:rPr>
              <a:t>If the conversation begins to die, the debatable questions are good to restart them.</a:t>
            </a:r>
            <a:endParaRPr sz="1500">
              <a:solidFill>
                <a:srgbClr val="FFFF00"/>
              </a:solidFill>
            </a:endParaRPr>
          </a:p>
          <a:p>
            <a:pPr marL="254000" lvl="0" indent="-209550" algn="l" rtl="0">
              <a:spcBef>
                <a:spcPts val="0"/>
              </a:spcBef>
              <a:spcAft>
                <a:spcPts val="0"/>
              </a:spcAft>
              <a:buClr>
                <a:srgbClr val="FFFF00"/>
              </a:buClr>
              <a:buSzPts val="700"/>
              <a:buChar char="◈"/>
            </a:pPr>
            <a:r>
              <a:rPr lang="en" sz="1500">
                <a:solidFill>
                  <a:srgbClr val="FFFF00"/>
                </a:solidFill>
              </a:rPr>
              <a:t>Remember to remain respectful the entire time or it will count against you (whether or not you are in the inner or outer circle).</a:t>
            </a:r>
            <a:endParaRPr sz="1500">
              <a:solidFill>
                <a:srgbClr val="FFFF00"/>
              </a:solidFill>
            </a:endParaRPr>
          </a:p>
          <a:p>
            <a:pPr marL="254000" lvl="0" indent="-260350" algn="l" rtl="0">
              <a:spcBef>
                <a:spcPts val="0"/>
              </a:spcBef>
              <a:spcAft>
                <a:spcPts val="0"/>
              </a:spcAft>
              <a:buClr>
                <a:srgbClr val="FFFF00"/>
              </a:buClr>
              <a:buSzPts val="1500"/>
              <a:buChar char="◈"/>
            </a:pPr>
            <a:r>
              <a:rPr lang="en" sz="1500">
                <a:solidFill>
                  <a:srgbClr val="FFFF00"/>
                </a:solidFill>
              </a:rPr>
              <a:t>There will be two Socratic Seminars per day. Each approximately 30 minutes. </a:t>
            </a:r>
            <a:endParaRPr sz="1500">
              <a:solidFill>
                <a:srgbClr val="FFFF00"/>
              </a:solidFill>
            </a:endParaRPr>
          </a:p>
        </p:txBody>
      </p:sp>
      <p:pic>
        <p:nvPicPr>
          <p:cNvPr id="700" name="Google Shape;700;p84"/>
          <p:cNvPicPr preferRelativeResize="0"/>
          <p:nvPr/>
        </p:nvPicPr>
        <p:blipFill>
          <a:blip r:embed="rId4">
            <a:alphaModFix/>
          </a:blip>
          <a:stretch>
            <a:fillRect/>
          </a:stretch>
        </p:blipFill>
        <p:spPr>
          <a:xfrm>
            <a:off x="135250" y="599100"/>
            <a:ext cx="4818375" cy="4432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9">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9">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9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800" name="Google Shape;800;p89"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801" name="Google Shape;801;p89"/>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a:solidFill>
                  <a:schemeClr val="lt2"/>
                </a:solidFill>
                <a:latin typeface="Sorts Mill Goudy"/>
                <a:ea typeface="Sorts Mill Goudy"/>
                <a:cs typeface="Sorts Mill Goudy"/>
                <a:sym typeface="Sorts Mill Goudy"/>
              </a:rPr>
              <a:t>Today’s Instructions</a:t>
            </a:r>
            <a:endParaRPr sz="1100"/>
          </a:p>
        </p:txBody>
      </p:sp>
      <p:sp>
        <p:nvSpPr>
          <p:cNvPr id="802" name="Google Shape;802;p89"/>
          <p:cNvSpPr txBox="1"/>
          <p:nvPr/>
        </p:nvSpPr>
        <p:spPr>
          <a:xfrm>
            <a:off x="0" y="582850"/>
            <a:ext cx="9141600" cy="44406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chemeClr val="lt2"/>
              </a:buClr>
              <a:buSzPts val="2700"/>
              <a:buFont typeface="Sorts Mill Goudy"/>
              <a:buAutoNum type="arabicPeriod"/>
            </a:pPr>
            <a:r>
              <a:rPr lang="en" sz="2700">
                <a:solidFill>
                  <a:schemeClr val="lt2"/>
                </a:solidFill>
                <a:latin typeface="Sorts Mill Goudy"/>
                <a:ea typeface="Sorts Mill Goudy"/>
                <a:cs typeface="Sorts Mill Goudy"/>
                <a:sym typeface="Sorts Mill Goudy"/>
              </a:rPr>
              <a:t>Please make sure you have given Ms. Smith your paper by checking your bags. </a:t>
            </a:r>
            <a:endParaRPr sz="2700">
              <a:solidFill>
                <a:schemeClr val="lt2"/>
              </a:solidFill>
              <a:latin typeface="Sorts Mill Goudy"/>
              <a:ea typeface="Sorts Mill Goudy"/>
              <a:cs typeface="Sorts Mill Goudy"/>
              <a:sym typeface="Sorts Mill Goudy"/>
            </a:endParaRPr>
          </a:p>
          <a:p>
            <a:pPr marL="457200" lvl="0" indent="0" algn="l" rtl="0">
              <a:spcBef>
                <a:spcPts val="0"/>
              </a:spcBef>
              <a:spcAft>
                <a:spcPts val="0"/>
              </a:spcAft>
              <a:buNone/>
            </a:pPr>
            <a:endParaRPr sz="2700">
              <a:solidFill>
                <a:schemeClr val="lt2"/>
              </a:solidFill>
              <a:latin typeface="Sorts Mill Goudy"/>
              <a:ea typeface="Sorts Mill Goudy"/>
              <a:cs typeface="Sorts Mill Goudy"/>
              <a:sym typeface="Sorts Mill Goudy"/>
            </a:endParaRPr>
          </a:p>
          <a:p>
            <a:pPr marL="457200" lvl="0" indent="-400050" algn="l" rtl="0">
              <a:spcBef>
                <a:spcPts val="0"/>
              </a:spcBef>
              <a:spcAft>
                <a:spcPts val="0"/>
              </a:spcAft>
              <a:buClr>
                <a:schemeClr val="lt2"/>
              </a:buClr>
              <a:buSzPts val="2700"/>
              <a:buFont typeface="Sorts Mill Goudy"/>
              <a:buAutoNum type="arabicPeriod"/>
            </a:pPr>
            <a:r>
              <a:rPr lang="en" sz="2700">
                <a:solidFill>
                  <a:schemeClr val="lt2"/>
                </a:solidFill>
                <a:latin typeface="Sorts Mill Goudy"/>
                <a:ea typeface="Sorts Mill Goudy"/>
                <a:cs typeface="Sorts Mill Goudy"/>
                <a:sym typeface="Sorts Mill Goudy"/>
              </a:rPr>
              <a:t>Final check: Has everyone finished their Socratic Seminar and reflection?</a:t>
            </a:r>
            <a:endParaRPr sz="2700">
              <a:solidFill>
                <a:schemeClr val="lt2"/>
              </a:solidFill>
              <a:latin typeface="Sorts Mill Goudy"/>
              <a:ea typeface="Sorts Mill Goudy"/>
              <a:cs typeface="Sorts Mill Goudy"/>
              <a:sym typeface="Sorts Mill Goudy"/>
            </a:endParaRPr>
          </a:p>
          <a:p>
            <a:pPr marL="457200" lvl="0" indent="0" algn="l" rtl="0">
              <a:spcBef>
                <a:spcPts val="0"/>
              </a:spcBef>
              <a:spcAft>
                <a:spcPts val="0"/>
              </a:spcAft>
              <a:buNone/>
            </a:pPr>
            <a:endParaRPr sz="2700">
              <a:solidFill>
                <a:schemeClr val="lt2"/>
              </a:solidFill>
              <a:latin typeface="Sorts Mill Goudy"/>
              <a:ea typeface="Sorts Mill Goudy"/>
              <a:cs typeface="Sorts Mill Goudy"/>
              <a:sym typeface="Sorts Mill Goudy"/>
            </a:endParaRPr>
          </a:p>
          <a:p>
            <a:pPr marL="457200" lvl="0" indent="-400050" algn="l" rtl="0">
              <a:spcBef>
                <a:spcPts val="0"/>
              </a:spcBef>
              <a:spcAft>
                <a:spcPts val="0"/>
              </a:spcAft>
              <a:buClr>
                <a:schemeClr val="lt2"/>
              </a:buClr>
              <a:buSzPts val="2700"/>
              <a:buFont typeface="Sorts Mill Goudy"/>
              <a:buAutoNum type="arabicPeriod"/>
            </a:pPr>
            <a:r>
              <a:rPr lang="en" sz="2700">
                <a:solidFill>
                  <a:schemeClr val="lt2"/>
                </a:solidFill>
                <a:latin typeface="Sorts Mill Goudy"/>
                <a:ea typeface="Sorts Mill Goudy"/>
                <a:cs typeface="Sorts Mill Goudy"/>
                <a:sym typeface="Sorts Mill Goudy"/>
              </a:rPr>
              <a:t>We will start our next unit on Wednesday after the break. Today we will watch a documentary on Ethiopian history. Mr. Larson will be taking ⅓ of students at a time for 10 minutes to watch the DP Students’ Art Exhibition.</a:t>
            </a:r>
            <a:endParaRPr sz="2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2700">
              <a:solidFill>
                <a:schemeClr val="lt2"/>
              </a:solidFill>
              <a:latin typeface="Sorts Mill Goudy"/>
              <a:ea typeface="Sorts Mill Goudy"/>
              <a:cs typeface="Sorts Mill Goudy"/>
              <a:sym typeface="Sorts Mill Goud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7"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50" name="Google Shape;250;p37"/>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Spectrum Sort</a:t>
            </a:r>
            <a:r>
              <a:rPr lang="en" sz="3500" i="0" u="none" strike="noStrike" cap="none">
                <a:solidFill>
                  <a:schemeClr val="lt2"/>
                </a:solidFill>
                <a:latin typeface="Sorts Mill Goudy"/>
                <a:ea typeface="Sorts Mill Goudy"/>
                <a:cs typeface="Sorts Mill Goudy"/>
                <a:sym typeface="Sorts Mill Goudy"/>
              </a:rPr>
              <a:t> Activity</a:t>
            </a:r>
            <a:endParaRPr sz="1100"/>
          </a:p>
        </p:txBody>
      </p:sp>
      <p:sp>
        <p:nvSpPr>
          <p:cNvPr id="251" name="Google Shape;251;p37"/>
          <p:cNvSpPr txBox="1"/>
          <p:nvPr/>
        </p:nvSpPr>
        <p:spPr>
          <a:xfrm>
            <a:off x="1" y="699965"/>
            <a:ext cx="9136800" cy="4071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000">
                <a:solidFill>
                  <a:srgbClr val="FFFF00"/>
                </a:solidFill>
                <a:latin typeface="Sorts Mill Goudy"/>
                <a:ea typeface="Sorts Mill Goudy"/>
                <a:cs typeface="Sorts Mill Goudy"/>
                <a:sym typeface="Sorts Mill Goudy"/>
              </a:rPr>
              <a:t>Spectrum Sort</a:t>
            </a:r>
            <a:r>
              <a:rPr lang="en" sz="2000" i="0" u="none" strike="noStrike" cap="none">
                <a:solidFill>
                  <a:srgbClr val="FFFF00"/>
                </a:solidFill>
                <a:latin typeface="Sorts Mill Goudy"/>
                <a:ea typeface="Sorts Mill Goudy"/>
                <a:cs typeface="Sorts Mill Goudy"/>
                <a:sym typeface="Sorts Mill Goudy"/>
              </a:rPr>
              <a:t> Rules:</a:t>
            </a:r>
            <a:endParaRPr sz="1000"/>
          </a:p>
          <a:p>
            <a:pPr marL="0" marR="0" lvl="0" indent="0" algn="ctr" rtl="0">
              <a:spcBef>
                <a:spcPts val="0"/>
              </a:spcBef>
              <a:spcAft>
                <a:spcPts val="0"/>
              </a:spcAft>
              <a:buNone/>
            </a:pPr>
            <a:endParaRPr sz="2000" i="0" u="none" strike="noStrike" cap="none">
              <a:solidFill>
                <a:srgbClr val="FFFF00"/>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2000" i="0" u="none" strike="noStrike" cap="none">
                <a:solidFill>
                  <a:srgbClr val="FFFF00"/>
                </a:solidFill>
                <a:latin typeface="Sorts Mill Goudy"/>
                <a:ea typeface="Sorts Mill Goudy"/>
                <a:cs typeface="Sorts Mill Goudy"/>
                <a:sym typeface="Sorts Mill Goudy"/>
              </a:rPr>
              <a:t>1. Read the prompt, and put yourself in the room in a spectrum somewhere between 0% agree to 100% agree.</a:t>
            </a:r>
            <a:endParaRPr sz="1000"/>
          </a:p>
          <a:p>
            <a:pPr marL="0" marR="0" lvl="0" indent="0" algn="ctr" rtl="0">
              <a:spcBef>
                <a:spcPts val="0"/>
              </a:spcBef>
              <a:spcAft>
                <a:spcPts val="0"/>
              </a:spcAft>
              <a:buNone/>
            </a:pPr>
            <a:r>
              <a:rPr lang="en" sz="2000" i="0" u="none" strike="noStrike" cap="none">
                <a:solidFill>
                  <a:srgbClr val="FFFF00"/>
                </a:solidFill>
                <a:latin typeface="Sorts Mill Goudy"/>
                <a:ea typeface="Sorts Mill Goudy"/>
                <a:cs typeface="Sorts Mill Goudy"/>
                <a:sym typeface="Sorts Mill Goudy"/>
              </a:rPr>
              <a:t>2. Try not to be influenced by your peers (Hawthorne Effect).</a:t>
            </a:r>
            <a:endParaRPr sz="1000"/>
          </a:p>
          <a:p>
            <a:pPr marL="0" marR="0" lvl="0" indent="0" algn="ctr" rtl="0">
              <a:spcBef>
                <a:spcPts val="0"/>
              </a:spcBef>
              <a:spcAft>
                <a:spcPts val="0"/>
              </a:spcAft>
              <a:buNone/>
            </a:pPr>
            <a:r>
              <a:rPr lang="en" sz="2000" i="0" u="none" strike="noStrike" cap="none">
                <a:solidFill>
                  <a:srgbClr val="FFFF00"/>
                </a:solidFill>
                <a:latin typeface="Sorts Mill Goudy"/>
                <a:ea typeface="Sorts Mill Goudy"/>
                <a:cs typeface="Sorts Mill Goudy"/>
                <a:sym typeface="Sorts Mill Goudy"/>
              </a:rPr>
              <a:t>3. Do not be disrespectful to other people’s opinions but you are allowed to disagree with them.</a:t>
            </a:r>
            <a:endParaRPr sz="1000"/>
          </a:p>
          <a:p>
            <a:pPr marL="0" marR="0" lvl="0" indent="0" algn="ctr" rtl="0">
              <a:spcBef>
                <a:spcPts val="0"/>
              </a:spcBef>
              <a:spcAft>
                <a:spcPts val="0"/>
              </a:spcAft>
              <a:buNone/>
            </a:pPr>
            <a:endParaRPr sz="2000" i="0" u="none" strike="noStrike" cap="none">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endParaRPr sz="2000" i="0" u="none" strike="noStrike" cap="none">
              <a:solidFill>
                <a:schemeClr val="lt1"/>
              </a:solidFill>
              <a:latin typeface="Sorts Mill Goudy"/>
              <a:ea typeface="Sorts Mill Goudy"/>
              <a:cs typeface="Sorts Mill Goudy"/>
              <a:sym typeface="Sorts Mill Goudy"/>
            </a:endParaRPr>
          </a:p>
          <a:p>
            <a:pPr marL="0" marR="0" lvl="0" indent="0" algn="ctr" rtl="0">
              <a:spcBef>
                <a:spcPts val="0"/>
              </a:spcBef>
              <a:spcAft>
                <a:spcPts val="0"/>
              </a:spcAft>
              <a:buNone/>
            </a:pPr>
            <a:r>
              <a:rPr lang="en" sz="2000" i="0" u="none" strike="noStrike" cap="none">
                <a:solidFill>
                  <a:srgbClr val="FFCCFF"/>
                </a:solidFill>
                <a:latin typeface="Sorts Mill Goudy"/>
                <a:ea typeface="Sorts Mill Goudy"/>
                <a:cs typeface="Sorts Mill Goudy"/>
                <a:sym typeface="Sorts Mill Goudy"/>
              </a:rPr>
              <a:t>“Most natural disasters are made by humans and are therefore, unnatural.”</a:t>
            </a:r>
            <a:endParaRPr sz="1000"/>
          </a:p>
          <a:p>
            <a:pPr marL="0" marR="0" lvl="0" indent="0" algn="ctr" rtl="0">
              <a:spcBef>
                <a:spcPts val="0"/>
              </a:spcBef>
              <a:spcAft>
                <a:spcPts val="0"/>
              </a:spcAft>
              <a:buNone/>
            </a:pPr>
            <a:r>
              <a:rPr lang="en" sz="2000" i="0" u="none" strike="noStrike" cap="none">
                <a:solidFill>
                  <a:srgbClr val="FFCCFF"/>
                </a:solidFill>
                <a:latin typeface="Sorts Mill Goudy"/>
                <a:ea typeface="Sorts Mill Goudy"/>
                <a:cs typeface="Sorts Mill Goudy"/>
                <a:sym typeface="Sorts Mill Goudy"/>
              </a:rPr>
              <a:t>“Economic Development cannot coexist with Environmental Sustainability.”</a:t>
            </a:r>
            <a:endParaRPr sz="1000"/>
          </a:p>
          <a:p>
            <a:pPr marL="0" marR="0" lvl="0" indent="0" algn="ctr" rtl="0">
              <a:spcBef>
                <a:spcPts val="0"/>
              </a:spcBef>
              <a:spcAft>
                <a:spcPts val="0"/>
              </a:spcAft>
              <a:buNone/>
            </a:pPr>
            <a:r>
              <a:rPr lang="en" sz="2000" i="0" u="none" strike="noStrike" cap="none">
                <a:solidFill>
                  <a:srgbClr val="FFCCFF"/>
                </a:solidFill>
                <a:latin typeface="Sorts Mill Goudy"/>
                <a:ea typeface="Sorts Mill Goudy"/>
                <a:cs typeface="Sorts Mill Goudy"/>
                <a:sym typeface="Sorts Mill Goudy"/>
              </a:rPr>
              <a:t>“Critiquing your government should not be a taboo.”</a:t>
            </a:r>
            <a:endParaRPr sz="1000"/>
          </a:p>
          <a:p>
            <a:pPr marL="0" marR="0" lvl="0" indent="0" algn="ctr" rtl="0">
              <a:spcBef>
                <a:spcPts val="0"/>
              </a:spcBef>
              <a:spcAft>
                <a:spcPts val="0"/>
              </a:spcAft>
              <a:buNone/>
            </a:pPr>
            <a:r>
              <a:rPr lang="en" sz="2000" i="0" u="none" strike="noStrike" cap="none">
                <a:solidFill>
                  <a:srgbClr val="FFCCFF"/>
                </a:solidFill>
                <a:latin typeface="Sorts Mill Goudy"/>
                <a:ea typeface="Sorts Mill Goudy"/>
                <a:cs typeface="Sorts Mill Goudy"/>
                <a:sym typeface="Sorts Mill Goudy"/>
              </a:rPr>
              <a:t>“Social media makes us have less nuanced opinions and more extreme opinions.”</a:t>
            </a:r>
            <a:endParaRPr sz="1700" i="0" u="none" strike="noStrike" cap="none">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2"/>
              </a:buClr>
              <a:buSzPts val="3600"/>
              <a:buFont typeface="Sorts Mill Goudy"/>
              <a:buNone/>
            </a:pPr>
            <a:r>
              <a:rPr lang="en" sz="3600"/>
              <a:t>Lesson 2: Draining of the Aral Sea</a:t>
            </a:r>
            <a:endParaRPr sz="3600"/>
          </a:p>
        </p:txBody>
      </p:sp>
      <p:sp>
        <p:nvSpPr>
          <p:cNvPr id="257" name="Google Shape;257;p38"/>
          <p:cNvSpPr txBox="1">
            <a:spLocks noGrp="1"/>
          </p:cNvSpPr>
          <p:nvPr>
            <p:ph type="subTitle" idx="1"/>
          </p:nvPr>
        </p:nvSpPr>
        <p:spPr>
          <a:xfrm>
            <a:off x="1031995" y="3878792"/>
            <a:ext cx="7080000" cy="1350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Wed Jan 15 (AB), Mon Jan 20 (CD)</a:t>
            </a:r>
            <a:br>
              <a:rPr lang="en"/>
            </a:br>
            <a:r>
              <a:rPr lang="en"/>
              <a:t>Theme: Case Studies</a:t>
            </a:r>
            <a:endParaRPr/>
          </a:p>
          <a:p>
            <a:pPr marL="0" lvl="0" indent="0" algn="ctr" rtl="0">
              <a:lnSpc>
                <a:spcPct val="110000"/>
              </a:lnSpc>
              <a:spcBef>
                <a:spcPts val="0"/>
              </a:spcBef>
              <a:spcAft>
                <a:spcPts val="0"/>
              </a:spcAft>
              <a:buSzPts val="1200"/>
              <a:buNone/>
            </a:pPr>
            <a:r>
              <a:rPr lang="en"/>
              <a:t>Unit 3: Unnatural Disasters</a:t>
            </a:r>
            <a:endParaRPr/>
          </a:p>
          <a:p>
            <a:pPr marL="0" lvl="0" indent="0" algn="ctr" rtl="0">
              <a:lnSpc>
                <a:spcPct val="110000"/>
              </a:lnSpc>
              <a:spcBef>
                <a:spcPts val="0"/>
              </a:spcBef>
              <a:spcAft>
                <a:spcPts val="0"/>
              </a:spcAft>
              <a:buSzPts val="1200"/>
              <a:buNone/>
            </a:pPr>
            <a:r>
              <a:rPr lang="en"/>
              <a:t>Grade 8: Individuals &amp; Societies</a:t>
            </a:r>
            <a:endParaRPr/>
          </a:p>
        </p:txBody>
      </p:sp>
      <p:pic>
        <p:nvPicPr>
          <p:cNvPr id="258" name="Google Shape;258;p38"/>
          <p:cNvPicPr preferRelativeResize="0"/>
          <p:nvPr/>
        </p:nvPicPr>
        <p:blipFill rotWithShape="1">
          <a:blip r:embed="rId3">
            <a:alphaModFix/>
          </a:blip>
          <a:srcRect b="47204"/>
          <a:stretch/>
        </p:blipFill>
        <p:spPr>
          <a:xfrm>
            <a:off x="0" y="689550"/>
            <a:ext cx="9144000" cy="31410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body" idx="1"/>
          </p:nvPr>
        </p:nvSpPr>
        <p:spPr>
          <a:xfrm>
            <a:off x="4098956" y="700818"/>
            <a:ext cx="4996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600"/>
              <a:buNone/>
            </a:pPr>
            <a:r>
              <a:rPr lang="en" sz="2300">
                <a:solidFill>
                  <a:srgbClr val="FFCCFF"/>
                </a:solidFill>
              </a:rPr>
              <a:t>Learning Targets: By the end of this lesson, I can…</a:t>
            </a:r>
            <a:endParaRPr/>
          </a:p>
          <a:p>
            <a:pPr marL="254000" lvl="0" indent="-228600" algn="l" rtl="0">
              <a:lnSpc>
                <a:spcPct val="110000"/>
              </a:lnSpc>
              <a:spcBef>
                <a:spcPts val="900"/>
              </a:spcBef>
              <a:spcAft>
                <a:spcPts val="0"/>
              </a:spcAft>
              <a:buSzPts val="1600"/>
              <a:buChar char="◈"/>
            </a:pPr>
            <a:r>
              <a:rPr lang="en" sz="2300">
                <a:solidFill>
                  <a:srgbClr val="FFCCFF"/>
                </a:solidFill>
              </a:rPr>
              <a:t>Provide facts, context, and taboos that can help create a spectrum of nuanced opinions that explain the draining of the Aral Sea.</a:t>
            </a:r>
            <a:endParaRPr/>
          </a:p>
          <a:p>
            <a:pPr marL="127000" lvl="0" indent="0" algn="l" rtl="0">
              <a:lnSpc>
                <a:spcPct val="110000"/>
              </a:lnSpc>
              <a:spcBef>
                <a:spcPts val="900"/>
              </a:spcBef>
              <a:spcAft>
                <a:spcPts val="0"/>
              </a:spcAft>
              <a:buSzPts val="1600"/>
              <a:buNone/>
            </a:pPr>
            <a:endParaRPr sz="2300">
              <a:solidFill>
                <a:srgbClr val="FFCCFF"/>
              </a:solidFill>
            </a:endParaRPr>
          </a:p>
          <a:p>
            <a:pPr marL="254000" lvl="0" indent="-127000" algn="l" rtl="0">
              <a:lnSpc>
                <a:spcPct val="110000"/>
              </a:lnSpc>
              <a:spcBef>
                <a:spcPts val="900"/>
              </a:spcBef>
              <a:spcAft>
                <a:spcPts val="0"/>
              </a:spcAft>
              <a:buSzPts val="1600"/>
              <a:buNone/>
            </a:pPr>
            <a:endParaRPr sz="2300">
              <a:solidFill>
                <a:srgbClr val="FFCCFF"/>
              </a:solidFill>
            </a:endParaRPr>
          </a:p>
        </p:txBody>
      </p:sp>
      <p:pic>
        <p:nvPicPr>
          <p:cNvPr id="264" name="Google Shape;264;p39" descr="Download Free png Chalk Line Png (98+ images in Collection) Page 3 -  DLPNG.com"/>
          <p:cNvPicPr preferRelativeResize="0"/>
          <p:nvPr/>
        </p:nvPicPr>
        <p:blipFill rotWithShape="1">
          <a:blip r:embed="rId3">
            <a:alphaModFix/>
          </a:blip>
          <a:srcRect l="47767" t="42442" b="42732"/>
          <a:stretch/>
        </p:blipFill>
        <p:spPr>
          <a:xfrm rot="5400000">
            <a:off x="1587022" y="2771956"/>
            <a:ext cx="4783840" cy="485775"/>
          </a:xfrm>
          <a:prstGeom prst="rect">
            <a:avLst/>
          </a:prstGeom>
          <a:noFill/>
          <a:ln>
            <a:noFill/>
          </a:ln>
        </p:spPr>
      </p:pic>
      <p:pic>
        <p:nvPicPr>
          <p:cNvPr id="265" name="Google Shape;265;p39" descr="Download Free png Chalk Line Png (98+ images in Collection) Page 3 -  DLPNG.com"/>
          <p:cNvPicPr preferRelativeResize="0"/>
          <p:nvPr/>
        </p:nvPicPr>
        <p:blipFill rotWithShape="1">
          <a:blip r:embed="rId3">
            <a:alphaModFix/>
          </a:blip>
          <a:srcRect t="42442" b="42732"/>
          <a:stretch/>
        </p:blipFill>
        <p:spPr>
          <a:xfrm>
            <a:off x="-135749" y="400409"/>
            <a:ext cx="9415497" cy="485775"/>
          </a:xfrm>
          <a:prstGeom prst="rect">
            <a:avLst/>
          </a:prstGeom>
          <a:noFill/>
          <a:ln>
            <a:noFill/>
          </a:ln>
        </p:spPr>
      </p:pic>
      <p:sp>
        <p:nvSpPr>
          <p:cNvPr id="266" name="Google Shape;266;p39"/>
          <p:cNvSpPr txBox="1"/>
          <p:nvPr/>
        </p:nvSpPr>
        <p:spPr>
          <a:xfrm>
            <a:off x="-4872" y="-42685"/>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267" name="Google Shape;267;p39"/>
          <p:cNvSpPr txBox="1"/>
          <p:nvPr/>
        </p:nvSpPr>
        <p:spPr>
          <a:xfrm>
            <a:off x="49000" y="618119"/>
            <a:ext cx="39069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600"/>
              <a:buFont typeface="Noto Sans Symbols"/>
              <a:buNone/>
            </a:pPr>
            <a:r>
              <a:rPr lang="en" sz="2300"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8600" algn="l" rtl="0">
              <a:lnSpc>
                <a:spcPct val="110000"/>
              </a:lnSpc>
              <a:spcBef>
                <a:spcPts val="900"/>
              </a:spcBef>
              <a:spcAft>
                <a:spcPts val="0"/>
              </a:spcAft>
              <a:buClr>
                <a:schemeClr val="lt2"/>
              </a:buClr>
              <a:buSzPts val="1600"/>
              <a:buFont typeface="Noto Sans Symbols"/>
              <a:buChar char="◈"/>
            </a:pPr>
            <a:r>
              <a:rPr lang="en" sz="2300" i="0" u="none" strike="noStrike" cap="none">
                <a:solidFill>
                  <a:srgbClr val="FFFF00"/>
                </a:solidFill>
                <a:latin typeface="Sorts Mill Goudy"/>
                <a:ea typeface="Sorts Mill Goudy"/>
                <a:cs typeface="Sorts Mill Goudy"/>
                <a:sym typeface="Sorts Mill Goudy"/>
              </a:rPr>
              <a:t>What facts, context, taboos can help us gain a spectrum of nuanced opinions that explain the draining of the Aral Sea?</a:t>
            </a:r>
            <a:endParaRPr sz="1100"/>
          </a:p>
          <a:p>
            <a:pPr marL="254000" marR="0" lvl="0" indent="-114300" algn="l" rtl="0">
              <a:lnSpc>
                <a:spcPct val="110000"/>
              </a:lnSpc>
              <a:spcBef>
                <a:spcPts val="1000"/>
              </a:spcBef>
              <a:spcAft>
                <a:spcPts val="0"/>
              </a:spcAft>
              <a:buClr>
                <a:schemeClr val="lt2"/>
              </a:buClr>
              <a:buSzPts val="1800"/>
              <a:buFont typeface="Noto Sans Symbols"/>
              <a:buNone/>
            </a:pPr>
            <a:endParaRPr sz="26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0" descr="Download Free png Chalk Line Png (98+ images in Collection) Page 3 -  DLPNG.com"/>
          <p:cNvPicPr preferRelativeResize="0"/>
          <p:nvPr/>
        </p:nvPicPr>
        <p:blipFill rotWithShape="1">
          <a:blip r:embed="rId3">
            <a:alphaModFix/>
          </a:blip>
          <a:srcRect t="42442" b="42732"/>
          <a:stretch/>
        </p:blipFill>
        <p:spPr>
          <a:xfrm>
            <a:off x="-135749" y="260983"/>
            <a:ext cx="9415497" cy="485775"/>
          </a:xfrm>
          <a:prstGeom prst="rect">
            <a:avLst/>
          </a:prstGeom>
          <a:noFill/>
          <a:ln>
            <a:noFill/>
          </a:ln>
        </p:spPr>
      </p:pic>
      <p:sp>
        <p:nvSpPr>
          <p:cNvPr id="273" name="Google Shape;273;p40"/>
          <p:cNvSpPr txBox="1"/>
          <p:nvPr/>
        </p:nvSpPr>
        <p:spPr>
          <a:xfrm>
            <a:off x="0" y="-108900"/>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lt2"/>
              </a:buClr>
              <a:buSzPts val="2600"/>
              <a:buFont typeface="Sorts Mill Goudy"/>
              <a:buNone/>
            </a:pPr>
            <a:r>
              <a:rPr lang="en" sz="2600" b="1" i="0" u="none" strike="noStrike" cap="none">
                <a:solidFill>
                  <a:schemeClr val="lt2"/>
                </a:solidFill>
                <a:latin typeface="Sorts Mill Goudy"/>
                <a:ea typeface="Sorts Mill Goudy"/>
                <a:cs typeface="Sorts Mill Goudy"/>
                <a:sym typeface="Sorts Mill Goudy"/>
              </a:rPr>
              <a:t>Draining of the Aral Sea: Facts</a:t>
            </a:r>
            <a:endParaRPr sz="1100"/>
          </a:p>
        </p:txBody>
      </p:sp>
      <p:grpSp>
        <p:nvGrpSpPr>
          <p:cNvPr id="274" name="Google Shape;274;p40"/>
          <p:cNvGrpSpPr/>
          <p:nvPr/>
        </p:nvGrpSpPr>
        <p:grpSpPr>
          <a:xfrm>
            <a:off x="106116" y="618488"/>
            <a:ext cx="1693926" cy="2174910"/>
            <a:chOff x="-221383" y="560512"/>
            <a:chExt cx="2581023" cy="3245649"/>
          </a:xfrm>
        </p:grpSpPr>
        <p:pic>
          <p:nvPicPr>
            <p:cNvPr id="275" name="Google Shape;275;p40"/>
            <p:cNvPicPr preferRelativeResize="0"/>
            <p:nvPr/>
          </p:nvPicPr>
          <p:blipFill rotWithShape="1">
            <a:blip r:embed="rId4">
              <a:alphaModFix/>
            </a:blip>
            <a:srcRect/>
            <a:stretch/>
          </p:blipFill>
          <p:spPr>
            <a:xfrm>
              <a:off x="-147966" y="578423"/>
              <a:ext cx="2507606" cy="3227738"/>
            </a:xfrm>
            <a:prstGeom prst="rect">
              <a:avLst/>
            </a:prstGeom>
            <a:noFill/>
            <a:ln>
              <a:noFill/>
            </a:ln>
          </p:spPr>
        </p:pic>
        <p:sp>
          <p:nvSpPr>
            <p:cNvPr id="276" name="Google Shape;276;p40"/>
            <p:cNvSpPr txBox="1"/>
            <p:nvPr/>
          </p:nvSpPr>
          <p:spPr>
            <a:xfrm>
              <a:off x="-221383" y="560512"/>
              <a:ext cx="1084200" cy="475500"/>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None/>
              </a:pPr>
              <a:r>
                <a:rPr lang="en" sz="1800" b="0" i="0" u="none" strike="noStrike" cap="none">
                  <a:solidFill>
                    <a:schemeClr val="lt1"/>
                  </a:solidFill>
                  <a:latin typeface="Sorts Mill Goudy"/>
                  <a:ea typeface="Sorts Mill Goudy"/>
                  <a:cs typeface="Sorts Mill Goudy"/>
                  <a:sym typeface="Sorts Mill Goudy"/>
                </a:rPr>
                <a:t>1964</a:t>
              </a:r>
              <a:endParaRPr sz="1100"/>
            </a:p>
          </p:txBody>
        </p:sp>
      </p:grpSp>
      <p:grpSp>
        <p:nvGrpSpPr>
          <p:cNvPr id="277" name="Google Shape;277;p40"/>
          <p:cNvGrpSpPr/>
          <p:nvPr/>
        </p:nvGrpSpPr>
        <p:grpSpPr>
          <a:xfrm>
            <a:off x="1927788" y="630498"/>
            <a:ext cx="1267487" cy="2197767"/>
            <a:chOff x="2798693" y="235058"/>
            <a:chExt cx="1802968" cy="3227738"/>
          </a:xfrm>
        </p:grpSpPr>
        <p:pic>
          <p:nvPicPr>
            <p:cNvPr id="278" name="Google Shape;278;p40"/>
            <p:cNvPicPr preferRelativeResize="0"/>
            <p:nvPr/>
          </p:nvPicPr>
          <p:blipFill rotWithShape="1">
            <a:blip r:embed="rId5">
              <a:alphaModFix/>
            </a:blip>
            <a:srcRect/>
            <a:stretch/>
          </p:blipFill>
          <p:spPr>
            <a:xfrm>
              <a:off x="2819153" y="235058"/>
              <a:ext cx="1782508" cy="3227738"/>
            </a:xfrm>
            <a:prstGeom prst="rect">
              <a:avLst/>
            </a:prstGeom>
            <a:noFill/>
            <a:ln>
              <a:noFill/>
            </a:ln>
          </p:spPr>
        </p:pic>
        <p:sp>
          <p:nvSpPr>
            <p:cNvPr id="279" name="Google Shape;279;p40"/>
            <p:cNvSpPr txBox="1"/>
            <p:nvPr/>
          </p:nvSpPr>
          <p:spPr>
            <a:xfrm>
              <a:off x="2798693" y="238543"/>
              <a:ext cx="816300" cy="468000"/>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None/>
              </a:pPr>
              <a:r>
                <a:rPr lang="en" sz="1800" b="0" i="0" u="none" strike="noStrike" cap="none">
                  <a:solidFill>
                    <a:schemeClr val="lt1"/>
                  </a:solidFill>
                  <a:latin typeface="Sorts Mill Goudy"/>
                  <a:ea typeface="Sorts Mill Goudy"/>
                  <a:cs typeface="Sorts Mill Goudy"/>
                  <a:sym typeface="Sorts Mill Goudy"/>
                </a:rPr>
                <a:t>1974</a:t>
              </a:r>
              <a:endParaRPr sz="1100"/>
            </a:p>
          </p:txBody>
        </p:sp>
      </p:grpSp>
      <p:grpSp>
        <p:nvGrpSpPr>
          <p:cNvPr id="280" name="Google Shape;280;p40"/>
          <p:cNvGrpSpPr/>
          <p:nvPr/>
        </p:nvGrpSpPr>
        <p:grpSpPr>
          <a:xfrm>
            <a:off x="3333362" y="596848"/>
            <a:ext cx="1767492" cy="2196799"/>
            <a:chOff x="4719640" y="235058"/>
            <a:chExt cx="2693115" cy="3227738"/>
          </a:xfrm>
        </p:grpSpPr>
        <p:pic>
          <p:nvPicPr>
            <p:cNvPr id="281" name="Google Shape;281;p40"/>
            <p:cNvPicPr preferRelativeResize="0"/>
            <p:nvPr/>
          </p:nvPicPr>
          <p:blipFill rotWithShape="1">
            <a:blip r:embed="rId6">
              <a:alphaModFix/>
            </a:blip>
            <a:srcRect/>
            <a:stretch/>
          </p:blipFill>
          <p:spPr>
            <a:xfrm>
              <a:off x="4726260" y="235058"/>
              <a:ext cx="2686495" cy="3227738"/>
            </a:xfrm>
            <a:prstGeom prst="rect">
              <a:avLst/>
            </a:prstGeom>
            <a:noFill/>
            <a:ln>
              <a:noFill/>
            </a:ln>
          </p:spPr>
        </p:pic>
        <p:sp>
          <p:nvSpPr>
            <p:cNvPr id="282" name="Google Shape;282;p40"/>
            <p:cNvSpPr txBox="1"/>
            <p:nvPr/>
          </p:nvSpPr>
          <p:spPr>
            <a:xfrm>
              <a:off x="4719640" y="235058"/>
              <a:ext cx="1063500" cy="468000"/>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None/>
              </a:pPr>
              <a:r>
                <a:rPr lang="en" sz="1800" b="0" i="0" u="none" strike="noStrike" cap="none">
                  <a:solidFill>
                    <a:schemeClr val="lt1"/>
                  </a:solidFill>
                  <a:latin typeface="Sorts Mill Goudy"/>
                  <a:ea typeface="Sorts Mill Goudy"/>
                  <a:cs typeface="Sorts Mill Goudy"/>
                  <a:sym typeface="Sorts Mill Goudy"/>
                </a:rPr>
                <a:t>1984</a:t>
              </a:r>
              <a:endParaRPr sz="1100"/>
            </a:p>
          </p:txBody>
        </p:sp>
      </p:grpSp>
      <p:grpSp>
        <p:nvGrpSpPr>
          <p:cNvPr id="283" name="Google Shape;283;p40"/>
          <p:cNvGrpSpPr/>
          <p:nvPr/>
        </p:nvGrpSpPr>
        <p:grpSpPr>
          <a:xfrm>
            <a:off x="106128" y="2905405"/>
            <a:ext cx="1699760" cy="2105207"/>
            <a:chOff x="92120" y="3587349"/>
            <a:chExt cx="2589912" cy="3093163"/>
          </a:xfrm>
        </p:grpSpPr>
        <p:pic>
          <p:nvPicPr>
            <p:cNvPr id="284" name="Google Shape;284;p40"/>
            <p:cNvPicPr preferRelativeResize="0"/>
            <p:nvPr/>
          </p:nvPicPr>
          <p:blipFill rotWithShape="1">
            <a:blip r:embed="rId7">
              <a:alphaModFix/>
            </a:blip>
            <a:srcRect/>
            <a:stretch/>
          </p:blipFill>
          <p:spPr>
            <a:xfrm>
              <a:off x="165537" y="3606811"/>
              <a:ext cx="2516495" cy="3073701"/>
            </a:xfrm>
            <a:prstGeom prst="rect">
              <a:avLst/>
            </a:prstGeom>
            <a:noFill/>
            <a:ln>
              <a:noFill/>
            </a:ln>
          </p:spPr>
        </p:pic>
        <p:sp>
          <p:nvSpPr>
            <p:cNvPr id="285" name="Google Shape;285;p40"/>
            <p:cNvSpPr txBox="1"/>
            <p:nvPr/>
          </p:nvSpPr>
          <p:spPr>
            <a:xfrm>
              <a:off x="92120" y="3587349"/>
              <a:ext cx="983400" cy="468000"/>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None/>
              </a:pPr>
              <a:r>
                <a:rPr lang="en" sz="1800" b="0" i="0" u="none" strike="noStrike" cap="none">
                  <a:solidFill>
                    <a:schemeClr val="lt1"/>
                  </a:solidFill>
                  <a:latin typeface="Sorts Mill Goudy"/>
                  <a:ea typeface="Sorts Mill Goudy"/>
                  <a:cs typeface="Sorts Mill Goudy"/>
                  <a:sym typeface="Sorts Mill Goudy"/>
                </a:rPr>
                <a:t>1994</a:t>
              </a:r>
              <a:endParaRPr sz="1100"/>
            </a:p>
          </p:txBody>
        </p:sp>
      </p:grpSp>
      <p:grpSp>
        <p:nvGrpSpPr>
          <p:cNvPr id="286" name="Google Shape;286;p40"/>
          <p:cNvGrpSpPr/>
          <p:nvPr/>
        </p:nvGrpSpPr>
        <p:grpSpPr>
          <a:xfrm>
            <a:off x="1927755" y="2918650"/>
            <a:ext cx="1239981" cy="2091961"/>
            <a:chOff x="2712310" y="3606811"/>
            <a:chExt cx="1889351" cy="3073701"/>
          </a:xfrm>
        </p:grpSpPr>
        <p:pic>
          <p:nvPicPr>
            <p:cNvPr id="287" name="Google Shape;287;p40"/>
            <p:cNvPicPr preferRelativeResize="0"/>
            <p:nvPr/>
          </p:nvPicPr>
          <p:blipFill rotWithShape="1">
            <a:blip r:embed="rId8">
              <a:alphaModFix/>
            </a:blip>
            <a:srcRect/>
            <a:stretch/>
          </p:blipFill>
          <p:spPr>
            <a:xfrm>
              <a:off x="2798693" y="3606811"/>
              <a:ext cx="1802968" cy="3073701"/>
            </a:xfrm>
            <a:prstGeom prst="rect">
              <a:avLst/>
            </a:prstGeom>
            <a:noFill/>
            <a:ln>
              <a:noFill/>
            </a:ln>
          </p:spPr>
        </p:pic>
        <p:sp>
          <p:nvSpPr>
            <p:cNvPr id="288" name="Google Shape;288;p40"/>
            <p:cNvSpPr txBox="1"/>
            <p:nvPr/>
          </p:nvSpPr>
          <p:spPr>
            <a:xfrm>
              <a:off x="2712310" y="3606811"/>
              <a:ext cx="981600" cy="468000"/>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None/>
              </a:pPr>
              <a:r>
                <a:rPr lang="en" sz="1800" b="0" i="0" u="none" strike="noStrike" cap="none">
                  <a:solidFill>
                    <a:schemeClr val="lt1"/>
                  </a:solidFill>
                  <a:latin typeface="Sorts Mill Goudy"/>
                  <a:ea typeface="Sorts Mill Goudy"/>
                  <a:cs typeface="Sorts Mill Goudy"/>
                  <a:sym typeface="Sorts Mill Goudy"/>
                </a:rPr>
                <a:t>2004</a:t>
              </a:r>
              <a:endParaRPr sz="1100"/>
            </a:p>
          </p:txBody>
        </p:sp>
      </p:grpSp>
      <p:grpSp>
        <p:nvGrpSpPr>
          <p:cNvPr id="289" name="Google Shape;289;p40"/>
          <p:cNvGrpSpPr/>
          <p:nvPr/>
        </p:nvGrpSpPr>
        <p:grpSpPr>
          <a:xfrm>
            <a:off x="3346296" y="2905405"/>
            <a:ext cx="1768571" cy="2101265"/>
            <a:chOff x="4726260" y="3593141"/>
            <a:chExt cx="2694759" cy="3087371"/>
          </a:xfrm>
        </p:grpSpPr>
        <p:pic>
          <p:nvPicPr>
            <p:cNvPr id="290" name="Google Shape;290;p40"/>
            <p:cNvPicPr preferRelativeResize="0"/>
            <p:nvPr/>
          </p:nvPicPr>
          <p:blipFill rotWithShape="1">
            <a:blip r:embed="rId9">
              <a:alphaModFix/>
            </a:blip>
            <a:srcRect/>
            <a:stretch/>
          </p:blipFill>
          <p:spPr>
            <a:xfrm>
              <a:off x="4726260" y="3606811"/>
              <a:ext cx="2694759" cy="3073701"/>
            </a:xfrm>
            <a:prstGeom prst="rect">
              <a:avLst/>
            </a:prstGeom>
            <a:noFill/>
            <a:ln>
              <a:noFill/>
            </a:ln>
          </p:spPr>
        </p:pic>
        <p:sp>
          <p:nvSpPr>
            <p:cNvPr id="291" name="Google Shape;291;p40"/>
            <p:cNvSpPr txBox="1"/>
            <p:nvPr/>
          </p:nvSpPr>
          <p:spPr>
            <a:xfrm>
              <a:off x="4726260" y="3593141"/>
              <a:ext cx="907800" cy="468000"/>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None/>
              </a:pPr>
              <a:r>
                <a:rPr lang="en" sz="1800" b="0" i="0" u="none" strike="noStrike" cap="none">
                  <a:solidFill>
                    <a:schemeClr val="lt1"/>
                  </a:solidFill>
                  <a:latin typeface="Sorts Mill Goudy"/>
                  <a:ea typeface="Sorts Mill Goudy"/>
                  <a:cs typeface="Sorts Mill Goudy"/>
                  <a:sym typeface="Sorts Mill Goudy"/>
                </a:rPr>
                <a:t>2014</a:t>
              </a:r>
              <a:endParaRPr sz="1100"/>
            </a:p>
          </p:txBody>
        </p:sp>
      </p:grpSp>
      <p:pic>
        <p:nvPicPr>
          <p:cNvPr id="292" name="Google Shape;292;p40" descr="6226807306_68b055e460_b"/>
          <p:cNvPicPr preferRelativeResize="0"/>
          <p:nvPr/>
        </p:nvPicPr>
        <p:blipFill rotWithShape="1">
          <a:blip r:embed="rId10">
            <a:alphaModFix/>
          </a:blip>
          <a:srcRect/>
          <a:stretch/>
        </p:blipFill>
        <p:spPr>
          <a:xfrm>
            <a:off x="5236317" y="618507"/>
            <a:ext cx="3814791" cy="2196690"/>
          </a:xfrm>
          <a:prstGeom prst="rect">
            <a:avLst/>
          </a:prstGeom>
          <a:noFill/>
          <a:ln>
            <a:noFill/>
          </a:ln>
        </p:spPr>
      </p:pic>
      <p:pic>
        <p:nvPicPr>
          <p:cNvPr id="293" name="Google Shape;293;p40" descr="Image result for aral sea"/>
          <p:cNvPicPr preferRelativeResize="0"/>
          <p:nvPr/>
        </p:nvPicPr>
        <p:blipFill rotWithShape="1">
          <a:blip r:embed="rId11">
            <a:alphaModFix/>
          </a:blip>
          <a:srcRect/>
          <a:stretch/>
        </p:blipFill>
        <p:spPr>
          <a:xfrm>
            <a:off x="5236317" y="2914585"/>
            <a:ext cx="3814792" cy="21051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VTI">
  <a:themeElements>
    <a:clrScheme name="Coffee">
      <a:dk1>
        <a:srgbClr val="000000"/>
      </a:dk1>
      <a:lt1>
        <a:srgbClr val="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3611</Words>
  <Application>Microsoft Office PowerPoint</Application>
  <PresentationFormat>On-screen Show (16:9)</PresentationFormat>
  <Paragraphs>275</Paragraphs>
  <Slides>54</Slides>
  <Notes>54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Noto Sans Symbols</vt:lpstr>
      <vt:lpstr>Sorts Mill Goudy</vt:lpstr>
      <vt:lpstr>Arial</vt:lpstr>
      <vt:lpstr>Simple Light</vt:lpstr>
      <vt:lpstr>SlateVTI</vt:lpstr>
      <vt:lpstr>Lesson 1: Introduction to Concepts</vt:lpstr>
      <vt:lpstr>PowerPoint Presentation</vt:lpstr>
      <vt:lpstr>PowerPoint Presentation</vt:lpstr>
      <vt:lpstr>PowerPoint Presentation</vt:lpstr>
      <vt:lpstr>PowerPoint Presentation</vt:lpstr>
      <vt:lpstr>PowerPoint Presentation</vt:lpstr>
      <vt:lpstr>Lesson 2: Draining of the Aral Sea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3: China’s Great Leap Forward Famine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Health Issues in the Marshall Islands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5: Flooding of Abu Simbel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I could only grab one thing from my home before it was gone, I would take…..</vt:lpstr>
      <vt:lpstr>Lesson 6: Los Angeles Fires</vt:lpstr>
      <vt:lpstr>PowerPoint Presentation</vt:lpstr>
      <vt:lpstr>PowerPoint Presentation</vt:lpstr>
      <vt:lpstr>Lesson 6: Introduction to Socratic Seminars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Jiyoung</cp:lastModifiedBy>
  <cp:revision>1</cp:revision>
  <dcterms:modified xsi:type="dcterms:W3CDTF">2025-06-28T02:09:16Z</dcterms:modified>
</cp:coreProperties>
</file>